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6" r:id="rId4"/>
    <p:sldMasterId id="2147483699" r:id="rId5"/>
  </p:sldMasterIdLst>
  <p:notesMasterIdLst>
    <p:notesMasterId r:id="rId39"/>
  </p:notesMasterIdLst>
  <p:sldIdLst>
    <p:sldId id="256" r:id="rId6"/>
    <p:sldId id="765" r:id="rId7"/>
    <p:sldId id="1890" r:id="rId8"/>
    <p:sldId id="967" r:id="rId9"/>
    <p:sldId id="263" r:id="rId10"/>
    <p:sldId id="258" r:id="rId11"/>
    <p:sldId id="261" r:id="rId12"/>
    <p:sldId id="800" r:id="rId13"/>
    <p:sldId id="266" r:id="rId14"/>
    <p:sldId id="1883" r:id="rId15"/>
    <p:sldId id="1885" r:id="rId16"/>
    <p:sldId id="782" r:id="rId17"/>
    <p:sldId id="794" r:id="rId18"/>
    <p:sldId id="795" r:id="rId19"/>
    <p:sldId id="1878" r:id="rId20"/>
    <p:sldId id="1880" r:id="rId21"/>
    <p:sldId id="786" r:id="rId22"/>
    <p:sldId id="1881" r:id="rId23"/>
    <p:sldId id="1892" r:id="rId24"/>
    <p:sldId id="1882" r:id="rId25"/>
    <p:sldId id="1886" r:id="rId26"/>
    <p:sldId id="781" r:id="rId27"/>
    <p:sldId id="1893" r:id="rId28"/>
    <p:sldId id="779" r:id="rId29"/>
    <p:sldId id="770" r:id="rId30"/>
    <p:sldId id="784" r:id="rId31"/>
    <p:sldId id="783" r:id="rId32"/>
    <p:sldId id="741" r:id="rId33"/>
    <p:sldId id="752" r:id="rId34"/>
    <p:sldId id="766" r:id="rId35"/>
    <p:sldId id="500" r:id="rId36"/>
    <p:sldId id="769" r:id="rId37"/>
    <p:sldId id="802"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i" initials="Z" lastIdx="1" clrIdx="0">
    <p:extLst>
      <p:ext uri="{19B8F6BF-5375-455C-9EA6-DF929625EA0E}">
        <p15:presenceInfo xmlns:p15="http://schemas.microsoft.com/office/powerpoint/2012/main" userId="Zha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33" autoAdjust="0"/>
    <p:restoredTop sz="90949" autoAdjust="0"/>
  </p:normalViewPr>
  <p:slideViewPr>
    <p:cSldViewPr snapToGrid="0">
      <p:cViewPr varScale="1">
        <p:scale>
          <a:sx n="118" d="100"/>
          <a:sy n="118" d="100"/>
        </p:scale>
        <p:origin x="477"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793DD-4408-48F4-BBBA-BC4C9EA2C80F}" type="datetimeFigureOut">
              <a:rPr lang="zh-CN" altLang="en-US" smtClean="0"/>
              <a:t>2019-11-19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083BDC-27CA-42FB-8B7B-BE3EC115C907}" type="slidenum">
              <a:rPr lang="zh-CN" altLang="en-US" smtClean="0"/>
              <a:t>‹#›</a:t>
            </a:fld>
            <a:endParaRPr lang="zh-CN" altLang="en-US"/>
          </a:p>
        </p:txBody>
      </p:sp>
    </p:spTree>
    <p:extLst>
      <p:ext uri="{BB962C8B-B14F-4D97-AF65-F5344CB8AC3E}">
        <p14:creationId xmlns:p14="http://schemas.microsoft.com/office/powerpoint/2010/main" val="132879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C083BDC-27CA-42FB-8B7B-BE3EC115C907}" type="slidenum">
              <a:rPr lang="zh-CN" altLang="en-US" smtClean="0"/>
              <a:t>22</a:t>
            </a:fld>
            <a:endParaRPr lang="zh-CN" altLang="en-US"/>
          </a:p>
        </p:txBody>
      </p:sp>
    </p:spTree>
    <p:extLst>
      <p:ext uri="{BB962C8B-B14F-4D97-AF65-F5344CB8AC3E}">
        <p14:creationId xmlns:p14="http://schemas.microsoft.com/office/powerpoint/2010/main" val="191547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F48F89-3204-44D7-8F11-B75486C1BDF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1EC6CEE-6CA1-441D-B332-A04DF095C6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0904C7-2480-4DC2-90D6-11AE01EA8656}"/>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5" name="页脚占位符 4">
            <a:extLst>
              <a:ext uri="{FF2B5EF4-FFF2-40B4-BE49-F238E27FC236}">
                <a16:creationId xmlns:a16="http://schemas.microsoft.com/office/drawing/2014/main" id="{8F4E3E45-6624-4C07-97B5-F08C3625E0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498063-3CB9-4F99-860E-1C53C0BD5FB9}"/>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2253872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50FF89-AE35-4CD9-BD5E-02212843F85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76D564-B42F-4DC3-8F4D-777D4B84C5D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E60AC8-CD34-4197-A0B9-6AC5C7CB5E49}"/>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5" name="页脚占位符 4">
            <a:extLst>
              <a:ext uri="{FF2B5EF4-FFF2-40B4-BE49-F238E27FC236}">
                <a16:creationId xmlns:a16="http://schemas.microsoft.com/office/drawing/2014/main" id="{C22B6BA1-E04F-4223-A1B4-F7C3B7747D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3EFE6D9-060C-43EC-8A9E-629A16235C21}"/>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359467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EE080C-D0AE-4C4F-8760-B613CB516D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6FE25D5-CEC7-4ABB-904A-48247682EEF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42E31E0-2D2B-4A3B-85AF-B22E113AE302}"/>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5" name="页脚占位符 4">
            <a:extLst>
              <a:ext uri="{FF2B5EF4-FFF2-40B4-BE49-F238E27FC236}">
                <a16:creationId xmlns:a16="http://schemas.microsoft.com/office/drawing/2014/main" id="{43E8114E-160C-417A-987C-C1D2486B05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3C3E01-3205-4080-9A60-9475371BC55D}"/>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251989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1793827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542864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404563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3803312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2378294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3052603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2565080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3590444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CCB2D-21BD-4ED5-A0F2-15DF873F7B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B1148A-B6DF-4857-B7ED-3E6095781004}"/>
              </a:ext>
            </a:extLst>
          </p:cNvPr>
          <p:cNvSpPr>
            <a:spLocks noGrp="1"/>
          </p:cNvSpPr>
          <p:nvPr>
            <p:ph idx="1"/>
          </p:nvPr>
        </p:nvSpPr>
        <p:spPr/>
        <p:txBody>
          <a:bodyPr>
            <a:normAutofit/>
          </a:bodyPr>
          <a:lstStyle>
            <a:lvl1pPr>
              <a:lnSpc>
                <a:spcPct val="100000"/>
              </a:lnSpc>
              <a:spcBef>
                <a:spcPts val="600"/>
              </a:spcBef>
              <a:defRPr sz="2400"/>
            </a:lvl1pPr>
            <a:lvl2pPr>
              <a:lnSpc>
                <a:spcPct val="100000"/>
              </a:lnSpc>
              <a:spcBef>
                <a:spcPts val="600"/>
              </a:spcBef>
              <a:defRPr sz="2000"/>
            </a:lvl2pPr>
            <a:lvl3pPr>
              <a:lnSpc>
                <a:spcPct val="100000"/>
              </a:lnSpc>
              <a:spcBef>
                <a:spcPts val="600"/>
              </a:spcBef>
              <a:defRPr sz="1800"/>
            </a:lvl3pPr>
            <a:lvl4pPr>
              <a:lnSpc>
                <a:spcPct val="100000"/>
              </a:lnSpc>
              <a:spcBef>
                <a:spcPts val="600"/>
              </a:spcBef>
              <a:defRPr sz="1600"/>
            </a:lvl4pPr>
            <a:lvl5pPr>
              <a:lnSpc>
                <a:spcPct val="100000"/>
              </a:lnSpc>
              <a:spcBef>
                <a:spcPts val="600"/>
              </a:spcBef>
              <a:defRPr sz="1600"/>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E9825C67-BD25-4A4A-9648-3D2A3804022D}"/>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5" name="页脚占位符 4">
            <a:extLst>
              <a:ext uri="{FF2B5EF4-FFF2-40B4-BE49-F238E27FC236}">
                <a16:creationId xmlns:a16="http://schemas.microsoft.com/office/drawing/2014/main" id="{4CB447CB-B923-4F26-91DE-4A95550F64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16B4FD-A619-4153-B97E-0C968FEF13D0}"/>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3789992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273852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2473172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D69220D-364B-426C-AA09-33FF2E63A9C0}" type="datetimeFigureOut">
              <a:rPr lang="zh-CN" altLang="en-US" smtClean="0"/>
              <a:t>2019-11-19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3567636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685783">
              <a:defRPr/>
            </a:pPr>
            <a:fld id="{7C52B662-8664-48B2-90D2-4DFB09B11E8B}"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02959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783">
              <a:defRPr/>
            </a:pPr>
            <a:fld id="{D2986351-86E5-41E4-BC53-5787811069DC}"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13269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685783">
              <a:defRPr/>
            </a:pPr>
            <a:fld id="{41FE010D-571E-4E04-9CDC-5EAED5E71DDB}"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6870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685783">
              <a:defRPr/>
            </a:pPr>
            <a:fld id="{020CAF9F-0A3D-4F5A-8259-2004A5C4F900}"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3451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685783">
              <a:defRPr/>
            </a:pPr>
            <a:fld id="{431CEC20-4DCB-4FF7-926E-0DD08C3BE40E}"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05413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783">
              <a:defRPr/>
            </a:pPr>
            <a:fld id="{2011F3DA-EF7B-456B-A967-731007BC5975}"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3029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C8FB545E-2A45-4206-BD52-CF0FFFDF65F5}"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81303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AD8DE-ECD6-4228-B411-8AEAF4CDE93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3249159-B47D-4211-B307-471E30688D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57959A-D410-4027-AC49-0E27275B9FE9}"/>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5" name="页脚占位符 4">
            <a:extLst>
              <a:ext uri="{FF2B5EF4-FFF2-40B4-BE49-F238E27FC236}">
                <a16:creationId xmlns:a16="http://schemas.microsoft.com/office/drawing/2014/main" id="{38FE8889-E688-438D-B385-8A98766FB3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530793-11E2-4D60-BFD7-5F554F6DBDB2}"/>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1591087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685783">
              <a:defRPr/>
            </a:pPr>
            <a:fld id="{C56D5B78-F182-408D-A2B2-7FD9C787E8E0}"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5044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685783">
              <a:defRPr/>
            </a:pPr>
            <a:fld id="{0EF8E99B-B80A-4ED8-A438-73057C20ABAE}"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0684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783">
              <a:defRPr/>
            </a:pPr>
            <a:fld id="{9D96FA7C-6FF5-4AFF-B700-D9A3C506CC96}"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093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685783">
              <a:defRPr/>
            </a:pPr>
            <a:fld id="{D4F073C8-3E0C-4B10-9270-295235D2BC75}"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3806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4"/>
            <a:ext cx="2743200" cy="365125"/>
          </a:xfrm>
        </p:spPr>
        <p:txBody>
          <a:bodyPr/>
          <a:lstStyle>
            <a:lvl1pPr>
              <a:defRPr/>
            </a:lvl1pPr>
          </a:lstStyle>
          <a:p>
            <a:pPr defTabSz="514337" fontAlgn="base">
              <a:spcBef>
                <a:spcPct val="0"/>
              </a:spcBef>
              <a:spcAft>
                <a:spcPct val="0"/>
              </a:spcAft>
              <a:defRPr/>
            </a:pPr>
            <a:fld id="{2DB59541-D420-4D10-98F5-D795807D0679}" type="datetime1">
              <a:rPr lang="zh-CN" altLang="en-US" smtClean="0">
                <a:solidFill>
                  <a:prstClr val="black">
                    <a:tint val="75000"/>
                  </a:prstClr>
                </a:solidFill>
                <a:latin typeface="Arial" panose="020B0604020202020204" pitchFamily="34" charset="0"/>
              </a:rPr>
              <a:pPr defTabSz="514337" fontAlgn="base">
                <a:spcBef>
                  <a:spcPct val="0"/>
                </a:spcBef>
                <a:spcAft>
                  <a:spcPct val="0"/>
                </a:spcAft>
                <a:defRPr/>
              </a:pPr>
              <a:t>2019-11-19</a:t>
            </a:fld>
            <a:endParaRPr lang="zh-CN" altLang="en-US" sz="1013">
              <a:solidFill>
                <a:srgbClr val="000000"/>
              </a:solidFill>
              <a:latin typeface="Arial" panose="020B0604020202020204" pitchFamily="34" charset="0"/>
            </a:endParaRPr>
          </a:p>
        </p:txBody>
      </p:sp>
      <p:sp>
        <p:nvSpPr>
          <p:cNvPr id="4" name="页脚占位符 3"/>
          <p:cNvSpPr>
            <a:spLocks noGrp="1"/>
          </p:cNvSpPr>
          <p:nvPr>
            <p:ph type="ftr" sz="quarter" idx="11"/>
          </p:nvPr>
        </p:nvSpPr>
        <p:spPr>
          <a:xfrm>
            <a:off x="4038600" y="6356354"/>
            <a:ext cx="4114800" cy="365125"/>
          </a:xfrm>
        </p:spPr>
        <p:txBody>
          <a:bodyPr/>
          <a:lstStyle>
            <a:lvl1pPr>
              <a:defRPr/>
            </a:lvl1pPr>
          </a:lstStyle>
          <a:p>
            <a:pPr defTabSz="514337" fontAlgn="base">
              <a:spcBef>
                <a:spcPct val="0"/>
              </a:spcBef>
              <a:spcAft>
                <a:spcPct val="0"/>
              </a:spcAft>
              <a:defRPr/>
            </a:pPr>
            <a:endParaRPr lang="zh-CN" altLang="zh-CN">
              <a:solidFill>
                <a:prstClr val="black">
                  <a:tint val="75000"/>
                </a:prstClr>
              </a:solidFill>
              <a:latin typeface="Arial" panose="020B0604020202020204" pitchFamily="34" charset="0"/>
            </a:endParaRPr>
          </a:p>
        </p:txBody>
      </p:sp>
      <p:sp>
        <p:nvSpPr>
          <p:cNvPr id="5" name="灯片编号占位符 4"/>
          <p:cNvSpPr>
            <a:spLocks noGrp="1"/>
          </p:cNvSpPr>
          <p:nvPr>
            <p:ph type="sldNum" sz="quarter" idx="12"/>
          </p:nvPr>
        </p:nvSpPr>
        <p:spPr>
          <a:xfrm>
            <a:off x="8610600" y="6356354"/>
            <a:ext cx="2743200" cy="365125"/>
          </a:xfrm>
        </p:spPr>
        <p:txBody>
          <a:bodyPr/>
          <a:lstStyle>
            <a:lvl1pPr>
              <a:defRPr/>
            </a:lvl1pPr>
          </a:lstStyle>
          <a:p>
            <a:pPr defTabSz="514337" fontAlgn="base">
              <a:spcBef>
                <a:spcPct val="0"/>
              </a:spcBef>
              <a:spcAft>
                <a:spcPct val="0"/>
              </a:spcAft>
              <a:defRPr/>
            </a:pPr>
            <a:fld id="{B72D8821-53A1-4D77-B236-5903F3BB02E5}" type="slidenum">
              <a:rPr lang="zh-CN" altLang="en-US" smtClean="0">
                <a:solidFill>
                  <a:prstClr val="black">
                    <a:tint val="75000"/>
                  </a:prstClr>
                </a:solidFill>
                <a:latin typeface="Arial" panose="020B0604020202020204" pitchFamily="34" charset="0"/>
              </a:rPr>
              <a:pPr defTabSz="514337" fontAlgn="base">
                <a:spcBef>
                  <a:spcPct val="0"/>
                </a:spcBef>
                <a:spcAft>
                  <a:spcPct val="0"/>
                </a:spcAft>
                <a:defRPr/>
              </a:pPr>
              <a:t>‹#›</a:t>
            </a:fld>
            <a:endParaRPr lang="zh-CN" altLang="en-US" sz="1013">
              <a:solidFill>
                <a:srgbClr val="000000"/>
              </a:solidFill>
              <a:latin typeface="Arial" panose="020B0604020202020204" pitchFamily="34" charset="0"/>
            </a:endParaRPr>
          </a:p>
        </p:txBody>
      </p:sp>
    </p:spTree>
    <p:extLst>
      <p:ext uri="{BB962C8B-B14F-4D97-AF65-F5344CB8AC3E}">
        <p14:creationId xmlns:p14="http://schemas.microsoft.com/office/powerpoint/2010/main" val="875336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7C52B662-8664-48B2-90D2-4DFB09B11E8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15936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2986351-86E5-41E4-BC53-5787811069DC}"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6100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1FE010D-571E-4E04-9CDC-5EAED5E71DDB}"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4642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20CAF9F-0A3D-4F5A-8259-2004A5C4F90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858721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431CEC20-4DCB-4FF7-926E-0DD08C3BE40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19349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5A2CE-3C57-4D6E-A3EA-1F55E9CA0D0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A9D020-0194-44C6-B20F-6E8845F20CA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EB69F9E-4165-49EC-BC33-E9FA5DE05A13}"/>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F1B432-5155-4C26-A0F4-358DEEA617DE}"/>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6" name="页脚占位符 5">
            <a:extLst>
              <a:ext uri="{FF2B5EF4-FFF2-40B4-BE49-F238E27FC236}">
                <a16:creationId xmlns:a16="http://schemas.microsoft.com/office/drawing/2014/main" id="{44EBE352-F5EC-4097-9913-E1F688552A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58621B-DCB9-4916-A6BF-83ED2E18D1B5}"/>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301779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11F3DA-EF7B-456B-A967-731007BC597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692623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C8FB545E-2A45-4206-BD52-CF0FFFDF65F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80507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C56D5B78-F182-408D-A2B2-7FD9C787E8E0}"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14183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0EF8E99B-B80A-4ED8-A438-73057C20ABAE}"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95853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9D96FA7C-6FF5-4AFF-B700-D9A3C506CC96}"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402028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D4F073C8-3E0C-4B10-9270-295235D2BC7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69820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2"/>
            <a:ext cx="2743200" cy="365125"/>
          </a:xfrm>
        </p:spPr>
        <p:txBody>
          <a:bodyPr/>
          <a:lstStyle>
            <a:lvl1pPr>
              <a:defRPr/>
            </a:lvl1pPr>
          </a:lstStyle>
          <a:p>
            <a:pPr marL="0" marR="0" lvl="0" indent="0" algn="l" defTabSz="685783" rtl="0" eaLnBrk="1" fontAlgn="base" latinLnBrk="0" hangingPunct="1">
              <a:lnSpc>
                <a:spcPct val="100000"/>
              </a:lnSpc>
              <a:spcBef>
                <a:spcPct val="0"/>
              </a:spcBef>
              <a:spcAft>
                <a:spcPct val="0"/>
              </a:spcAft>
              <a:buClrTx/>
              <a:buSzTx/>
              <a:buFontTx/>
              <a:buNone/>
              <a:tabLst/>
              <a:defRPr/>
            </a:pPr>
            <a:fld id="{2DB59541-D420-4D10-98F5-D795807D0679}" type="datetime1">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l" defTabSz="685783" rtl="0" eaLnBrk="1" fontAlgn="base" latinLnBrk="0" hangingPunct="1">
                <a:lnSpc>
                  <a:spcPct val="100000"/>
                </a:lnSpc>
                <a:spcBef>
                  <a:spcPct val="0"/>
                </a:spcBef>
                <a:spcAft>
                  <a:spcPct val="0"/>
                </a:spcAft>
                <a:buClrTx/>
                <a:buSzTx/>
                <a:buFontTx/>
                <a:buNone/>
                <a:tabLst/>
                <a:defRPr/>
              </a:pPr>
              <a:t>2019-11-19</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
        <p:nvSpPr>
          <p:cNvPr id="4" name="页脚占位符 3"/>
          <p:cNvSpPr>
            <a:spLocks noGrp="1"/>
          </p:cNvSpPr>
          <p:nvPr>
            <p:ph type="ftr" sz="quarter" idx="11"/>
          </p:nvPr>
        </p:nvSpPr>
        <p:spPr>
          <a:xfrm>
            <a:off x="4038600" y="6356352"/>
            <a:ext cx="4114800" cy="365125"/>
          </a:xfrm>
        </p:spPr>
        <p:txBody>
          <a:bodyPr/>
          <a:lstStyle>
            <a:lvl1pPr>
              <a:defRPr/>
            </a:lvl1p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Arial" panose="020B0604020202020204" pitchFamily="34" charset="0"/>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2"/>
            <a:ext cx="2743200" cy="365125"/>
          </a:xfrm>
        </p:spPr>
        <p:txBody>
          <a:bodyPr/>
          <a:lstStyle>
            <a:lvl1pPr>
              <a:defRPr/>
            </a:lvl1pPr>
          </a:lstStyle>
          <a:p>
            <a:pPr marL="0" marR="0" lvl="0" indent="0" algn="r" defTabSz="685783" rtl="0" eaLnBrk="1" fontAlgn="base" latinLnBrk="0" hangingPunct="1">
              <a:lnSpc>
                <a:spcPct val="100000"/>
              </a:lnSpc>
              <a:spcBef>
                <a:spcPct val="0"/>
              </a:spcBef>
              <a:spcAft>
                <a:spcPct val="0"/>
              </a:spcAft>
              <a:buClrTx/>
              <a:buSzTx/>
              <a:buFontTx/>
              <a:buNone/>
              <a:tabLst/>
              <a:defRPr/>
            </a:pPr>
            <a:fld id="{B72D8821-53A1-4D77-B236-5903F3BB02E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mn-cs"/>
              </a:rPr>
              <a:pPr marL="0" marR="0" lvl="0" indent="0" algn="r" defTabSz="685783" rtl="0" eaLnBrk="1" fontAlgn="base" latinLnBrk="0" hangingPunct="1">
                <a:lnSpc>
                  <a:spcPct val="100000"/>
                </a:lnSpc>
                <a:spcBef>
                  <a:spcPct val="0"/>
                </a:spcBef>
                <a:spcAft>
                  <a:spcPct val="0"/>
                </a:spcAft>
                <a:buClrTx/>
                <a:buSzTx/>
                <a:buFontTx/>
                <a:buNone/>
                <a:tabLst/>
                <a:defRPr/>
              </a:pPr>
              <a:t>‹#›</a:t>
            </a:fld>
            <a:endParaRPr kumimoji="0" lang="zh-CN" altLang="en-US" sz="1351"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extLst>
      <p:ext uri="{BB962C8B-B14F-4D97-AF65-F5344CB8AC3E}">
        <p14:creationId xmlns:p14="http://schemas.microsoft.com/office/powerpoint/2010/main" val="2132845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13084973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4602776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332293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ED38C-F2C7-4B60-97AC-5A1C0242DA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46825CB-F228-4AFF-80FF-24E9098AB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914FE01-4A53-482E-89CF-5D980088804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B1669A2-A948-4770-AF98-B8A45993E4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437EC0E-7394-43F7-BEBE-A573271D753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CD873B4-681E-4F77-B7CD-BE19D369C984}"/>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8" name="页脚占位符 7">
            <a:extLst>
              <a:ext uri="{FF2B5EF4-FFF2-40B4-BE49-F238E27FC236}">
                <a16:creationId xmlns:a16="http://schemas.microsoft.com/office/drawing/2014/main" id="{E9521980-2FA5-449B-A4DF-45B9F527850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1DA5EC5-3E4A-49D1-A70D-E823CE0F13C3}"/>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2989087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13178994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6141820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1504253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2441949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3361723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2029169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2649362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F1CE13F-442D-4CB6-9A2D-A7863270051E}"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2616899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F73282-0DFB-4E85-8C76-0A225DB094D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CF01497-5D00-485F-B4A1-4C83273700B2}"/>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4" name="页脚占位符 3">
            <a:extLst>
              <a:ext uri="{FF2B5EF4-FFF2-40B4-BE49-F238E27FC236}">
                <a16:creationId xmlns:a16="http://schemas.microsoft.com/office/drawing/2014/main" id="{FB859340-2779-459E-B4DE-9A317A7543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170EE3-EB72-4FFB-ADF5-012C66B1EB24}"/>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308196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58FA83E-38AC-4EB8-B3B1-ECE342F1AA43}"/>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3" name="页脚占位符 2">
            <a:extLst>
              <a:ext uri="{FF2B5EF4-FFF2-40B4-BE49-F238E27FC236}">
                <a16:creationId xmlns:a16="http://schemas.microsoft.com/office/drawing/2014/main" id="{B879CC3F-004B-46BF-BA6A-C2988DED920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40987EE-9BCB-47ED-BDD7-EBA4696CA3EA}"/>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344313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71F18B-FBCF-44E5-8AF6-F5AA2D185D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F48DFA8-094B-407F-B61F-3BD51BC58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9A67B4C-F942-4372-A25D-2DC695C3C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C3D8191-A3CB-468A-99DC-7909923AE39F}"/>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6" name="页脚占位符 5">
            <a:extLst>
              <a:ext uri="{FF2B5EF4-FFF2-40B4-BE49-F238E27FC236}">
                <a16:creationId xmlns:a16="http://schemas.microsoft.com/office/drawing/2014/main" id="{5D20DDA3-2359-4DF2-8D72-33F88F0B004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8E13FC-52DC-4CD7-87FA-4013BAD4B246}"/>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30505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3711EF-1D08-445E-8825-964EF6DAA98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C824738-557F-47C1-A473-4E1725EF4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F02553C-8296-478F-BD20-4F929FCA3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67E007-DC2A-4A94-B004-2DB2C194B18D}"/>
              </a:ext>
            </a:extLst>
          </p:cNvPr>
          <p:cNvSpPr>
            <a:spLocks noGrp="1"/>
          </p:cNvSpPr>
          <p:nvPr>
            <p:ph type="dt" sz="half" idx="10"/>
          </p:nvPr>
        </p:nvSpPr>
        <p:spPr/>
        <p:txBody>
          <a:bodyPr/>
          <a:lstStyle/>
          <a:p>
            <a:fld id="{80E1EDA8-CA2F-434C-8D0D-120A3F15089E}" type="datetimeFigureOut">
              <a:rPr lang="zh-CN" altLang="en-US" smtClean="0"/>
              <a:t>2019-11-19</a:t>
            </a:fld>
            <a:endParaRPr lang="zh-CN" altLang="en-US"/>
          </a:p>
        </p:txBody>
      </p:sp>
      <p:sp>
        <p:nvSpPr>
          <p:cNvPr id="6" name="页脚占位符 5">
            <a:extLst>
              <a:ext uri="{FF2B5EF4-FFF2-40B4-BE49-F238E27FC236}">
                <a16:creationId xmlns:a16="http://schemas.microsoft.com/office/drawing/2014/main" id="{D295819C-2DA3-47B7-9C31-BCB0DAD42F6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5EB138-8EFA-4BC7-B2E6-87A6EE0AA42C}"/>
              </a:ext>
            </a:extLst>
          </p:cNvPr>
          <p:cNvSpPr>
            <a:spLocks noGrp="1"/>
          </p:cNvSpPr>
          <p:nvPr>
            <p:ph type="sldNum" sz="quarter" idx="12"/>
          </p:nvPr>
        </p:nvSpPr>
        <p:spPr/>
        <p:txBody>
          <a:bodyPr/>
          <a:lstStyle/>
          <a:p>
            <a:fld id="{D81A5892-4DC8-4C24-8E36-6364759EFE91}" type="slidenum">
              <a:rPr lang="zh-CN" altLang="en-US" smtClean="0"/>
              <a:t>‹#›</a:t>
            </a:fld>
            <a:endParaRPr lang="zh-CN" altLang="en-US"/>
          </a:p>
        </p:txBody>
      </p:sp>
    </p:spTree>
    <p:extLst>
      <p:ext uri="{BB962C8B-B14F-4D97-AF65-F5344CB8AC3E}">
        <p14:creationId xmlns:p14="http://schemas.microsoft.com/office/powerpoint/2010/main" val="4235124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0A7F6F2-DF64-4791-8C13-447B07AA99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627F2C0F-6106-491A-A1A2-4E13BC027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372E17-3703-4631-AB83-5EB03FC9E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0E1EDA8-CA2F-434C-8D0D-120A3F15089E}" type="datetimeFigureOut">
              <a:rPr lang="zh-CN" altLang="en-US" smtClean="0"/>
              <a:pPr/>
              <a:t>2019-11-19</a:t>
            </a:fld>
            <a:endParaRPr lang="zh-CN" altLang="en-US"/>
          </a:p>
        </p:txBody>
      </p:sp>
      <p:sp>
        <p:nvSpPr>
          <p:cNvPr id="5" name="页脚占位符 4">
            <a:extLst>
              <a:ext uri="{FF2B5EF4-FFF2-40B4-BE49-F238E27FC236}">
                <a16:creationId xmlns:a16="http://schemas.microsoft.com/office/drawing/2014/main" id="{FE878AAF-9340-4A1E-8CF3-1CEB0146B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zh-CN" altLang="en-US"/>
          </a:p>
        </p:txBody>
      </p:sp>
      <p:sp>
        <p:nvSpPr>
          <p:cNvPr id="6" name="灯片编号占位符 5">
            <a:extLst>
              <a:ext uri="{FF2B5EF4-FFF2-40B4-BE49-F238E27FC236}">
                <a16:creationId xmlns:a16="http://schemas.microsoft.com/office/drawing/2014/main" id="{6352607A-7D39-4CF5-843C-9C3969A13D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81A5892-4DC8-4C24-8E36-6364759EFE91}" type="slidenum">
              <a:rPr lang="zh-CN" altLang="en-US" smtClean="0"/>
              <a:pPr/>
              <a:t>‹#›</a:t>
            </a:fld>
            <a:endParaRPr lang="zh-CN" altLang="en-US"/>
          </a:p>
        </p:txBody>
      </p:sp>
    </p:spTree>
    <p:extLst>
      <p:ext uri="{BB962C8B-B14F-4D97-AF65-F5344CB8AC3E}">
        <p14:creationId xmlns:p14="http://schemas.microsoft.com/office/powerpoint/2010/main" val="277994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69220D-364B-426C-AA09-33FF2E63A9C0}" type="datetimeFigureOut">
              <a:rPr lang="zh-CN" altLang="en-US" smtClean="0"/>
              <a:t>2019-11-19</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A2282-63F6-4AF6-B1C3-3128B4649CFC}" type="slidenum">
              <a:rPr lang="zh-CN" altLang="en-US" smtClean="0"/>
              <a:t>‹#›</a:t>
            </a:fld>
            <a:endParaRPr lang="zh-CN" altLang="en-US"/>
          </a:p>
        </p:txBody>
      </p:sp>
    </p:spTree>
    <p:extLst>
      <p:ext uri="{BB962C8B-B14F-4D97-AF65-F5344CB8AC3E}">
        <p14:creationId xmlns:p14="http://schemas.microsoft.com/office/powerpoint/2010/main" val="8550050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defRPr/>
            </a:pPr>
            <a:fld id="{174B26FF-A9DE-4F8B-9716-56AFF8320E35}" type="datetime1">
              <a:rPr lang="zh-CN" altLang="en-US" smtClean="0">
                <a:solidFill>
                  <a:prstClr val="black">
                    <a:tint val="75000"/>
                  </a:prstClr>
                </a:solidFill>
              </a:rPr>
              <a:pPr defTabSz="685783">
                <a:defRPr/>
              </a:pPr>
              <a:t>2019-11-19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defRPr/>
            </a:pPr>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fontAlgn="base">
              <a:spcBef>
                <a:spcPct val="0"/>
              </a:spcBef>
              <a:spcAft>
                <a:spcPct val="0"/>
              </a:spcAft>
              <a:defRPr/>
            </a:pPr>
            <a:fld id="{EE761477-B414-4D65-A24A-071C008E7636}" type="slidenum">
              <a:rPr lang="zh-CN" altLang="en-US" smtClean="0">
                <a:solidFill>
                  <a:prstClr val="black">
                    <a:tint val="75000"/>
                  </a:prstClr>
                </a:solidFill>
              </a:rPr>
              <a:pPr defTabSz="685783" fontAlgn="base">
                <a:spcBef>
                  <a:spcPct val="0"/>
                </a:spcBef>
                <a:spcAft>
                  <a:spcPct val="0"/>
                </a:spcAft>
                <a:defRPr/>
              </a:pPr>
              <a:t>‹#›</a:t>
            </a:fld>
            <a:endParaRPr lang="zh-CN" altLang="en-US">
              <a:solidFill>
                <a:prstClr val="black">
                  <a:tint val="75000"/>
                </a:prstClr>
              </a:solidFill>
            </a:endParaRPr>
          </a:p>
        </p:txBody>
      </p:sp>
    </p:spTree>
    <p:extLst>
      <p:ext uri="{BB962C8B-B14F-4D97-AF65-F5344CB8AC3E}">
        <p14:creationId xmlns:p14="http://schemas.microsoft.com/office/powerpoint/2010/main" val="9327543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174B26FF-A9DE-4F8B-9716-56AFF8320E35}" type="datetime1">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2019-11-19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EE761477-B414-4D65-A24A-071C008E763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70036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CE13F-442D-4CB6-9A2D-A7863270051E}" type="datetimeFigureOut">
              <a:rPr lang="zh-CN" altLang="en-US" smtClean="0"/>
              <a:t>2019-11-19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AA7DD-3728-401E-822B-B5AB2DE240C2}" type="slidenum">
              <a:rPr lang="zh-CN" altLang="en-US" smtClean="0"/>
              <a:t>‹#›</a:t>
            </a:fld>
            <a:endParaRPr lang="zh-CN" altLang="en-US"/>
          </a:p>
        </p:txBody>
      </p:sp>
    </p:spTree>
    <p:extLst>
      <p:ext uri="{BB962C8B-B14F-4D97-AF65-F5344CB8AC3E}">
        <p14:creationId xmlns:p14="http://schemas.microsoft.com/office/powerpoint/2010/main" val="71607385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g"/><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jpeg"/><Relationship Id="rId12"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8.jpe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jpe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50.jpe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BE6A2B-46E8-4E85-ADEF-CAD991F5BF8D}"/>
              </a:ext>
            </a:extLst>
          </p:cNvPr>
          <p:cNvSpPr>
            <a:spLocks noGrp="1"/>
          </p:cNvSpPr>
          <p:nvPr>
            <p:ph type="ctrTitle"/>
          </p:nvPr>
        </p:nvSpPr>
        <p:spPr>
          <a:xfrm>
            <a:off x="0" y="2298446"/>
            <a:ext cx="12192000" cy="946151"/>
          </a:xfrm>
        </p:spPr>
        <p:txBody>
          <a:bodyPr>
            <a:normAutofit/>
          </a:bodyPr>
          <a:lstStyle/>
          <a:p>
            <a:r>
              <a:rPr lang="en-US" altLang="zh-CN" sz="4800" dirty="0">
                <a:latin typeface="Arial" panose="020B0604020202020204" pitchFamily="34" charset="0"/>
                <a:cs typeface="Arial" panose="020B0604020202020204" pitchFamily="34" charset="0"/>
              </a:rPr>
              <a:t>CEPC SRF System R&amp;D Status</a:t>
            </a:r>
            <a:endParaRPr lang="zh-CN" altLang="en-US" sz="4800" dirty="0">
              <a:latin typeface="Arial" panose="020B0604020202020204" pitchFamily="34" charset="0"/>
              <a:cs typeface="Arial" panose="020B0604020202020204" pitchFamily="34" charset="0"/>
            </a:endParaRPr>
          </a:p>
        </p:txBody>
      </p:sp>
      <p:sp>
        <p:nvSpPr>
          <p:cNvPr id="3" name="副标题 2">
            <a:extLst>
              <a:ext uri="{FF2B5EF4-FFF2-40B4-BE49-F238E27FC236}">
                <a16:creationId xmlns:a16="http://schemas.microsoft.com/office/drawing/2014/main" id="{CC2FC6A8-B1F1-455E-9DC6-27854902C477}"/>
              </a:ext>
            </a:extLst>
          </p:cNvPr>
          <p:cNvSpPr>
            <a:spLocks noGrp="1"/>
          </p:cNvSpPr>
          <p:nvPr>
            <p:ph type="subTitle" idx="1"/>
          </p:nvPr>
        </p:nvSpPr>
        <p:spPr>
          <a:xfrm>
            <a:off x="0" y="3773102"/>
            <a:ext cx="12192000" cy="2849609"/>
          </a:xfrm>
        </p:spPr>
        <p:txBody>
          <a:bodyPr>
            <a:noAutofit/>
          </a:bodyPr>
          <a:lstStyle/>
          <a:p>
            <a:pPr>
              <a:lnSpc>
                <a:spcPct val="100000"/>
              </a:lnSpc>
              <a:spcBef>
                <a:spcPts val="1200"/>
              </a:spcBef>
            </a:pPr>
            <a:r>
              <a:rPr lang="en-US" altLang="zh-CN" dirty="0">
                <a:latin typeface="Arial" panose="020B0604020202020204" pitchFamily="34" charset="0"/>
                <a:cs typeface="Arial" panose="020B0604020202020204" pitchFamily="34" charset="0"/>
              </a:rPr>
              <a:t>Jiyuan Zhai (</a:t>
            </a:r>
            <a:r>
              <a:rPr lang="en-US" altLang="zh-CN" dirty="0"/>
              <a:t>IHEP)</a:t>
            </a:r>
            <a:endParaRPr lang="en-US" altLang="zh-CN" dirty="0">
              <a:latin typeface="Arial" panose="020B0604020202020204" pitchFamily="34" charset="0"/>
              <a:cs typeface="Arial" panose="020B0604020202020204" pitchFamily="34" charset="0"/>
            </a:endParaRPr>
          </a:p>
          <a:p>
            <a:pPr>
              <a:lnSpc>
                <a:spcPct val="100000"/>
              </a:lnSpc>
              <a:spcBef>
                <a:spcPts val="1200"/>
              </a:spcBef>
            </a:pPr>
            <a:r>
              <a:rPr lang="en-US" altLang="zh-CN" sz="2000" dirty="0">
                <a:latin typeface="Arial" panose="020B0604020202020204" pitchFamily="34" charset="0"/>
                <a:cs typeface="Arial" panose="020B0604020202020204" pitchFamily="34" charset="0"/>
              </a:rPr>
              <a:t>O</a:t>
            </a:r>
            <a:r>
              <a:rPr lang="en-US" altLang="zh-CN" sz="2000" dirty="0"/>
              <a:t>n</a:t>
            </a:r>
            <a:r>
              <a:rPr lang="zh-CN" altLang="en-US" sz="2000" dirty="0"/>
              <a:t> </a:t>
            </a:r>
            <a:r>
              <a:rPr lang="en-US" altLang="zh-CN" sz="2000" dirty="0"/>
              <a:t>behalf of the CEPC SRF Team</a:t>
            </a:r>
            <a:endParaRPr lang="en-US" altLang="zh-CN" sz="2000" dirty="0">
              <a:latin typeface="Arial" panose="020B0604020202020204" pitchFamily="34" charset="0"/>
              <a:cs typeface="Arial" panose="020B0604020202020204" pitchFamily="34" charset="0"/>
            </a:endParaRPr>
          </a:p>
          <a:p>
            <a:pPr>
              <a:lnSpc>
                <a:spcPct val="100000"/>
              </a:lnSpc>
              <a:spcBef>
                <a:spcPts val="1200"/>
              </a:spcBef>
            </a:pPr>
            <a:endParaRPr lang="en-US" altLang="zh-CN" dirty="0">
              <a:latin typeface="Arial" panose="020B0604020202020204" pitchFamily="34" charset="0"/>
              <a:cs typeface="Arial" panose="020B0604020202020204" pitchFamily="34" charset="0"/>
            </a:endParaRPr>
          </a:p>
          <a:p>
            <a:r>
              <a:rPr lang="en-US" altLang="zh-CN" sz="2000" dirty="0"/>
              <a:t>International Workshop on the High Energy Circular Electron Positron Collider</a:t>
            </a:r>
            <a:endParaRPr lang="en-US" altLang="zh-CN" sz="2000" dirty="0">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November 19, 2019</a:t>
            </a:r>
            <a:endParaRPr lang="zh-CN" altLang="en-US" sz="2000"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9F4521E8-77C2-46BE-ACE3-15025D7F99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3262" y="235288"/>
            <a:ext cx="5114925" cy="968777"/>
          </a:xfrm>
          <a:prstGeom prst="rect">
            <a:avLst/>
          </a:prstGeom>
        </p:spPr>
      </p:pic>
    </p:spTree>
    <p:extLst>
      <p:ext uri="{BB962C8B-B14F-4D97-AF65-F5344CB8AC3E}">
        <p14:creationId xmlns:p14="http://schemas.microsoft.com/office/powerpoint/2010/main" val="977213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3C997-C304-4651-8EC2-25AC8C1B9F6C}"/>
              </a:ext>
            </a:extLst>
          </p:cNvPr>
          <p:cNvSpPr>
            <a:spLocks noGrp="1"/>
          </p:cNvSpPr>
          <p:nvPr>
            <p:ph type="title"/>
          </p:nvPr>
        </p:nvSpPr>
        <p:spPr>
          <a:xfrm>
            <a:off x="895351" y="136523"/>
            <a:ext cx="10515600" cy="1154111"/>
          </a:xfrm>
        </p:spPr>
        <p:txBody>
          <a:bodyPr>
            <a:normAutofit/>
          </a:bodyPr>
          <a:lstStyle/>
          <a:p>
            <a:pPr algn="ctr"/>
            <a:r>
              <a:rPr lang="en-US" altLang="zh-CN" sz="3600" dirty="0">
                <a:latin typeface="Arial" panose="020B0604020202020204" pitchFamily="34" charset="0"/>
                <a:cs typeface="Arial" panose="020B0604020202020204" pitchFamily="34" charset="0"/>
              </a:rPr>
              <a:t>CEPC ERL Scheme Study</a:t>
            </a:r>
            <a:endParaRPr lang="zh-CN" altLang="en-US" sz="3200" dirty="0"/>
          </a:p>
        </p:txBody>
      </p:sp>
      <p:sp>
        <p:nvSpPr>
          <p:cNvPr id="3" name="内容占位符 2">
            <a:extLst>
              <a:ext uri="{FF2B5EF4-FFF2-40B4-BE49-F238E27FC236}">
                <a16:creationId xmlns:a16="http://schemas.microsoft.com/office/drawing/2014/main" id="{32A8912A-8828-41E1-9D0A-935DE8B4ADAF}"/>
              </a:ext>
            </a:extLst>
          </p:cNvPr>
          <p:cNvSpPr>
            <a:spLocks noGrp="1"/>
          </p:cNvSpPr>
          <p:nvPr>
            <p:ph idx="1"/>
          </p:nvPr>
        </p:nvSpPr>
        <p:spPr>
          <a:xfrm>
            <a:off x="466725" y="1519238"/>
            <a:ext cx="4291013" cy="4816540"/>
          </a:xfrm>
        </p:spPr>
        <p:txBody>
          <a:bodyPr>
            <a:normAutofit/>
          </a:bodyPr>
          <a:lstStyle/>
          <a:p>
            <a:pPr>
              <a:lnSpc>
                <a:spcPct val="110000"/>
              </a:lnSpc>
            </a:pPr>
            <a:r>
              <a:rPr lang="en-US" altLang="zh-CN" sz="1800" dirty="0">
                <a:latin typeface="Arial" panose="020B0604020202020204" pitchFamily="34" charset="0"/>
                <a:cs typeface="Arial" panose="020B0604020202020204" pitchFamily="34" charset="0"/>
              </a:rPr>
              <a:t>ERL-based collider high luminosity: higher beam power than linear collider, smaller beam size than ring collider. Beam power recovered to SRF </a:t>
            </a:r>
            <a:r>
              <a:rPr lang="en-US" altLang="zh-CN" sz="1800" dirty="0" err="1">
                <a:latin typeface="Arial" panose="020B0604020202020204" pitchFamily="34" charset="0"/>
                <a:cs typeface="Arial" panose="020B0604020202020204" pitchFamily="34" charset="0"/>
              </a:rPr>
              <a:t>linac</a:t>
            </a:r>
            <a:r>
              <a:rPr lang="en-US" altLang="zh-CN" sz="1800" dirty="0">
                <a:latin typeface="Arial" panose="020B0604020202020204" pitchFamily="34" charset="0"/>
                <a:cs typeface="Arial" panose="020B0604020202020204" pitchFamily="34" charset="0"/>
              </a:rPr>
              <a:t>.</a:t>
            </a:r>
          </a:p>
          <a:p>
            <a:pPr>
              <a:lnSpc>
                <a:spcPct val="110000"/>
              </a:lnSpc>
            </a:pPr>
            <a:r>
              <a:rPr lang="en-US" altLang="zh-CN" sz="1800" dirty="0">
                <a:latin typeface="Arial" panose="020B0604020202020204" pitchFamily="34" charset="0"/>
                <a:cs typeface="Arial" panose="020B0604020202020204" pitchFamily="34" charset="0"/>
              </a:rPr>
              <a:t>Significantly increase cavity number, cryogenics, vacuum, magnet and beam instrumentation thus increase the total machine cost.</a:t>
            </a:r>
          </a:p>
          <a:p>
            <a:pPr>
              <a:lnSpc>
                <a:spcPct val="110000"/>
              </a:lnSpc>
            </a:pPr>
            <a:r>
              <a:rPr lang="en-US" altLang="zh-CN" sz="1800" dirty="0">
                <a:latin typeface="Arial" panose="020B0604020202020204" pitchFamily="34" charset="0"/>
                <a:cs typeface="Arial" panose="020B0604020202020204" pitchFamily="34" charset="0"/>
              </a:rPr>
              <a:t>Total AC power reduction not sure, at least marginal.</a:t>
            </a:r>
          </a:p>
          <a:p>
            <a:pPr>
              <a:lnSpc>
                <a:spcPct val="110000"/>
              </a:lnSpc>
            </a:pPr>
            <a:r>
              <a:rPr lang="en-US" altLang="zh-CN" sz="1800" dirty="0">
                <a:latin typeface="Arial" panose="020B0604020202020204" pitchFamily="34" charset="0"/>
                <a:cs typeface="Arial" panose="020B0604020202020204" pitchFamily="34" charset="0"/>
              </a:rPr>
              <a:t>Technology challenge and risk high.</a:t>
            </a:r>
          </a:p>
          <a:p>
            <a:endParaRPr lang="zh-CN" altLang="en-US" dirty="0"/>
          </a:p>
        </p:txBody>
      </p:sp>
      <p:sp>
        <p:nvSpPr>
          <p:cNvPr id="4" name="灯片编号占位符 3">
            <a:extLst>
              <a:ext uri="{FF2B5EF4-FFF2-40B4-BE49-F238E27FC236}">
                <a16:creationId xmlns:a16="http://schemas.microsoft.com/office/drawing/2014/main" id="{B8985BF5-6982-4F19-9A37-A8AAE24C1099}"/>
              </a:ext>
            </a:extLst>
          </p:cNvPr>
          <p:cNvSpPr>
            <a:spLocks noGrp="1"/>
          </p:cNvSpPr>
          <p:nvPr>
            <p:ph type="sldNum" sz="quarter" idx="12"/>
          </p:nvPr>
        </p:nvSpPr>
        <p:spPr/>
        <p:txBody>
          <a:bodyPr/>
          <a:lstStyle/>
          <a:p>
            <a:pPr defTabSz="685783">
              <a:defRPr/>
            </a:pPr>
            <a:fld id="{672E488A-81DB-4A5F-B4BA-D0957D335647}" type="slidenum">
              <a:rPr lang="zh-CN" altLang="en-US" smtClean="0">
                <a:solidFill>
                  <a:prstClr val="black">
                    <a:tint val="75000"/>
                  </a:prstClr>
                </a:solidFill>
              </a:rPr>
              <a:pPr defTabSz="685783">
                <a:defRPr/>
              </a:pPr>
              <a:t>10</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id="{3920842D-E37A-4E43-90E1-4A22CBC191E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543"/>
          <a:stretch/>
        </p:blipFill>
        <p:spPr>
          <a:xfrm>
            <a:off x="4929189" y="1611251"/>
            <a:ext cx="6762750" cy="4624514"/>
          </a:xfrm>
          <a:prstGeom prst="rect">
            <a:avLst/>
          </a:prstGeom>
        </p:spPr>
      </p:pic>
      <p:sp>
        <p:nvSpPr>
          <p:cNvPr id="7" name="矩形 6">
            <a:extLst>
              <a:ext uri="{FF2B5EF4-FFF2-40B4-BE49-F238E27FC236}">
                <a16:creationId xmlns:a16="http://schemas.microsoft.com/office/drawing/2014/main" id="{90B1A692-34D3-42E6-AAA8-FCD0995A243A}"/>
              </a:ext>
            </a:extLst>
          </p:cNvPr>
          <p:cNvSpPr/>
          <p:nvPr/>
        </p:nvSpPr>
        <p:spPr>
          <a:xfrm>
            <a:off x="638176" y="5497101"/>
            <a:ext cx="3862387" cy="738664"/>
          </a:xfrm>
          <a:prstGeom prst="rect">
            <a:avLst/>
          </a:prstGeom>
        </p:spPr>
        <p:txBody>
          <a:bodyPr wrap="square">
            <a:spAutoFit/>
          </a:bodyPr>
          <a:lstStyle/>
          <a:p>
            <a:r>
              <a:rPr lang="en-US" altLang="zh-CN" sz="1400" i="1" dirty="0">
                <a:latin typeface="Arial" panose="020B0604020202020204" pitchFamily="34" charset="0"/>
                <a:cs typeface="Arial" panose="020B0604020202020204" pitchFamily="34" charset="0"/>
              </a:rPr>
              <a:t>Litvinenko et al. Future High Energy Circular </a:t>
            </a:r>
            <a:r>
              <a:rPr lang="en-US" altLang="zh-CN" sz="1400" i="1" dirty="0" err="1">
                <a:latin typeface="Arial" panose="020B0604020202020204" pitchFamily="34" charset="0"/>
                <a:cs typeface="Arial" panose="020B0604020202020204" pitchFamily="34" charset="0"/>
              </a:rPr>
              <a:t>e+e</a:t>
            </a:r>
            <a:r>
              <a:rPr lang="en-US" altLang="zh-CN" sz="1400" i="1" dirty="0">
                <a:latin typeface="Arial" panose="020B0604020202020204" pitchFamily="34" charset="0"/>
                <a:cs typeface="Arial" panose="020B0604020202020204" pitchFamily="34" charset="0"/>
              </a:rPr>
              <a:t>- Collider using Energy-Recovery </a:t>
            </a:r>
            <a:r>
              <a:rPr lang="en-US" altLang="zh-CN" sz="1400" i="1" dirty="0" err="1">
                <a:latin typeface="Arial" panose="020B0604020202020204" pitchFamily="34" charset="0"/>
                <a:cs typeface="Arial" panose="020B0604020202020204" pitchFamily="34" charset="0"/>
              </a:rPr>
              <a:t>Linacs</a:t>
            </a:r>
            <a:r>
              <a:rPr lang="en-US" altLang="zh-CN" sz="1400" i="1" dirty="0">
                <a:latin typeface="Arial" panose="020B0604020202020204" pitchFamily="34" charset="0"/>
                <a:cs typeface="Arial" panose="020B0604020202020204" pitchFamily="34" charset="0"/>
              </a:rPr>
              <a:t>. arXiv:1909.04437</a:t>
            </a:r>
            <a:endParaRPr lang="zh-CN" alt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869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9D1EC-7DF9-4D0C-B478-77738D43E57F}"/>
              </a:ext>
            </a:extLst>
          </p:cNvPr>
          <p:cNvSpPr>
            <a:spLocks noGrp="1"/>
          </p:cNvSpPr>
          <p:nvPr>
            <p:ph type="title"/>
          </p:nvPr>
        </p:nvSpPr>
        <p:spPr>
          <a:xfrm>
            <a:off x="342900" y="300038"/>
            <a:ext cx="11420475" cy="1325563"/>
          </a:xfrm>
        </p:spPr>
        <p:txBody>
          <a:bodyPr/>
          <a:lstStyle/>
          <a:p>
            <a:r>
              <a:rPr lang="en-US" altLang="zh-CN" dirty="0">
                <a:latin typeface="Arial" panose="020B0604020202020204" pitchFamily="34" charset="0"/>
                <a:cs typeface="Arial" panose="020B0604020202020204" pitchFamily="34" charset="0"/>
              </a:rPr>
              <a:t>Outline</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669A2896-290D-454E-B556-5DDAEFCB2B2A}"/>
              </a:ext>
            </a:extLst>
          </p:cNvPr>
          <p:cNvSpPr>
            <a:spLocks noGrp="1"/>
          </p:cNvSpPr>
          <p:nvPr>
            <p:ph idx="1"/>
          </p:nvPr>
        </p:nvSpPr>
        <p:spPr>
          <a:xfrm>
            <a:off x="504825" y="1573093"/>
            <a:ext cx="5438775" cy="2211506"/>
          </a:xfrm>
        </p:spPr>
        <p:txBody>
          <a:bodyPr>
            <a:normAutofit/>
          </a:bodyPr>
          <a:lstStyle/>
          <a:p>
            <a:pPr marL="514350" indent="-514350">
              <a:spcBef>
                <a:spcPts val="1200"/>
              </a:spcBef>
              <a:buFont typeface="+mj-lt"/>
              <a:buAutoNum type="arabicPeriod"/>
            </a:pPr>
            <a:r>
              <a:rPr lang="en-US" altLang="zh-CN" dirty="0"/>
              <a:t>CEPC SRF System Design</a:t>
            </a:r>
          </a:p>
          <a:p>
            <a:pPr marL="514350" indent="-514350">
              <a:spcBef>
                <a:spcPts val="1200"/>
              </a:spcBef>
              <a:buFont typeface="+mj-lt"/>
              <a:buAutoNum type="arabicPeriod"/>
            </a:pPr>
            <a:r>
              <a:rPr lang="en-US" altLang="zh-CN" dirty="0">
                <a:solidFill>
                  <a:srgbClr val="C00000"/>
                </a:solidFill>
              </a:rPr>
              <a:t>TDR Plan and R&amp;D Status</a:t>
            </a:r>
          </a:p>
          <a:p>
            <a:pPr marL="514350" indent="-514350">
              <a:spcBef>
                <a:spcPts val="1200"/>
              </a:spcBef>
              <a:buFont typeface="+mj-lt"/>
              <a:buAutoNum type="arabicPeriod"/>
            </a:pPr>
            <a:r>
              <a:rPr lang="en-US" altLang="zh-CN" dirty="0"/>
              <a:t>SRF Industrialization Study</a:t>
            </a:r>
            <a:endParaRPr lang="zh-CN" altLang="en-US"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1A34ADCE-4A99-48DD-BE5A-4959712DE6C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A0A674-47C4-4BE6-AE4B-42D329809F93}"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86767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44821" y="694442"/>
            <a:ext cx="7332605" cy="647279"/>
          </a:xfrm>
        </p:spPr>
        <p:txBody>
          <a:bodyPr>
            <a:noAutofit/>
          </a:bodyPr>
          <a:lstStyle/>
          <a:p>
            <a:pPr algn="ctr"/>
            <a:r>
              <a:rPr lang="en-US" altLang="zh-CN" sz="3600" dirty="0">
                <a:latin typeface="Arial" panose="020B0604020202020204" pitchFamily="34" charset="0"/>
                <a:ea typeface="微软雅黑" panose="020B0503020204020204" pitchFamily="34" charset="-122"/>
                <a:cs typeface="Arial" panose="020B0604020202020204" pitchFamily="34" charset="0"/>
              </a:rPr>
              <a:t>TDR Plan of CEPC SRF System</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灯片编号占位符 4"/>
          <p:cNvSpPr>
            <a:spLocks noGrp="1"/>
          </p:cNvSpPr>
          <p:nvPr>
            <p:ph type="sldNum" sz="quarter" idx="12"/>
          </p:nvPr>
        </p:nvSpPr>
        <p:spPr/>
        <p:txBody>
          <a:bodyPr/>
          <a:lstStyle/>
          <a:p>
            <a:pPr defTabSz="457200"/>
            <a:fld id="{FCF376E8-7192-4F0B-9B89-E5C2A811C883}" type="slidenum">
              <a:rPr lang="zh-CN" altLang="en-US">
                <a:solidFill>
                  <a:prstClr val="black">
                    <a:tint val="75000"/>
                  </a:prstClr>
                </a:solidFill>
                <a:latin typeface="Arial" panose="020B0604020202020204" pitchFamily="34" charset="0"/>
                <a:ea typeface="微软雅黑" panose="020B0503020204020204" pitchFamily="34" charset="-122"/>
                <a:cs typeface="Arial" panose="020B0604020202020204" pitchFamily="34" charset="0"/>
              </a:rPr>
              <a:pPr defTabSz="457200"/>
              <a:t>12</a:t>
            </a:fld>
            <a:endParaRPr lang="zh-CN" altLang="en-US">
              <a:solidFill>
                <a:prstClr val="black">
                  <a:tint val="75000"/>
                </a:prstClr>
              </a:solidFill>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149847213"/>
              </p:ext>
            </p:extLst>
          </p:nvPr>
        </p:nvGraphicFramePr>
        <p:xfrm>
          <a:off x="809625" y="1719264"/>
          <a:ext cx="10629899" cy="4405312"/>
        </p:xfrm>
        <a:graphic>
          <a:graphicData uri="http://schemas.openxmlformats.org/drawingml/2006/table">
            <a:tbl>
              <a:tblPr firstRow="1" bandRow="1">
                <a:tableStyleId>{5C22544A-7EE6-4342-B048-85BDC9FD1C3A}</a:tableStyleId>
              </a:tblPr>
              <a:tblGrid>
                <a:gridCol w="740185">
                  <a:extLst>
                    <a:ext uri="{9D8B030D-6E8A-4147-A177-3AD203B41FA5}">
                      <a16:colId xmlns:a16="http://schemas.microsoft.com/office/drawing/2014/main" val="20000"/>
                    </a:ext>
                  </a:extLst>
                </a:gridCol>
                <a:gridCol w="3223167">
                  <a:extLst>
                    <a:ext uri="{9D8B030D-6E8A-4147-A177-3AD203B41FA5}">
                      <a16:colId xmlns:a16="http://schemas.microsoft.com/office/drawing/2014/main" val="20001"/>
                    </a:ext>
                  </a:extLst>
                </a:gridCol>
                <a:gridCol w="6666547">
                  <a:extLst>
                    <a:ext uri="{9D8B030D-6E8A-4147-A177-3AD203B41FA5}">
                      <a16:colId xmlns:a16="http://schemas.microsoft.com/office/drawing/2014/main" val="20003"/>
                    </a:ext>
                  </a:extLst>
                </a:gridCol>
              </a:tblGrid>
              <a:tr h="448100">
                <a:tc>
                  <a:txBody>
                    <a:bodyPr/>
                    <a:lstStyle/>
                    <a:p>
                      <a:pPr algn="ctr"/>
                      <a:r>
                        <a:rPr lang="en-US" altLang="zh-CN" sz="1400" b="1" dirty="0">
                          <a:latin typeface="Arial" panose="020B0604020202020204" pitchFamily="34" charset="0"/>
                          <a:ea typeface="微软雅黑" panose="020B0503020204020204" pitchFamily="34" charset="-122"/>
                          <a:cs typeface="Arial" panose="020B0604020202020204" pitchFamily="34" charset="0"/>
                        </a:rPr>
                        <a:t>Time</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algn="ctr"/>
                      <a:r>
                        <a:rPr lang="en-US" altLang="zh-CN" sz="1400" b="1" dirty="0">
                          <a:latin typeface="Arial" panose="020B0604020202020204" pitchFamily="34" charset="0"/>
                          <a:ea typeface="微软雅黑" panose="020B0503020204020204" pitchFamily="34" charset="-122"/>
                          <a:cs typeface="Arial" panose="020B0604020202020204" pitchFamily="34" charset="0"/>
                        </a:rPr>
                        <a:t>TDR</a:t>
                      </a:r>
                      <a:r>
                        <a:rPr lang="en-US" altLang="zh-CN" sz="1400" b="1" baseline="0" dirty="0">
                          <a:latin typeface="Arial" panose="020B0604020202020204" pitchFamily="34" charset="0"/>
                          <a:ea typeface="微软雅黑" panose="020B0503020204020204" pitchFamily="34" charset="-122"/>
                          <a:cs typeface="Arial" panose="020B0604020202020204" pitchFamily="34" charset="0"/>
                        </a:rPr>
                        <a:t> R&amp;D Plan</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400" b="1" dirty="0">
                          <a:latin typeface="Arial" panose="020B0604020202020204" pitchFamily="34" charset="0"/>
                          <a:ea typeface="微软雅黑" panose="020B0503020204020204" pitchFamily="34" charset="-122"/>
                          <a:cs typeface="Arial" panose="020B0604020202020204" pitchFamily="34" charset="0"/>
                        </a:rPr>
                        <a:t>Resources (in CNY)</a:t>
                      </a:r>
                      <a:endParaRPr lang="zh-CN" altLang="en-US" sz="1400" b="1"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1559998">
                <a:tc>
                  <a:txBody>
                    <a:bodyPr/>
                    <a:lstStyle/>
                    <a:p>
                      <a:pPr algn="ctr">
                        <a:lnSpc>
                          <a:spcPct val="120000"/>
                        </a:lnSpc>
                      </a:pPr>
                      <a:r>
                        <a:rPr lang="en-US" altLang="zh-CN" sz="1400" b="0" dirty="0">
                          <a:latin typeface="Arial" panose="020B0604020202020204" pitchFamily="34" charset="0"/>
                          <a:ea typeface="微软雅黑" panose="020B0503020204020204" pitchFamily="34" charset="-122"/>
                          <a:cs typeface="Arial" panose="020B0604020202020204" pitchFamily="34" charset="0"/>
                        </a:rPr>
                        <a:t>2018-2020</a:t>
                      </a:r>
                      <a:endParaRPr lang="zh-CN" altLang="en-US" sz="1400" b="0"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285750" marR="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System design and optimization</a:t>
                      </a:r>
                    </a:p>
                    <a:p>
                      <a:pPr marL="285750" marR="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Key technology R&amp;D</a:t>
                      </a:r>
                    </a:p>
                    <a:p>
                      <a:pPr marL="285750" marR="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650 MHz test cryomodule</a:t>
                      </a:r>
                      <a:endParaRPr lang="zh-CN" altLang="en-US" sz="1400" b="0"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285750" indent="-285750" algn="l">
                        <a:lnSpc>
                          <a:spcPct val="120000"/>
                        </a:lnSpc>
                        <a:buFont typeface="Arial" panose="020B0604020202020204" pitchFamily="34" charset="0"/>
                        <a:buChar cha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MOST</a:t>
                      </a: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CEPC 7 M</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(650 MHz, IHEP &amp; PKU)</a:t>
                      </a:r>
                    </a:p>
                    <a:p>
                      <a:pPr marL="285750" indent="-285750" algn="l">
                        <a:lnSpc>
                          <a:spcPct val="120000"/>
                        </a:lnSpc>
                        <a:buFont typeface="Arial" panose="020B0604020202020204" pitchFamily="34" charset="0"/>
                        <a:buChar cha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PAPS 20 M</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(650 MHz &amp; 1.3 GHz)</a:t>
                      </a:r>
                    </a:p>
                    <a:p>
                      <a:pPr marL="285750" indent="-285750" algn="l">
                        <a:lnSpc>
                          <a:spcPct val="120000"/>
                        </a:lnSpc>
                        <a:buFont typeface="Arial" panose="020B0604020202020204" pitchFamily="34" charset="0"/>
                        <a:buChar cha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SHINE R&amp;D 13</a:t>
                      </a: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M</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(1.3 GHz cavity and coupler)</a:t>
                      </a:r>
                    </a:p>
                    <a:p>
                      <a:pPr marL="285750" indent="-285750" algn="l">
                        <a:lnSpc>
                          <a:spcPct val="120000"/>
                        </a:lnSpc>
                        <a:buFont typeface="Arial" panose="020B0604020202020204" pitchFamily="34" charset="0"/>
                        <a:buChar cha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4 FTEs now</a:t>
                      </a: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2 more FTEs needed</a:t>
                      </a:r>
                    </a:p>
                  </a:txBody>
                  <a:tcPr marL="68580" marR="68580" marT="34290" marB="34290" anchor="ctr"/>
                </a:tc>
                <a:extLst>
                  <a:ext uri="{0D108BD9-81ED-4DB2-BD59-A6C34878D82A}">
                    <a16:rowId xmlns:a16="http://schemas.microsoft.com/office/drawing/2014/main" val="10002"/>
                  </a:ext>
                </a:extLst>
              </a:tr>
              <a:tr h="1158123">
                <a:tc>
                  <a:txBody>
                    <a:bodyPr/>
                    <a:lstStyle/>
                    <a:p>
                      <a:pPr algn="ctr">
                        <a:lnSpc>
                          <a:spcPct val="120000"/>
                        </a:lnSpc>
                      </a:pPr>
                      <a:r>
                        <a:rPr lang="en-US" altLang="zh-CN" sz="1400" b="0" dirty="0">
                          <a:latin typeface="Arial" panose="020B0604020202020204" pitchFamily="34" charset="0"/>
                          <a:ea typeface="微软雅黑" panose="020B0503020204020204" pitchFamily="34" charset="-122"/>
                          <a:cs typeface="Arial" panose="020B0604020202020204" pitchFamily="34" charset="0"/>
                        </a:rPr>
                        <a:t>2020-2022</a:t>
                      </a:r>
                      <a:endParaRPr lang="zh-CN" altLang="en-US" sz="1400" b="0"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285750" indent="-285750" algn="l">
                        <a:lnSpc>
                          <a:spcPct val="120000"/>
                        </a:lnSpc>
                        <a:buFont typeface="Arial" panose="020B0604020202020204" pitchFamily="34" charset="0"/>
                        <a:buChar char="•"/>
                      </a:pP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Cryomodule prototyping</a:t>
                      </a:r>
                    </a:p>
                    <a:p>
                      <a:pPr marL="285750" indent="-285750" algn="l">
                        <a:lnSpc>
                          <a:spcPct val="120000"/>
                        </a:lnSpc>
                        <a:buFont typeface="Arial" panose="020B0604020202020204" pitchFamily="34" charset="0"/>
                        <a:buChar char="•"/>
                      </a:pPr>
                      <a:r>
                        <a:rPr lang="en-US" altLang="zh-CN" sz="1400" b="0" dirty="0">
                          <a:latin typeface="Arial" panose="020B0604020202020204" pitchFamily="34" charset="0"/>
                          <a:ea typeface="微软雅黑" panose="020B0503020204020204" pitchFamily="34" charset="-122"/>
                          <a:cs typeface="Arial" panose="020B0604020202020204" pitchFamily="34" charset="0"/>
                        </a:rPr>
                        <a:t>Industrialization study</a:t>
                      </a:r>
                      <a:endPar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285750" marR="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80 M</a:t>
                      </a:r>
                      <a:r>
                        <a:rPr lang="zh-CN" altLang="en-US"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(one 650 MHz &amp; one 1.3 GHz module</a:t>
                      </a: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with power sources</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a:t>
                      </a:r>
                      <a:endParaRPr lang="en-US" altLang="zh-CN" sz="1400" b="0" kern="12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285750" marR="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SHINE pre- and mass</a:t>
                      </a: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production ? M </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(1.3 GHz)</a:t>
                      </a:r>
                    </a:p>
                    <a:p>
                      <a:pPr marL="285750" marR="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12 FTEs</a:t>
                      </a:r>
                    </a:p>
                  </a:txBody>
                  <a:tcPr marL="68580" marR="68580" marT="34290" marB="34290" anchor="ctr"/>
                </a:tc>
                <a:extLst>
                  <a:ext uri="{0D108BD9-81ED-4DB2-BD59-A6C34878D82A}">
                    <a16:rowId xmlns:a16="http://schemas.microsoft.com/office/drawing/2014/main" val="10003"/>
                  </a:ext>
                </a:extLst>
              </a:tr>
              <a:tr h="1239091">
                <a:tc>
                  <a:txBody>
                    <a:bodyPr/>
                    <a:lstStyle/>
                    <a:p>
                      <a:pPr algn="ctr">
                        <a:lnSpc>
                          <a:spcPct val="120000"/>
                        </a:lnSpc>
                      </a:pPr>
                      <a:r>
                        <a:rPr lang="en-US" altLang="zh-CN" sz="1400" b="0" dirty="0">
                          <a:latin typeface="Arial" panose="020B0604020202020204" pitchFamily="34" charset="0"/>
                          <a:ea typeface="微软雅黑" panose="020B0503020204020204" pitchFamily="34" charset="-122"/>
                          <a:cs typeface="Arial" panose="020B0604020202020204" pitchFamily="34" charset="0"/>
                        </a:rPr>
                        <a:t>2022-2023</a:t>
                      </a:r>
                      <a:endParaRPr lang="zh-CN" altLang="en-US" sz="1400" b="0"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285750" marR="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latin typeface="Arial" panose="020B0604020202020204" pitchFamily="34" charset="0"/>
                          <a:ea typeface="微软雅黑" panose="020B0503020204020204" pitchFamily="34" charset="-122"/>
                          <a:cs typeface="Arial" panose="020B0604020202020204" pitchFamily="34" charset="0"/>
                        </a:rPr>
                        <a:t>Industrialization</a:t>
                      </a:r>
                      <a:r>
                        <a:rPr lang="en-US" altLang="zh-CN" sz="1400" b="0" baseline="0" dirty="0">
                          <a:latin typeface="Arial" panose="020B0604020202020204" pitchFamily="34" charset="0"/>
                          <a:ea typeface="微软雅黑" panose="020B0503020204020204" pitchFamily="34" charset="-122"/>
                          <a:cs typeface="Arial" panose="020B0604020202020204" pitchFamily="34" charset="0"/>
                        </a:rPr>
                        <a:t> and pre-production</a:t>
                      </a:r>
                      <a:endParaRPr lang="zh-CN" altLang="en-US" sz="1400" b="0" dirty="0">
                        <a:latin typeface="Arial" panose="020B0604020202020204" pitchFamily="34" charset="0"/>
                        <a:ea typeface="微软雅黑" panose="020B0503020204020204" pitchFamily="34" charset="-122"/>
                        <a:cs typeface="Arial" panose="020B0604020202020204" pitchFamily="34" charset="0"/>
                      </a:endParaRPr>
                    </a:p>
                    <a:p>
                      <a:pPr marL="285750" marR="0" indent="-28575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baseline="0" dirty="0">
                          <a:latin typeface="Arial" panose="020B0604020202020204" pitchFamily="34" charset="0"/>
                          <a:ea typeface="微软雅黑" panose="020B0503020204020204" pitchFamily="34" charset="-122"/>
                          <a:cs typeface="Arial" panose="020B0604020202020204" pitchFamily="34" charset="0"/>
                        </a:rPr>
                        <a:t>Cryomodule beam test</a:t>
                      </a:r>
                      <a:endParaRPr lang="en-US" altLang="zh-CN" sz="1400" b="0" dirty="0">
                        <a:latin typeface="Arial" panose="020B0604020202020204" pitchFamily="34" charset="0"/>
                        <a:ea typeface="微软雅黑" panose="020B0503020204020204" pitchFamily="34" charset="-122"/>
                        <a:cs typeface="Arial" panose="020B0604020202020204" pitchFamily="34" charset="0"/>
                      </a:endParaRPr>
                    </a:p>
                  </a:txBody>
                  <a:tcPr marL="68580" marR="68580" marT="34290" marB="34290" anchor="ctr"/>
                </a:tc>
                <a:tc>
                  <a:txBody>
                    <a:bodyPr/>
                    <a:lstStyle/>
                    <a:p>
                      <a:pPr marL="285750" indent="-285750" algn="l">
                        <a:lnSpc>
                          <a:spcPct val="120000"/>
                        </a:lnSpc>
                        <a:buFont typeface="Arial" panose="020B0604020202020204" pitchFamily="34" charset="0"/>
                        <a:buChar char="•"/>
                      </a:pPr>
                      <a:r>
                        <a:rPr lang="en-US" altLang="zh-CN" sz="14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90 M</a:t>
                      </a:r>
                      <a:r>
                        <a:rPr lang="zh-CN" altLang="en-US" sz="14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 </a:t>
                      </a:r>
                      <a:r>
                        <a:rPr lang="en-US" altLang="zh-CN" sz="14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(three 650 MHz modules + two</a:t>
                      </a:r>
                      <a:r>
                        <a:rPr lang="en-US" altLang="zh-CN" sz="1400" b="0" kern="1200" baseline="0" dirty="0">
                          <a:solidFill>
                            <a:schemeClr val="dk1"/>
                          </a:solidFill>
                          <a:latin typeface="Arial" panose="020B0604020202020204" pitchFamily="34" charset="0"/>
                          <a:ea typeface="微软雅黑" panose="020B0503020204020204" pitchFamily="34" charset="-122"/>
                          <a:cs typeface="Arial" panose="020B0604020202020204" pitchFamily="34" charset="0"/>
                        </a:rPr>
                        <a:t> 1.3 GHz modules</a:t>
                      </a:r>
                      <a:r>
                        <a:rPr lang="zh-CN" altLang="en-US" sz="14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a:t>
                      </a:r>
                      <a:endParaRPr lang="en-US" altLang="zh-CN" sz="14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p>
                      <a:pPr marL="285750" marR="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SHINE mass</a:t>
                      </a:r>
                      <a:r>
                        <a:rPr lang="en-US" altLang="zh-CN" sz="14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production ? M </a:t>
                      </a:r>
                      <a:r>
                        <a:rPr lang="en-US" altLang="zh-CN" sz="1400" b="0" dirty="0">
                          <a:latin typeface="Arial" panose="020B0604020202020204" pitchFamily="34" charset="0"/>
                          <a:ea typeface="微软雅黑" panose="020B0503020204020204" pitchFamily="34" charset="-122"/>
                          <a:cs typeface="Arial" panose="020B0604020202020204" pitchFamily="34" charset="0"/>
                        </a:rPr>
                        <a:t>(1.3 GHz)</a:t>
                      </a:r>
                      <a:endParaRPr lang="en-US" altLang="zh-CN" sz="1400" b="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285750" marR="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18 FTEs</a:t>
                      </a:r>
                    </a:p>
                  </a:txBody>
                  <a:tcPr marL="68580" marR="68580" marT="34290" marB="3429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7039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93040"/>
            <a:ext cx="12192000" cy="1146789"/>
          </a:xfrm>
        </p:spPr>
        <p:txBody>
          <a:bodyPr vert="horz" lIns="91440" tIns="45720" rIns="91440" bIns="45720" rtlCol="0" anchor="ctr">
            <a:normAutofit/>
          </a:bodyPr>
          <a:lstStyle/>
          <a:p>
            <a:pPr algn="ctr"/>
            <a:r>
              <a:rPr lang="en-US" altLang="zh-CN" sz="3600" dirty="0">
                <a:latin typeface="Arial" panose="020B0604020202020204" pitchFamily="34" charset="0"/>
                <a:ea typeface="微软雅黑" panose="020B0503020204020204" pitchFamily="34" charset="-122"/>
                <a:cs typeface="Arial" panose="020B0604020202020204" pitchFamily="34" charset="0"/>
              </a:rPr>
              <a:t>CEPC SRF Technological Uncertainties</a:t>
            </a:r>
            <a:endParaRPr lang="zh-CN" altLang="en-US" sz="3600" dirty="0">
              <a:latin typeface="Arial" panose="020B0604020202020204" pitchFamily="34" charset="0"/>
              <a:ea typeface="微软雅黑" panose="020B0503020204020204" pitchFamily="34" charset="-122"/>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13</a:t>
            </a:fld>
            <a:endParaRPr lang="zh-CN" altLang="en-US"/>
          </a:p>
        </p:txBody>
      </p:sp>
      <p:graphicFrame>
        <p:nvGraphicFramePr>
          <p:cNvPr id="5" name="表格 4"/>
          <p:cNvGraphicFramePr>
            <a:graphicFrameLocks noGrp="1"/>
          </p:cNvGraphicFramePr>
          <p:nvPr>
            <p:extLst>
              <p:ext uri="{D42A27DB-BD31-4B8C-83A1-F6EECF244321}">
                <p14:modId xmlns:p14="http://schemas.microsoft.com/office/powerpoint/2010/main" val="3867877833"/>
              </p:ext>
            </p:extLst>
          </p:nvPr>
        </p:nvGraphicFramePr>
        <p:xfrm>
          <a:off x="169387" y="1339829"/>
          <a:ext cx="11853225" cy="4898412"/>
        </p:xfrm>
        <a:graphic>
          <a:graphicData uri="http://schemas.openxmlformats.org/drawingml/2006/table">
            <a:tbl>
              <a:tblPr firstRow="1" bandRow="1">
                <a:tableStyleId>{5C22544A-7EE6-4342-B048-85BDC9FD1C3A}</a:tableStyleId>
              </a:tblPr>
              <a:tblGrid>
                <a:gridCol w="2852099">
                  <a:extLst>
                    <a:ext uri="{9D8B030D-6E8A-4147-A177-3AD203B41FA5}">
                      <a16:colId xmlns:a16="http://schemas.microsoft.com/office/drawing/2014/main" val="20000"/>
                    </a:ext>
                  </a:extLst>
                </a:gridCol>
                <a:gridCol w="4210050">
                  <a:extLst>
                    <a:ext uri="{9D8B030D-6E8A-4147-A177-3AD203B41FA5}">
                      <a16:colId xmlns:a16="http://schemas.microsoft.com/office/drawing/2014/main" val="20001"/>
                    </a:ext>
                  </a:extLst>
                </a:gridCol>
                <a:gridCol w="4791076">
                  <a:extLst>
                    <a:ext uri="{9D8B030D-6E8A-4147-A177-3AD203B41FA5}">
                      <a16:colId xmlns:a16="http://schemas.microsoft.com/office/drawing/2014/main" val="20003"/>
                    </a:ext>
                  </a:extLst>
                </a:gridCol>
              </a:tblGrid>
              <a:tr h="468510">
                <a:tc>
                  <a:txBody>
                    <a:bodyPr/>
                    <a:lstStyle/>
                    <a:p>
                      <a:pPr algn="ctr"/>
                      <a:r>
                        <a:rPr lang="en-US" altLang="zh-CN" sz="1800" b="1" dirty="0">
                          <a:latin typeface="Arial" panose="020B0604020202020204" pitchFamily="34" charset="0"/>
                          <a:ea typeface="微软雅黑" panose="020B0503020204020204" pitchFamily="34" charset="-122"/>
                          <a:cs typeface="Arial" panose="020B0604020202020204" pitchFamily="34" charset="0"/>
                        </a:rPr>
                        <a:t>Uncertainty</a:t>
                      </a:r>
                      <a:endParaRPr lang="zh-CN" altLang="en-US" sz="1800" b="1"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r>
                        <a:rPr lang="en-US" altLang="zh-CN" sz="1800" b="1" dirty="0">
                          <a:latin typeface="Arial" panose="020B0604020202020204" pitchFamily="34" charset="0"/>
                          <a:ea typeface="微软雅黑" panose="020B0503020204020204" pitchFamily="34" charset="-122"/>
                          <a:cs typeface="Arial" panose="020B0604020202020204" pitchFamily="34" charset="0"/>
                        </a:rPr>
                        <a:t>Impact</a:t>
                      </a:r>
                      <a:endParaRPr lang="zh-CN" altLang="en-US" sz="1800" b="1"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800" b="1" dirty="0">
                          <a:latin typeface="Arial" panose="020B0604020202020204" pitchFamily="34" charset="0"/>
                          <a:ea typeface="微软雅黑" panose="020B0503020204020204" pitchFamily="34" charset="-122"/>
                          <a:cs typeface="Arial" panose="020B0604020202020204" pitchFamily="34" charset="0"/>
                        </a:rPr>
                        <a:t>Mitigation Method</a:t>
                      </a:r>
                      <a:endParaRPr lang="zh-CN" altLang="en-US" sz="1800" b="1" dirty="0">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0000"/>
                  </a:ext>
                </a:extLst>
              </a:tr>
              <a:tr h="1086736">
                <a:tc>
                  <a:txBody>
                    <a:bodyPr/>
                    <a:lstStyle/>
                    <a:p>
                      <a:pPr algn="l">
                        <a:lnSpc>
                          <a:spcPct val="120000"/>
                        </a:lnSpc>
                      </a:pPr>
                      <a:r>
                        <a:rPr lang="en-US" altLang="zh-CN" sz="1600" b="0" dirty="0">
                          <a:latin typeface="Arial" panose="020B0604020202020204" pitchFamily="34" charset="0"/>
                          <a:ea typeface="微软雅黑" panose="020B0503020204020204" pitchFamily="34" charset="-122"/>
                          <a:cs typeface="Arial" panose="020B0604020202020204" pitchFamily="34" charset="0"/>
                        </a:rPr>
                        <a:t>High Q operation</a:t>
                      </a:r>
                    </a:p>
                    <a:p>
                      <a:pPr algn="l">
                        <a:lnSpc>
                          <a:spcPct val="120000"/>
                        </a:lnSpc>
                      </a:pPr>
                      <a:r>
                        <a:rPr lang="en-US" altLang="zh-CN" sz="1600" b="0" dirty="0">
                          <a:latin typeface="Arial" panose="020B0604020202020204" pitchFamily="34" charset="0"/>
                          <a:ea typeface="微软雅黑" panose="020B0503020204020204" pitchFamily="34" charset="-122"/>
                          <a:cs typeface="Arial" panose="020B0604020202020204" pitchFamily="34" charset="0"/>
                        </a:rPr>
                        <a:t>(long term)</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1600" b="0" dirty="0">
                          <a:latin typeface="Arial" panose="020B0604020202020204" pitchFamily="34" charset="0"/>
                          <a:ea typeface="微软雅黑" panose="020B0503020204020204" pitchFamily="34" charset="-122"/>
                          <a:cs typeface="Arial" panose="020B0604020202020204" pitchFamily="34" charset="0"/>
                        </a:rPr>
                        <a:t>Cryogenic capacity,</a:t>
                      </a:r>
                      <a:r>
                        <a:rPr lang="en-US" altLang="zh-CN" sz="1600" b="0" baseline="0" dirty="0">
                          <a:latin typeface="Arial" panose="020B0604020202020204" pitchFamily="34" charset="0"/>
                          <a:ea typeface="微软雅黑" panose="020B0503020204020204" pitchFamily="34" charset="-122"/>
                          <a:cs typeface="Arial" panose="020B0604020202020204" pitchFamily="34" charset="0"/>
                        </a:rPr>
                        <a:t> </a:t>
                      </a:r>
                      <a:r>
                        <a:rPr lang="en-US" altLang="zh-CN" sz="1600" b="0" dirty="0">
                          <a:latin typeface="Arial" panose="020B0604020202020204" pitchFamily="34" charset="0"/>
                          <a:ea typeface="微软雅黑" panose="020B0503020204020204" pitchFamily="34" charset="-122"/>
                          <a:cs typeface="Arial" panose="020B0604020202020204" pitchFamily="34" charset="0"/>
                        </a:rPr>
                        <a:t>Field</a:t>
                      </a:r>
                      <a:r>
                        <a:rPr lang="en-US" altLang="zh-CN" sz="1600" b="0" baseline="0" dirty="0">
                          <a:latin typeface="Arial" panose="020B0604020202020204" pitchFamily="34" charset="0"/>
                          <a:ea typeface="微软雅黑" panose="020B0503020204020204" pitchFamily="34" charset="-122"/>
                          <a:cs typeface="Arial" panose="020B0604020202020204" pitchFamily="34" charset="0"/>
                        </a:rPr>
                        <a:t> emission</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indent="0" algn="l">
                        <a:lnSpc>
                          <a:spcPct val="120000"/>
                        </a:lnSpc>
                        <a:buFont typeface="Arial" panose="020B0604020202020204" pitchFamily="34" charset="0"/>
                        <a:buNone/>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Practical</a:t>
                      </a: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Q target, Moderate gradient, </a:t>
                      </a:r>
                    </a:p>
                    <a:p>
                      <a:pPr marL="0" indent="0" algn="l">
                        <a:lnSpc>
                          <a:spcPct val="120000"/>
                        </a:lnSpc>
                        <a:buFont typeface="Arial" panose="020B0604020202020204" pitchFamily="34" charset="0"/>
                        <a:buNone/>
                      </a:pP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Clean (tunnel) assembly</a:t>
                      </a:r>
                      <a:endPar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10002"/>
                  </a:ext>
                </a:extLst>
              </a:tr>
              <a:tr h="1086736">
                <a:tc>
                  <a:txBody>
                    <a:bodyPr/>
                    <a:lstStyle/>
                    <a:p>
                      <a:pPr algn="l">
                        <a:lnSpc>
                          <a:spcPct val="120000"/>
                        </a:lnSpc>
                      </a:pPr>
                      <a:r>
                        <a:rPr lang="en-US" altLang="zh-CN" sz="1600" b="0" dirty="0">
                          <a:latin typeface="Arial" panose="020B0604020202020204" pitchFamily="34" charset="0"/>
                          <a:ea typeface="微软雅黑" panose="020B0503020204020204" pitchFamily="34" charset="-122"/>
                          <a:cs typeface="Arial" panose="020B0604020202020204" pitchFamily="34" charset="0"/>
                        </a:rPr>
                        <a:t>P</a:t>
                      </a:r>
                      <a:r>
                        <a:rPr lang="en-US" altLang="zh-CN" sz="1600" b="0" baseline="0" dirty="0">
                          <a:latin typeface="Arial" panose="020B0604020202020204" pitchFamily="34" charset="0"/>
                          <a:ea typeface="微软雅黑" panose="020B0503020204020204" pitchFamily="34" charset="-122"/>
                          <a:cs typeface="Arial" panose="020B0604020202020204" pitchFamily="34" charset="0"/>
                        </a:rPr>
                        <a:t>ower coupler (variable)</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indent="0" algn="l">
                        <a:lnSpc>
                          <a:spcPct val="120000"/>
                        </a:lnSpc>
                        <a:buFont typeface="Arial" panose="020B0604020202020204" pitchFamily="34" charset="0"/>
                        <a:buNone/>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Window event or failure,</a:t>
                      </a: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RF trip</a:t>
                      </a:r>
                    </a:p>
                  </a:txBody>
                  <a:tcPr anchor="ctr"/>
                </a:tc>
                <a:tc>
                  <a:txBody>
                    <a:bodyPr/>
                    <a:lstStyle/>
                    <a:p>
                      <a:pPr marL="0" marR="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Limit coupler power,</a:t>
                      </a: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Stand-by cavities,</a:t>
                      </a:r>
                    </a:p>
                    <a:p>
                      <a:pPr marL="0" marR="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Fast closing valves between modules</a:t>
                      </a:r>
                    </a:p>
                  </a:txBody>
                  <a:tcPr anchor="ctr"/>
                </a:tc>
                <a:extLst>
                  <a:ext uri="{0D108BD9-81ED-4DB2-BD59-A6C34878D82A}">
                    <a16:rowId xmlns:a16="http://schemas.microsoft.com/office/drawing/2014/main" val="10003"/>
                  </a:ext>
                </a:extLst>
              </a:tr>
              <a:tr h="1169694">
                <a:tc>
                  <a:txBody>
                    <a:bodyPr/>
                    <a:lstStyle/>
                    <a:p>
                      <a:pPr algn="l">
                        <a:lnSpc>
                          <a:spcPct val="120000"/>
                        </a:lnSpc>
                      </a:pPr>
                      <a:r>
                        <a:rPr lang="en-US" altLang="zh-CN" sz="1600" b="0" dirty="0">
                          <a:latin typeface="Arial" panose="020B0604020202020204" pitchFamily="34" charset="0"/>
                          <a:ea typeface="微软雅黑" panose="020B0503020204020204" pitchFamily="34" charset="-122"/>
                          <a:cs typeface="Arial" panose="020B0604020202020204" pitchFamily="34" charset="0"/>
                        </a:rPr>
                        <a:t>HOM coupler and bellow</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1600" b="0" dirty="0">
                          <a:latin typeface="Arial" panose="020B0604020202020204" pitchFamily="34" charset="0"/>
                          <a:ea typeface="微软雅黑" panose="020B0503020204020204" pitchFamily="34" charset="-122"/>
                          <a:cs typeface="Arial" panose="020B0604020202020204" pitchFamily="34" charset="0"/>
                        </a:rPr>
                        <a:t>RF heating, cable heating, bellow</a:t>
                      </a:r>
                      <a:r>
                        <a:rPr lang="en-US" altLang="zh-CN" sz="1600" b="0" baseline="0" dirty="0">
                          <a:latin typeface="Arial" panose="020B0604020202020204" pitchFamily="34" charset="0"/>
                          <a:ea typeface="微软雅黑" panose="020B0503020204020204" pitchFamily="34" charset="-122"/>
                          <a:cs typeface="Arial" panose="020B0604020202020204" pitchFamily="34" charset="0"/>
                        </a:rPr>
                        <a:t> heating</a:t>
                      </a:r>
                      <a:endParaRPr lang="en-US" altLang="zh-CN" sz="1600" b="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indent="0" algn="l">
                        <a:lnSpc>
                          <a:spcPct val="120000"/>
                        </a:lnSpc>
                        <a:buFont typeface="Arial" panose="020B0604020202020204" pitchFamily="34" charset="0"/>
                        <a:buNone/>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High</a:t>
                      </a: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 power test at 2 K</a:t>
                      </a:r>
                    </a:p>
                    <a:p>
                      <a:pPr marL="0" indent="0" algn="l">
                        <a:lnSpc>
                          <a:spcPct val="120000"/>
                        </a:lnSpc>
                        <a:buFont typeface="Arial" panose="020B0604020202020204" pitchFamily="34" charset="0"/>
                        <a:buNone/>
                      </a:pP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Special designed rigid coaxial line</a:t>
                      </a:r>
                    </a:p>
                    <a:p>
                      <a:pPr marL="0" indent="0" algn="l">
                        <a:lnSpc>
                          <a:spcPct val="120000"/>
                        </a:lnSpc>
                        <a:buFont typeface="Arial" panose="020B0604020202020204" pitchFamily="34" charset="0"/>
                        <a:buNone/>
                      </a:pPr>
                      <a:r>
                        <a:rPr lang="en-US" altLang="zh-CN" sz="1600" b="0" baseline="0" dirty="0">
                          <a:solidFill>
                            <a:schemeClr val="tx1"/>
                          </a:solidFill>
                          <a:latin typeface="Arial" panose="020B0604020202020204" pitchFamily="34" charset="0"/>
                          <a:ea typeface="微软雅黑" panose="020B0503020204020204" pitchFamily="34" charset="-122"/>
                          <a:cs typeface="Arial" panose="020B0604020202020204" pitchFamily="34" charset="0"/>
                        </a:rPr>
                        <a:t>Class 10, RF shielded bellow at 2 K</a:t>
                      </a:r>
                    </a:p>
                  </a:txBody>
                  <a:tcPr anchor="ctr"/>
                </a:tc>
                <a:extLst>
                  <a:ext uri="{0D108BD9-81ED-4DB2-BD59-A6C34878D82A}">
                    <a16:rowId xmlns:a16="http://schemas.microsoft.com/office/drawing/2014/main" val="10004"/>
                  </a:ext>
                </a:extLst>
              </a:tr>
              <a:tr h="1086736">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en-US" altLang="zh-CN" sz="1600" b="0" dirty="0">
                          <a:latin typeface="Arial" panose="020B0604020202020204" pitchFamily="34" charset="0"/>
                          <a:ea typeface="微软雅黑" panose="020B0503020204020204" pitchFamily="34" charset="-122"/>
                          <a:cs typeface="Arial" panose="020B0604020202020204" pitchFamily="34" charset="0"/>
                        </a:rPr>
                        <a:t>LLRF (hardware in </a:t>
                      </a:r>
                      <a:r>
                        <a:rPr lang="en-US" altLang="zh-CN" sz="1600" b="0" baseline="0" dirty="0">
                          <a:latin typeface="Arial" panose="020B0604020202020204" pitchFamily="34" charset="0"/>
                          <a:ea typeface="微软雅黑" panose="020B0503020204020204" pitchFamily="34" charset="-122"/>
                          <a:cs typeface="Arial" panose="020B0604020202020204" pitchFamily="34" charset="0"/>
                        </a:rPr>
                        <a:t>RF power source system)</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marL="0" marR="0" indent="0" algn="l"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altLang="zh-CN" sz="1600" b="0" dirty="0">
                          <a:latin typeface="Arial" panose="020B0604020202020204" pitchFamily="34" charset="0"/>
                          <a:ea typeface="微软雅黑" panose="020B0503020204020204" pitchFamily="34" charset="-122"/>
                          <a:cs typeface="Arial" panose="020B0604020202020204" pitchFamily="34" charset="0"/>
                        </a:rPr>
                        <a:t>FM CBI,</a:t>
                      </a:r>
                      <a:r>
                        <a:rPr lang="en-US" altLang="zh-CN" sz="1600" b="0" baseline="0" dirty="0">
                          <a:latin typeface="Arial" panose="020B0604020202020204" pitchFamily="34" charset="0"/>
                          <a:ea typeface="微软雅黑" panose="020B0503020204020204" pitchFamily="34" charset="-122"/>
                          <a:cs typeface="Arial" panose="020B0604020202020204" pitchFamily="34" charset="0"/>
                        </a:rPr>
                        <a:t> Parking cavities for W &amp; Z, Booster RF ramp</a:t>
                      </a:r>
                    </a:p>
                  </a:txBody>
                  <a:tcPr anchor="ctr"/>
                </a:tc>
                <a:tc>
                  <a:txBody>
                    <a:bodyPr/>
                    <a:lstStyle/>
                    <a:p>
                      <a:pPr marL="0" indent="0" algn="l">
                        <a:lnSpc>
                          <a:spcPct val="120000"/>
                        </a:lnSpc>
                        <a:buFont typeface="Arial" panose="020B0604020202020204" pitchFamily="34" charset="0"/>
                        <a:buNone/>
                      </a:pPr>
                      <a:r>
                        <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rPr>
                        <a:t>Direct RF feedback, </a:t>
                      </a:r>
                      <a:r>
                        <a:rPr lang="en-US" altLang="zh-CN" sz="1600" dirty="0">
                          <a:latin typeface="Arial" panose="020B0604020202020204" pitchFamily="34" charset="0"/>
                          <a:cs typeface="Arial" panose="020B0604020202020204" pitchFamily="34" charset="0"/>
                          <a:sym typeface="Arial" panose="020B0604020202020204" pitchFamily="34" charset="0"/>
                        </a:rPr>
                        <a:t>symmetry detuning, Booster</a:t>
                      </a:r>
                      <a:r>
                        <a:rPr lang="en-US" altLang="zh-CN" sz="1600" baseline="0" dirty="0">
                          <a:latin typeface="Arial" panose="020B0604020202020204" pitchFamily="34" charset="0"/>
                          <a:cs typeface="Arial" panose="020B0604020202020204" pitchFamily="34" charset="0"/>
                          <a:sym typeface="Arial" panose="020B0604020202020204" pitchFamily="34" charset="0"/>
                        </a:rPr>
                        <a:t> cavity </a:t>
                      </a:r>
                      <a:r>
                        <a:rPr lang="en-US" altLang="zh-CN" sz="1600" dirty="0">
                          <a:latin typeface="Arial" panose="020B0604020202020204" pitchFamily="34" charset="0"/>
                          <a:cs typeface="Arial" panose="020B0604020202020204" pitchFamily="34" charset="0"/>
                          <a:sym typeface="Arial" panose="020B0604020202020204" pitchFamily="34" charset="0"/>
                        </a:rPr>
                        <a:t>para-phase ramp</a:t>
                      </a:r>
                      <a:endParaRPr lang="en-US" altLang="zh-CN" sz="16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3419781476"/>
                  </a:ext>
                </a:extLst>
              </a:tr>
            </a:tbl>
          </a:graphicData>
        </a:graphic>
      </p:graphicFrame>
    </p:spTree>
    <p:extLst>
      <p:ext uri="{BB962C8B-B14F-4D97-AF65-F5344CB8AC3E}">
        <p14:creationId xmlns:p14="http://schemas.microsoft.com/office/powerpoint/2010/main" val="1885291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64161"/>
            <a:ext cx="10515600" cy="894079"/>
          </a:xfrm>
        </p:spPr>
        <p:txBody>
          <a:bodyPr vert="horz" lIns="91440" tIns="45720" rIns="91440" bIns="45720" rtlCol="0" anchor="ctr">
            <a:normAutofit/>
          </a:bodyPr>
          <a:lstStyle/>
          <a:p>
            <a:pPr algn="ctr"/>
            <a:r>
              <a:rPr lang="en-US" altLang="zh-CN" sz="3600" dirty="0">
                <a:latin typeface="Arial" panose="020B0604020202020204" pitchFamily="34" charset="0"/>
                <a:cs typeface="Arial" panose="020B0604020202020204" pitchFamily="34" charset="0"/>
              </a:rPr>
              <a:t>CEPC SRF Hardware Specifications</a:t>
            </a:r>
            <a:endParaRPr lang="zh-CN" altLang="en-US" sz="36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672E488A-81DB-4A5F-B4BA-D0957D335647}" type="slidenum">
              <a:rPr lang="zh-CN" altLang="en-US" smtClean="0"/>
              <a:t>14</a:t>
            </a:fld>
            <a:endParaRPr lang="zh-CN" altLang="en-US"/>
          </a:p>
        </p:txBody>
      </p:sp>
      <p:graphicFrame>
        <p:nvGraphicFramePr>
          <p:cNvPr id="5" name="内容占位符 4"/>
          <p:cNvGraphicFramePr>
            <a:graphicFrameLocks/>
          </p:cNvGraphicFramePr>
          <p:nvPr>
            <p:extLst/>
          </p:nvPr>
        </p:nvGraphicFramePr>
        <p:xfrm>
          <a:off x="673099" y="1352835"/>
          <a:ext cx="10845801" cy="5082071"/>
        </p:xfrm>
        <a:graphic>
          <a:graphicData uri="http://schemas.openxmlformats.org/drawingml/2006/table">
            <a:tbl>
              <a:tblPr firstRow="1" bandRow="1"/>
              <a:tblGrid>
                <a:gridCol w="3117800">
                  <a:extLst>
                    <a:ext uri="{9D8B030D-6E8A-4147-A177-3AD203B41FA5}">
                      <a16:colId xmlns:a16="http://schemas.microsoft.com/office/drawing/2014/main" val="20000"/>
                    </a:ext>
                  </a:extLst>
                </a:gridCol>
                <a:gridCol w="2676668">
                  <a:extLst>
                    <a:ext uri="{9D8B030D-6E8A-4147-A177-3AD203B41FA5}">
                      <a16:colId xmlns:a16="http://schemas.microsoft.com/office/drawing/2014/main" val="20001"/>
                    </a:ext>
                  </a:extLst>
                </a:gridCol>
                <a:gridCol w="2387479">
                  <a:extLst>
                    <a:ext uri="{9D8B030D-6E8A-4147-A177-3AD203B41FA5}">
                      <a16:colId xmlns:a16="http://schemas.microsoft.com/office/drawing/2014/main" val="20002"/>
                    </a:ext>
                  </a:extLst>
                </a:gridCol>
                <a:gridCol w="2663854">
                  <a:extLst>
                    <a:ext uri="{9D8B030D-6E8A-4147-A177-3AD203B41FA5}">
                      <a16:colId xmlns:a16="http://schemas.microsoft.com/office/drawing/2014/main" val="20003"/>
                    </a:ext>
                  </a:extLst>
                </a:gridCol>
              </a:tblGrid>
              <a:tr h="5407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800" dirty="0">
                          <a:latin typeface="Arial" panose="020B0604020202020204" pitchFamily="34" charset="0"/>
                          <a:cs typeface="Arial" panose="020B0604020202020204" pitchFamily="34" charset="0"/>
                        </a:rPr>
                        <a:t>Hardware</a:t>
                      </a:r>
                      <a:endParaRPr lang="zh-CN" altLang="en-US" sz="18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800" dirty="0">
                          <a:latin typeface="Arial" panose="020B0604020202020204" pitchFamily="34" charset="0"/>
                          <a:cs typeface="Arial" panose="020B0604020202020204" pitchFamily="34" charset="0"/>
                        </a:rPr>
                        <a:t>Qualification</a:t>
                      </a:r>
                      <a:endParaRPr lang="zh-CN" altLang="en-US" sz="18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800" dirty="0">
                          <a:latin typeface="Arial" panose="020B0604020202020204" pitchFamily="34" charset="0"/>
                          <a:cs typeface="Arial" panose="020B0604020202020204" pitchFamily="34" charset="0"/>
                        </a:rPr>
                        <a:t>Normal Operation</a:t>
                      </a:r>
                      <a:endParaRPr lang="zh-CN" altLang="en-US" sz="18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altLang="zh-CN" sz="1800" dirty="0">
                          <a:latin typeface="Arial" panose="020B0604020202020204" pitchFamily="34" charset="0"/>
                          <a:cs typeface="Arial" panose="020B0604020202020204" pitchFamily="34" charset="0"/>
                        </a:rPr>
                        <a:t>Max. Operation</a:t>
                      </a:r>
                      <a:endParaRPr lang="zh-CN" altLang="en-US" sz="18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7333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650 MHz 2-cell Cavity</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VT 4E10 @ 22 MV/m</a:t>
                      </a:r>
                    </a:p>
                    <a:p>
                      <a:r>
                        <a:rPr lang="en-US" altLang="zh-CN" sz="1600" dirty="0">
                          <a:latin typeface="Arial" panose="020B0604020202020204" pitchFamily="34" charset="0"/>
                          <a:cs typeface="Arial" panose="020B0604020202020204" pitchFamily="34" charset="0"/>
                        </a:rPr>
                        <a:t>HT 2E10 @ 20 MV/m</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1.5E10 @ 20 MV/m</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2E10 @ 20 MV/m</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3335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1.3 GHz 9-cell Cavity</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VT 3E10 @ 24 MV/m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1E10 @ 20 MV/m</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2E10 @ 23 MV/m</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3335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650 MHz</a:t>
                      </a:r>
                      <a:r>
                        <a:rPr lang="en-US" altLang="zh-CN" sz="1600" baseline="0" dirty="0">
                          <a:latin typeface="Arial" panose="020B0604020202020204" pitchFamily="34" charset="0"/>
                          <a:cs typeface="Arial" panose="020B0604020202020204" pitchFamily="34" charset="0"/>
                        </a:rPr>
                        <a:t> Input Coupler (variable)</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HPT</a:t>
                      </a:r>
                      <a:r>
                        <a:rPr lang="en-US" altLang="zh-CN" sz="1600" baseline="0" dirty="0">
                          <a:latin typeface="Arial" panose="020B0604020202020204" pitchFamily="34" charset="0"/>
                          <a:cs typeface="Arial" panose="020B0604020202020204" pitchFamily="34" charset="0"/>
                        </a:rPr>
                        <a:t> 300 kW </a:t>
                      </a:r>
                      <a:r>
                        <a:rPr lang="en-US" altLang="zh-CN" sz="1600" baseline="0" dirty="0" err="1">
                          <a:latin typeface="Arial" panose="020B0604020202020204" pitchFamily="34" charset="0"/>
                          <a:cs typeface="Arial" panose="020B0604020202020204" pitchFamily="34" charset="0"/>
                        </a:rPr>
                        <a:t>sw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&lt; 280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300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943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1.3 GHz</a:t>
                      </a:r>
                      <a:r>
                        <a:rPr lang="en-US" altLang="zh-CN" sz="1600" baseline="0" dirty="0">
                          <a:latin typeface="Arial" panose="020B0604020202020204" pitchFamily="34" charset="0"/>
                          <a:cs typeface="Arial" panose="020B0604020202020204" pitchFamily="34" charset="0"/>
                        </a:rPr>
                        <a:t> Input Coupler</a:t>
                      </a:r>
                    </a:p>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baseline="0" dirty="0">
                          <a:latin typeface="Arial" panose="020B0604020202020204" pitchFamily="34" charset="0"/>
                          <a:cs typeface="Arial" panose="020B0604020202020204" pitchFamily="34" charset="0"/>
                        </a:rPr>
                        <a:t>(variable)</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HPT 20</a:t>
                      </a:r>
                      <a:r>
                        <a:rPr lang="en-US" altLang="zh-CN" sz="1600" baseline="0" dirty="0">
                          <a:latin typeface="Arial" panose="020B0604020202020204" pitchFamily="34" charset="0"/>
                          <a:cs typeface="Arial" panose="020B0604020202020204" pitchFamily="34" charset="0"/>
                        </a:rPr>
                        <a:t> kW peak, </a:t>
                      </a:r>
                    </a:p>
                    <a:p>
                      <a:r>
                        <a:rPr lang="en-US" altLang="zh-CN" sz="1600" baseline="0" dirty="0">
                          <a:latin typeface="Arial" panose="020B0604020202020204" pitchFamily="34" charset="0"/>
                          <a:cs typeface="Arial" panose="020B0604020202020204" pitchFamily="34" charset="0"/>
                        </a:rPr>
                        <a:t>4 kW </a:t>
                      </a:r>
                      <a:r>
                        <a:rPr lang="en-US" altLang="zh-CN" sz="1600" baseline="0" dirty="0" err="1">
                          <a:latin typeface="Arial" panose="020B0604020202020204" pitchFamily="34" charset="0"/>
                          <a:cs typeface="Arial" panose="020B0604020202020204" pitchFamily="34" charset="0"/>
                        </a:rPr>
                        <a:t>avr</a:t>
                      </a:r>
                      <a:r>
                        <a:rPr lang="en-US" altLang="zh-CN" sz="1600" baseline="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&lt; 20</a:t>
                      </a:r>
                      <a:r>
                        <a:rPr lang="en-US" altLang="zh-CN" sz="1600" baseline="0" dirty="0">
                          <a:latin typeface="Arial" panose="020B0604020202020204" pitchFamily="34" charset="0"/>
                          <a:cs typeface="Arial" panose="020B0604020202020204" pitchFamily="34" charset="0"/>
                        </a:rPr>
                        <a:t> kW peak</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20 kW peak</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2582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650 MHz HOM Coupler</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High</a:t>
                      </a:r>
                      <a:r>
                        <a:rPr lang="en-US" altLang="zh-CN" sz="1600" baseline="0" dirty="0">
                          <a:latin typeface="Arial" panose="020B0604020202020204" pitchFamily="34" charset="0"/>
                          <a:cs typeface="Arial" panose="020B0604020202020204" pitchFamily="34" charset="0"/>
                        </a:rPr>
                        <a:t> power test at RT and 2 K: </a:t>
                      </a:r>
                      <a:r>
                        <a:rPr lang="en-US" altLang="zh-CN" sz="1600" dirty="0">
                          <a:latin typeface="Arial" panose="020B0604020202020204" pitchFamily="34" charset="0"/>
                          <a:cs typeface="Arial" panose="020B0604020202020204" pitchFamily="34" charset="0"/>
                        </a:rPr>
                        <a:t>1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&lt; 1</a:t>
                      </a:r>
                      <a:r>
                        <a:rPr lang="en-US" altLang="zh-CN" sz="1600" baseline="0" dirty="0">
                          <a:latin typeface="Arial" panose="020B0604020202020204" pitchFamily="34" charset="0"/>
                          <a:cs typeface="Arial" panose="020B0604020202020204" pitchFamily="34" charset="0"/>
                        </a:rPr>
                        <a:t>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1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6049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650 MHz HOM Absorber</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High</a:t>
                      </a:r>
                      <a:r>
                        <a:rPr lang="en-US" altLang="zh-CN" sz="1600" baseline="0" dirty="0">
                          <a:latin typeface="Arial" panose="020B0604020202020204" pitchFamily="34" charset="0"/>
                          <a:cs typeface="Arial" panose="020B0604020202020204" pitchFamily="34" charset="0"/>
                        </a:rPr>
                        <a:t> power test at RT: </a:t>
                      </a:r>
                    </a:p>
                    <a:p>
                      <a:pPr algn="l"/>
                      <a:r>
                        <a:rPr lang="en-US" altLang="zh-CN" sz="1600" dirty="0">
                          <a:latin typeface="Arial" panose="020B0604020202020204" pitchFamily="34" charset="0"/>
                          <a:cs typeface="Arial" panose="020B0604020202020204" pitchFamily="34" charset="0"/>
                        </a:rPr>
                        <a:t>5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&lt; 5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5 kW</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5943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650 MHz </a:t>
                      </a:r>
                      <a:r>
                        <a:rPr lang="en-US" altLang="zh-CN" sz="1600" dirty="0" err="1">
                          <a:latin typeface="Arial" panose="020B0604020202020204" pitchFamily="34" charset="0"/>
                          <a:cs typeface="Arial" panose="020B0604020202020204" pitchFamily="34" charset="0"/>
                        </a:rPr>
                        <a:t>Cryomodule</a:t>
                      </a:r>
                      <a:endParaRPr lang="en-US" altLang="zh-CN" sz="1600" dirty="0">
                        <a:latin typeface="Arial" panose="020B0604020202020204" pitchFamily="34" charset="0"/>
                        <a:cs typeface="Arial" panose="020B0604020202020204" pitchFamily="34" charset="0"/>
                      </a:endParaRPr>
                    </a:p>
                    <a:p>
                      <a:r>
                        <a:rPr lang="en-US" altLang="zh-CN" sz="1600" dirty="0">
                          <a:latin typeface="Arial" panose="020B0604020202020204" pitchFamily="34" charset="0"/>
                          <a:cs typeface="Arial" panose="020B0604020202020204" pitchFamily="34" charset="0"/>
                        </a:rPr>
                        <a:t>(six</a:t>
                      </a:r>
                      <a:r>
                        <a:rPr lang="en-US" altLang="zh-CN" sz="1600" baseline="0" dirty="0">
                          <a:latin typeface="Arial" panose="020B0604020202020204" pitchFamily="34" charset="0"/>
                          <a:cs typeface="Arial" panose="020B0604020202020204" pitchFamily="34" charset="0"/>
                        </a:rPr>
                        <a:t> 2-cell cavities)</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sz="1600" dirty="0">
                          <a:latin typeface="Arial" panose="020B0604020202020204" pitchFamily="34" charset="0"/>
                          <a:cs typeface="Arial" panose="020B0604020202020204" pitchFamily="34" charset="0"/>
                        </a:rPr>
                        <a:t>static loss 5 W @ 2 K</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static loss 8 W @ 2 K</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static loss 10 W @ 2 K</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5943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Tuner (Collider &amp; Booster)</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tuning range </a:t>
                      </a:r>
                      <a:r>
                        <a:rPr lang="en-US" altLang="zh-CN" sz="1600" baseline="0" dirty="0">
                          <a:latin typeface="Arial" panose="020B0604020202020204" pitchFamily="34" charset="0"/>
                          <a:cs typeface="Arial" panose="020B0604020202020204" pitchFamily="34" charset="0"/>
                        </a:rPr>
                        <a:t>and </a:t>
                      </a:r>
                      <a:r>
                        <a:rPr lang="en-US" altLang="zh-CN" sz="1600" dirty="0">
                          <a:latin typeface="Arial" panose="020B0604020202020204" pitchFamily="34" charset="0"/>
                          <a:cs typeface="Arial" panose="020B0604020202020204" pitchFamily="34" charset="0"/>
                        </a:rPr>
                        <a:t>resolution 400 kHz / 1 Hz</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300 kHz / 1 Hz</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600" dirty="0">
                          <a:latin typeface="Arial" panose="020B0604020202020204" pitchFamily="34" charset="0"/>
                          <a:cs typeface="Arial" panose="020B0604020202020204" pitchFamily="34" charset="0"/>
                        </a:rPr>
                        <a:t>400 kHz / 1 Hz</a:t>
                      </a:r>
                      <a:endParaRPr lang="zh-CN" altLang="en-US" sz="1600"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840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id="{C2927487-5378-46B0-B7DE-57C950BC25F2}"/>
              </a:ext>
            </a:extLst>
          </p:cNvPr>
          <p:cNvSpPr/>
          <p:nvPr/>
        </p:nvSpPr>
        <p:spPr>
          <a:xfrm>
            <a:off x="8619273" y="3865481"/>
            <a:ext cx="2810280" cy="27979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a:extLst>
              <a:ext uri="{FF2B5EF4-FFF2-40B4-BE49-F238E27FC236}">
                <a16:creationId xmlns:a16="http://schemas.microsoft.com/office/drawing/2014/main" id="{1FA29B31-54DB-4BC4-A2D0-1981F0583751}"/>
              </a:ext>
            </a:extLst>
          </p:cNvPr>
          <p:cNvSpPr/>
          <p:nvPr/>
        </p:nvSpPr>
        <p:spPr>
          <a:xfrm>
            <a:off x="6176224" y="3869555"/>
            <a:ext cx="2373416" cy="2797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EDC250A5-3C60-4F87-9F99-DDA0C4851D92}"/>
              </a:ext>
            </a:extLst>
          </p:cNvPr>
          <p:cNvSpPr/>
          <p:nvPr/>
        </p:nvSpPr>
        <p:spPr>
          <a:xfrm>
            <a:off x="462013" y="3868649"/>
            <a:ext cx="5640404" cy="27988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46CC14A6-E165-4919-B0A2-263D66A63F5F}"/>
              </a:ext>
            </a:extLst>
          </p:cNvPr>
          <p:cNvSpPr/>
          <p:nvPr/>
        </p:nvSpPr>
        <p:spPr>
          <a:xfrm>
            <a:off x="6179795" y="977446"/>
            <a:ext cx="5249758" cy="28176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A5C2797-1704-43C6-9437-29A9561E8183}"/>
              </a:ext>
            </a:extLst>
          </p:cNvPr>
          <p:cNvSpPr/>
          <p:nvPr/>
        </p:nvSpPr>
        <p:spPr>
          <a:xfrm>
            <a:off x="462013" y="977446"/>
            <a:ext cx="5640404" cy="28195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62013" y="129582"/>
            <a:ext cx="11309684" cy="679847"/>
          </a:xfrm>
        </p:spPr>
        <p:txBody>
          <a:bodyPr>
            <a:normAutofit/>
          </a:bodyPr>
          <a:lstStyle/>
          <a:p>
            <a:pPr algn="ctr"/>
            <a:r>
              <a:rPr lang="en-US" altLang="zh-CN" sz="3200" dirty="0">
                <a:latin typeface="Arial" panose="020B0604020202020204" pitchFamily="34" charset="0"/>
                <a:cs typeface="Arial" panose="020B0604020202020204" pitchFamily="34" charset="0"/>
              </a:rPr>
              <a:t>Prototypes of CEPC 650 MHz SRF System</a:t>
            </a:r>
            <a:endParaRPr lang="zh-CN" altLang="en-US" sz="3200"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a:xfrm>
            <a:off x="9955129" y="6363293"/>
            <a:ext cx="2057400" cy="365125"/>
          </a:xfrm>
        </p:spPr>
        <p:txBody>
          <a:bodyPr/>
          <a:lstStyle/>
          <a:p>
            <a:pPr defTabSz="457200"/>
            <a:fld id="{672E488A-81DB-4A5F-B4BA-D0957D335647}" type="slidenum">
              <a:rPr lang="zh-CN" altLang="en-US">
                <a:solidFill>
                  <a:prstClr val="black">
                    <a:tint val="75000"/>
                  </a:prstClr>
                </a:solidFill>
                <a:latin typeface="Calibri" panose="020F0502020204030204"/>
                <a:ea typeface="等线" panose="02010600030101010101" pitchFamily="2" charset="-122"/>
              </a:rPr>
              <a:pPr defTabSz="457200"/>
              <a:t>15</a:t>
            </a:fld>
            <a:endParaRPr lang="zh-CN" altLang="en-US" dirty="0">
              <a:solidFill>
                <a:prstClr val="black">
                  <a:tint val="75000"/>
                </a:prstClr>
              </a:solidFill>
              <a:latin typeface="Calibri" panose="020F0502020204030204"/>
              <a:ea typeface="等线" panose="02010600030101010101" pitchFamily="2" charset="-122"/>
            </a:endParaRPr>
          </a:p>
        </p:txBody>
      </p:sp>
      <p:pic>
        <p:nvPicPr>
          <p:cNvPr id="6" name="图片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473904" y="1160629"/>
            <a:ext cx="1984011" cy="1640230"/>
          </a:xfrm>
          <a:prstGeom prst="rect">
            <a:avLst/>
          </a:prstGeom>
        </p:spPr>
      </p:pic>
      <p:pic>
        <p:nvPicPr>
          <p:cNvPr id="7" name="图片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753878" y="1160170"/>
            <a:ext cx="1315340" cy="1619143"/>
          </a:xfrm>
          <a:prstGeom prst="rect">
            <a:avLst/>
          </a:prstGeom>
        </p:spPr>
      </p:pic>
      <p:pic>
        <p:nvPicPr>
          <p:cNvPr id="9" name="内容占位符 4"/>
          <p:cNvPicPr>
            <a:picLocks noChangeAspect="1"/>
          </p:cNvPicPr>
          <p:nvPr/>
        </p:nvPicPr>
        <p:blipFill rotWithShape="1">
          <a:blip r:embed="rId4" cstate="hqprint">
            <a:extLst>
              <a:ext uri="{28A0092B-C50C-407E-A947-70E740481C1C}">
                <a14:useLocalDpi xmlns:a14="http://schemas.microsoft.com/office/drawing/2010/main"/>
              </a:ext>
            </a:extLst>
          </a:blip>
          <a:srcRect t="-377"/>
          <a:stretch/>
        </p:blipFill>
        <p:spPr>
          <a:xfrm>
            <a:off x="8634654" y="1160170"/>
            <a:ext cx="961735" cy="1632843"/>
          </a:xfrm>
          <a:prstGeom prst="rect">
            <a:avLst/>
          </a:prstGeom>
        </p:spPr>
      </p:pic>
      <p:pic>
        <p:nvPicPr>
          <p:cNvPr id="12" name="Picture 2" descr="E:\工作文件2018\高频平台项目\650MHz高阶模吸收器\平台组元650MHz高阶模吸收器研制照片\IMG_20190114_170545.jpg"/>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6602948" y="4042847"/>
            <a:ext cx="1464786" cy="1649328"/>
          </a:xfrm>
          <a:prstGeom prst="rect">
            <a:avLst/>
          </a:prstGeom>
          <a:noFill/>
          <a:extLst>
            <a:ext uri="{909E8E84-426E-40DD-AFC4-6F175D3DCCD1}">
              <a14:hiddenFill xmlns:a14="http://schemas.microsoft.com/office/drawing/2010/main">
                <a:solidFill>
                  <a:srgbClr val="FFFFFF"/>
                </a:solidFill>
              </a14:hiddenFill>
            </a:ext>
          </a:extLst>
        </p:spPr>
      </p:pic>
      <p:pic>
        <p:nvPicPr>
          <p:cNvPr id="14" name="内容占位符 3"/>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45019" y="4294724"/>
            <a:ext cx="2685640" cy="1282021"/>
          </a:xfrm>
          <a:prstGeom prst="rect">
            <a:avLst/>
          </a:prstGeom>
        </p:spPr>
      </p:pic>
      <p:sp>
        <p:nvSpPr>
          <p:cNvPr id="19" name="文本框 18"/>
          <p:cNvSpPr txBox="1"/>
          <p:nvPr/>
        </p:nvSpPr>
        <p:spPr>
          <a:xfrm>
            <a:off x="621163" y="5746345"/>
            <a:ext cx="5336874" cy="830997"/>
          </a:xfrm>
          <a:prstGeom prst="rect">
            <a:avLst/>
          </a:prstGeom>
          <a:noFill/>
        </p:spPr>
        <p:txBody>
          <a:bodyPr wrap="square" rtlCol="0">
            <a:spAutoFit/>
          </a:bodyPr>
          <a:lstStyle/>
          <a:p>
            <a:pPr algn="just" defTabSz="457200"/>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High power test of one 650 MHz fixed coupling input coupler </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reached 150 kW SW (corresponding to </a:t>
            </a:r>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400 kW TW</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at the window). Another coupler’s window broke due to excess ceramic heating. New window and two variable couplers in fabrication.</a:t>
            </a:r>
            <a:endPar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20" name="文本框 19"/>
          <p:cNvSpPr txBox="1"/>
          <p:nvPr/>
        </p:nvSpPr>
        <p:spPr>
          <a:xfrm>
            <a:off x="6346333" y="5751196"/>
            <a:ext cx="2078681" cy="830997"/>
          </a:xfrm>
          <a:prstGeom prst="rect">
            <a:avLst/>
          </a:prstGeom>
          <a:noFill/>
        </p:spPr>
        <p:txBody>
          <a:bodyPr wrap="square" rtlCol="0">
            <a:spAutoFit/>
          </a:bodyPr>
          <a:lstStyle/>
          <a:p>
            <a:pPr algn="just" defTabSz="457200"/>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Wideband high power room temperature HOM absorber with SiC+AlN material</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5 kW high power test planned. </a:t>
            </a:r>
            <a:endPar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23" name="文本框 22"/>
          <p:cNvSpPr txBox="1"/>
          <p:nvPr/>
        </p:nvSpPr>
        <p:spPr>
          <a:xfrm>
            <a:off x="6420049" y="2844115"/>
            <a:ext cx="4706919" cy="830997"/>
          </a:xfrm>
          <a:prstGeom prst="rect">
            <a:avLst/>
          </a:prstGeom>
          <a:noFill/>
        </p:spPr>
        <p:txBody>
          <a:bodyPr wrap="square" rtlCol="0">
            <a:spAutoFit/>
          </a:bodyPr>
          <a:lstStyle/>
          <a:p>
            <a:pPr algn="just" defTabSz="457200"/>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Four high power HOM couplers fabricated and low power tested with cavity</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Three will mount on the 2-cell cavities. Vertical test soon with the cavity to verify the notch properties. High power test (1 kW) at RT and 2 K planned with special rigid coaxial line.</a:t>
            </a:r>
            <a:endPar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15" name="内容占位符 7">
            <a:extLst>
              <a:ext uri="{FF2B5EF4-FFF2-40B4-BE49-F238E27FC236}">
                <a16:creationId xmlns:a16="http://schemas.microsoft.com/office/drawing/2014/main" id="{AE954EB8-EDF3-45F5-97C5-8192FAF2147F}"/>
              </a:ext>
            </a:extLst>
          </p:cNvPr>
          <p:cNvPicPr>
            <a:picLocks noGrp="1" noChangeAspect="1"/>
          </p:cNvPicPr>
          <p:nvPr>
            <p:ph idx="1"/>
          </p:nvPr>
        </p:nvPicPr>
        <p:blipFill>
          <a:blip r:embed="rId8" cstate="hqprint">
            <a:extLst>
              <a:ext uri="{28A0092B-C50C-407E-A947-70E740481C1C}">
                <a14:useLocalDpi xmlns:a14="http://schemas.microsoft.com/office/drawing/2010/main"/>
              </a:ext>
            </a:extLst>
          </a:blip>
          <a:stretch>
            <a:fillRect/>
          </a:stretch>
        </p:blipFill>
        <p:spPr>
          <a:xfrm>
            <a:off x="3624939" y="1156476"/>
            <a:ext cx="2186973" cy="1640230"/>
          </a:xfrm>
        </p:spPr>
      </p:pic>
      <p:pic>
        <p:nvPicPr>
          <p:cNvPr id="16" name="图片 15">
            <a:extLst>
              <a:ext uri="{FF2B5EF4-FFF2-40B4-BE49-F238E27FC236}">
                <a16:creationId xmlns:a16="http://schemas.microsoft.com/office/drawing/2014/main" id="{A7037AF1-75F4-4DCE-AD33-3B690E2B0828}"/>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p:blipFill>
        <p:spPr>
          <a:xfrm>
            <a:off x="745019" y="1160629"/>
            <a:ext cx="2362579" cy="1629270"/>
          </a:xfrm>
          <a:prstGeom prst="rect">
            <a:avLst/>
          </a:prstGeom>
        </p:spPr>
      </p:pic>
      <p:sp>
        <p:nvSpPr>
          <p:cNvPr id="17" name="文本框 16">
            <a:extLst>
              <a:ext uri="{FF2B5EF4-FFF2-40B4-BE49-F238E27FC236}">
                <a16:creationId xmlns:a16="http://schemas.microsoft.com/office/drawing/2014/main" id="{D8403803-7A2D-4118-BF22-25293BF14A77}"/>
              </a:ext>
            </a:extLst>
          </p:cNvPr>
          <p:cNvSpPr txBox="1"/>
          <p:nvPr/>
        </p:nvSpPr>
        <p:spPr>
          <a:xfrm>
            <a:off x="621163" y="2861597"/>
            <a:ext cx="5256047" cy="830997"/>
          </a:xfrm>
          <a:prstGeom prst="rect">
            <a:avLst/>
          </a:prstGeom>
          <a:noFill/>
        </p:spPr>
        <p:txBody>
          <a:bodyPr wrap="square" rtlCol="0">
            <a:spAutoFit/>
          </a:bodyPr>
          <a:lstStyle/>
          <a:p>
            <a:pPr algn="just" defTabSz="457200"/>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Three fine grain 650 MHz 2-cell cavities fabricated and processed (BCP). </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Vertical test and helium vessel weld with magnetic shield inside soon. Two for module horizontal test and beam test. </a:t>
            </a:r>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Tuner</a:t>
            </a:r>
            <a:r>
              <a:rPr lang="zh-CN" altLang="en-US" sz="1200" dirty="0">
                <a:solidFill>
                  <a:srgbClr val="C00000"/>
                </a:solidFill>
                <a:latin typeface="Arial" panose="020B0604020202020204" pitchFamily="34" charset="0"/>
                <a:ea typeface="等线" panose="02010600030101010101" pitchFamily="2" charset="-122"/>
                <a:cs typeface="Arial" panose="020B0604020202020204" pitchFamily="34" charset="0"/>
              </a:rPr>
              <a:t> </a:t>
            </a:r>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fabrication completed and will test in a stand. </a:t>
            </a:r>
            <a:r>
              <a:rPr lang="en-US" altLang="zh-CN" sz="1200" i="1" dirty="0">
                <a:latin typeface="Arial" panose="020B0604020202020204" pitchFamily="34" charset="0"/>
                <a:ea typeface="等线" panose="02010600030101010101" pitchFamily="2" charset="-122"/>
                <a:cs typeface="Arial" panose="020B0604020202020204" pitchFamily="34" charset="0"/>
              </a:rPr>
              <a:t>Cavity details and high Q study in Peng Sha’s talk</a:t>
            </a:r>
            <a:r>
              <a:rPr lang="en-US" altLang="zh-CN" sz="1200" dirty="0">
                <a:latin typeface="Arial" panose="020B0604020202020204" pitchFamily="34" charset="0"/>
                <a:ea typeface="等线" panose="02010600030101010101" pitchFamily="2" charset="-122"/>
                <a:cs typeface="Arial" panose="020B0604020202020204" pitchFamily="34" charset="0"/>
              </a:rPr>
              <a:t>.</a:t>
            </a:r>
            <a:endParaRPr lang="zh-CN" altLang="en-US" sz="1200" dirty="0">
              <a:latin typeface="Arial" panose="020B0604020202020204" pitchFamily="34" charset="0"/>
              <a:ea typeface="等线" panose="02010600030101010101" pitchFamily="2" charset="-122"/>
              <a:cs typeface="Arial" panose="020B0604020202020204" pitchFamily="34" charset="0"/>
            </a:endParaRPr>
          </a:p>
        </p:txBody>
      </p:sp>
      <p:sp>
        <p:nvSpPr>
          <p:cNvPr id="22" name="文本框 21">
            <a:extLst>
              <a:ext uri="{FF2B5EF4-FFF2-40B4-BE49-F238E27FC236}">
                <a16:creationId xmlns:a16="http://schemas.microsoft.com/office/drawing/2014/main" id="{057971E0-B3FC-420B-AA09-85E798E4B695}"/>
              </a:ext>
            </a:extLst>
          </p:cNvPr>
          <p:cNvSpPr txBox="1"/>
          <p:nvPr/>
        </p:nvSpPr>
        <p:spPr>
          <a:xfrm>
            <a:off x="8804673" y="5746344"/>
            <a:ext cx="2410837" cy="830997"/>
          </a:xfrm>
          <a:prstGeom prst="rect">
            <a:avLst/>
          </a:prstGeom>
          <a:noFill/>
        </p:spPr>
        <p:txBody>
          <a:bodyPr wrap="square" rtlCol="0">
            <a:spAutoFit/>
          </a:bodyPr>
          <a:lstStyle/>
          <a:p>
            <a:pPr algn="just" defTabSz="457200"/>
            <a:r>
              <a:rPr lang="en-US" altLang="zh-CN" sz="1200" dirty="0">
                <a:solidFill>
                  <a:srgbClr val="C00000"/>
                </a:solidFill>
                <a:latin typeface="Arial" panose="020B0604020202020204" pitchFamily="34" charset="0"/>
                <a:ea typeface="等线" panose="02010600030101010101" pitchFamily="2" charset="-122"/>
                <a:cs typeface="Arial" panose="020B0604020202020204" pitchFamily="34" charset="0"/>
              </a:rPr>
              <a:t>Cryomodule and valve box  for two 650 MHz 2-cell cavities etc</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 Module assembly and</a:t>
            </a:r>
            <a:r>
              <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beam</a:t>
            </a:r>
            <a:r>
              <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test</a:t>
            </a:r>
            <a:r>
              <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rPr>
              <a:t> </a:t>
            </a:r>
            <a:r>
              <a:rPr lang="en-US" altLang="zh-CN" sz="1200" dirty="0">
                <a:solidFill>
                  <a:prstClr val="black"/>
                </a:solidFill>
                <a:latin typeface="Arial" panose="020B0604020202020204" pitchFamily="34" charset="0"/>
                <a:ea typeface="等线" panose="02010600030101010101" pitchFamily="2" charset="-122"/>
                <a:cs typeface="Arial" panose="020B0604020202020204" pitchFamily="34" charset="0"/>
              </a:rPr>
              <a:t>at PAPS in 2020. </a:t>
            </a:r>
            <a:endParaRPr lang="zh-CN" altLang="en-US" sz="1200"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pic>
        <p:nvPicPr>
          <p:cNvPr id="8" name="图片 7">
            <a:extLst>
              <a:ext uri="{FF2B5EF4-FFF2-40B4-BE49-F238E27FC236}">
                <a16:creationId xmlns:a16="http://schemas.microsoft.com/office/drawing/2014/main" id="{F6C6AFE3-D707-4159-AE6E-0A5EFDD3006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3562116" y="4219075"/>
            <a:ext cx="2249796" cy="1433317"/>
          </a:xfrm>
          <a:prstGeom prst="rect">
            <a:avLst/>
          </a:prstGeom>
        </p:spPr>
      </p:pic>
      <p:pic>
        <p:nvPicPr>
          <p:cNvPr id="5" name="图片 4">
            <a:extLst>
              <a:ext uri="{FF2B5EF4-FFF2-40B4-BE49-F238E27FC236}">
                <a16:creationId xmlns:a16="http://schemas.microsoft.com/office/drawing/2014/main" id="{2AB1DDBF-3F86-47D8-84DD-5DAA867F9485}"/>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a:off x="8804673" y="4042847"/>
            <a:ext cx="2448034" cy="1649328"/>
          </a:xfrm>
          <a:prstGeom prst="rect">
            <a:avLst/>
          </a:prstGeom>
        </p:spPr>
      </p:pic>
    </p:spTree>
    <p:extLst>
      <p:ext uri="{BB962C8B-B14F-4D97-AF65-F5344CB8AC3E}">
        <p14:creationId xmlns:p14="http://schemas.microsoft.com/office/powerpoint/2010/main" val="2120574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7E259DCE-CF2F-45C9-B46F-298811D0C3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38900" y="1704974"/>
            <a:ext cx="5702690" cy="195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29F0A4D9-D115-49E0-8307-04D02A9799CD}"/>
              </a:ext>
            </a:extLst>
          </p:cNvPr>
          <p:cNvSpPr>
            <a:spLocks noGrp="1"/>
          </p:cNvSpPr>
          <p:nvPr>
            <p:ph type="title"/>
          </p:nvPr>
        </p:nvSpPr>
        <p:spPr>
          <a:xfrm>
            <a:off x="733425" y="318097"/>
            <a:ext cx="11112066" cy="1325563"/>
          </a:xfrm>
        </p:spPr>
        <p:txBody>
          <a:bodyPr>
            <a:normAutofit/>
          </a:bodyPr>
          <a:lstStyle/>
          <a:p>
            <a:pPr algn="ctr"/>
            <a:r>
              <a:rPr lang="en-US" altLang="zh-CN" sz="3600" dirty="0">
                <a:latin typeface="Arial" panose="020B0604020202020204" pitchFamily="34" charset="0"/>
                <a:cs typeface="Arial" panose="020B0604020202020204" pitchFamily="34" charset="0"/>
              </a:rPr>
              <a:t>CEPC 650 MHz Test Cryomodule</a:t>
            </a:r>
            <a:endParaRPr lang="zh-CN" altLang="en-US" sz="3600" dirty="0"/>
          </a:p>
        </p:txBody>
      </p:sp>
      <p:pic>
        <p:nvPicPr>
          <p:cNvPr id="9" name="图片 8">
            <a:extLst>
              <a:ext uri="{FF2B5EF4-FFF2-40B4-BE49-F238E27FC236}">
                <a16:creationId xmlns:a16="http://schemas.microsoft.com/office/drawing/2014/main" id="{DF138FDA-F212-4951-A4B9-D06F69C250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75564" y="3888690"/>
            <a:ext cx="4209684" cy="2074387"/>
          </a:xfrm>
          <a:prstGeom prst="rect">
            <a:avLst/>
          </a:prstGeom>
        </p:spPr>
      </p:pic>
      <p:pic>
        <p:nvPicPr>
          <p:cNvPr id="10" name="图片 9">
            <a:extLst>
              <a:ext uri="{FF2B5EF4-FFF2-40B4-BE49-F238E27FC236}">
                <a16:creationId xmlns:a16="http://schemas.microsoft.com/office/drawing/2014/main" id="{3F317E35-ACA0-45AA-AA23-6E45084167EB}"/>
              </a:ext>
            </a:extLst>
          </p:cNvPr>
          <p:cNvPicPr/>
          <p:nvPr/>
        </p:nvPicPr>
        <p:blipFill rotWithShape="1">
          <a:blip r:embed="rId4" cstate="print">
            <a:extLst>
              <a:ext uri="{28A0092B-C50C-407E-A947-70E740481C1C}">
                <a14:useLocalDpi xmlns:a14="http://schemas.microsoft.com/office/drawing/2010/main"/>
              </a:ext>
            </a:extLst>
          </a:blip>
          <a:srcRect t="3728" r="1021"/>
          <a:stretch/>
        </p:blipFill>
        <p:spPr bwMode="auto">
          <a:xfrm>
            <a:off x="489501" y="4047767"/>
            <a:ext cx="4103684" cy="2040082"/>
          </a:xfrm>
          <a:prstGeom prst="rect">
            <a:avLst/>
          </a:prstGeom>
          <a:noFill/>
          <a:ln>
            <a:noFill/>
          </a:ln>
          <a:extLst>
            <a:ext uri="{53640926-AAD7-44D8-BBD7-CCE9431645EC}">
              <a14:shadowObscured xmlns:a14="http://schemas.microsoft.com/office/drawing/2010/main"/>
            </a:ext>
          </a:extLst>
        </p:spPr>
      </p:pic>
      <p:sp>
        <p:nvSpPr>
          <p:cNvPr id="13" name="文本框 12">
            <a:extLst>
              <a:ext uri="{FF2B5EF4-FFF2-40B4-BE49-F238E27FC236}">
                <a16:creationId xmlns:a16="http://schemas.microsoft.com/office/drawing/2014/main" id="{7F2182BD-5B1D-475F-9318-63BC7CE6FDEE}"/>
              </a:ext>
            </a:extLst>
          </p:cNvPr>
          <p:cNvSpPr txBox="1"/>
          <p:nvPr/>
        </p:nvSpPr>
        <p:spPr>
          <a:xfrm>
            <a:off x="346509" y="1668247"/>
            <a:ext cx="6092391" cy="2185214"/>
          </a:xfrm>
          <a:prstGeom prst="rect">
            <a:avLst/>
          </a:prstGeom>
          <a:noFill/>
        </p:spPr>
        <p:txBody>
          <a:bodyPr wrap="square" rtlCol="0">
            <a:spAutoFit/>
          </a:bodyPr>
          <a:lstStyle/>
          <a:p>
            <a:pPr marL="285750" indent="-285750" defTabSz="457200">
              <a:spcBef>
                <a:spcPts val="600"/>
              </a:spcBef>
              <a:buFont typeface="Arial" panose="020B0604020202020204" pitchFamily="34" charset="0"/>
              <a:buChar char="•"/>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Two 650 MHz 2-cell cavities with input couplers, HOM couplers and absorbers, tuners etc.</a:t>
            </a:r>
          </a:p>
          <a:p>
            <a:pPr marL="285750" indent="-285750" defTabSz="457200">
              <a:spcBef>
                <a:spcPts val="600"/>
              </a:spcBef>
              <a:buFont typeface="Arial" panose="020B0604020202020204" pitchFamily="34" charset="0"/>
              <a:buChar char="•"/>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Module assembly and 15 MeV beam test with 1 ~ 10 mA from DC photo-cathode gun in 2020.</a:t>
            </a:r>
          </a:p>
          <a:p>
            <a:pPr marL="285750" indent="-285750" defTabSz="457200">
              <a:spcBef>
                <a:spcPts val="600"/>
              </a:spcBef>
              <a:buFont typeface="Arial" panose="020B0604020202020204" pitchFamily="34" charset="0"/>
              <a:buChar char="•"/>
            </a:pPr>
            <a:r>
              <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rPr>
              <a:t>Demonstrate system integration and performance of high Q 650 MHz cavity (but with low input power and HOM power</a:t>
            </a:r>
            <a:r>
              <a:rPr lang="en-US" altLang="zh-CN" dirty="0">
                <a:solidFill>
                  <a:prstClr val="black"/>
                </a:solidFill>
                <a:latin typeface="Arial" panose="020B0604020202020204" pitchFamily="34" charset="0"/>
                <a:cs typeface="Arial" panose="020B0604020202020204" pitchFamily="34" charset="0"/>
              </a:rPr>
              <a:t>) for the Collider Ring. </a:t>
            </a:r>
            <a:endParaRPr lang="en-US" altLang="zh-CN"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14" name="灯片编号占位符 3">
            <a:extLst>
              <a:ext uri="{FF2B5EF4-FFF2-40B4-BE49-F238E27FC236}">
                <a16:creationId xmlns:a16="http://schemas.microsoft.com/office/drawing/2014/main" id="{95309E03-52F7-4EEC-ABC8-838D30FDF3BE}"/>
              </a:ext>
            </a:extLst>
          </p:cNvPr>
          <p:cNvSpPr>
            <a:spLocks noGrp="1"/>
          </p:cNvSpPr>
          <p:nvPr>
            <p:ph type="sldNum" sz="quarter" idx="12"/>
          </p:nvPr>
        </p:nvSpPr>
        <p:spPr>
          <a:xfrm>
            <a:off x="7981950" y="6356352"/>
            <a:ext cx="2057400" cy="365125"/>
          </a:xfrm>
        </p:spPr>
        <p:txBody>
          <a:bodyPr/>
          <a:lstStyle/>
          <a:p>
            <a:pPr defTabSz="457200"/>
            <a:fld id="{672E488A-81DB-4A5F-B4BA-D0957D335647}" type="slidenum">
              <a:rPr lang="zh-CN" altLang="en-US">
                <a:solidFill>
                  <a:prstClr val="black">
                    <a:tint val="75000"/>
                  </a:prstClr>
                </a:solidFill>
                <a:latin typeface="Calibri" panose="020F0502020204030204"/>
                <a:ea typeface="等线" panose="02010600030101010101" pitchFamily="2" charset="-122"/>
              </a:rPr>
              <a:pPr defTabSz="457200"/>
              <a:t>16</a:t>
            </a:fld>
            <a:endParaRPr lang="zh-CN" altLang="en-US" dirty="0">
              <a:solidFill>
                <a:prstClr val="black">
                  <a:tint val="75000"/>
                </a:prstClr>
              </a:solidFill>
              <a:latin typeface="Calibri" panose="020F0502020204030204"/>
              <a:ea typeface="等线" panose="02010600030101010101" pitchFamily="2" charset="-122"/>
            </a:endParaRPr>
          </a:p>
        </p:txBody>
      </p:sp>
      <p:pic>
        <p:nvPicPr>
          <p:cNvPr id="8" name="图片 7">
            <a:extLst>
              <a:ext uri="{FF2B5EF4-FFF2-40B4-BE49-F238E27FC236}">
                <a16:creationId xmlns:a16="http://schemas.microsoft.com/office/drawing/2014/main" id="{8E805F43-18D2-4F70-A86F-0A86124F854F}"/>
              </a:ext>
            </a:extLst>
          </p:cNvPr>
          <p:cNvPicPr/>
          <p:nvPr/>
        </p:nvPicPr>
        <p:blipFill rotWithShape="1">
          <a:blip r:embed="rId5" cstate="print">
            <a:extLst>
              <a:ext uri="{28A0092B-C50C-407E-A947-70E740481C1C}">
                <a14:useLocalDpi xmlns:a14="http://schemas.microsoft.com/office/drawing/2010/main"/>
              </a:ext>
            </a:extLst>
          </a:blip>
          <a:srcRect l="1940"/>
          <a:stretch/>
        </p:blipFill>
        <p:spPr bwMode="auto">
          <a:xfrm>
            <a:off x="4826056" y="3853461"/>
            <a:ext cx="2855857" cy="23160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6491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D2F988-1939-428C-BA08-2F6A7D656456}"/>
              </a:ext>
            </a:extLst>
          </p:cNvPr>
          <p:cNvSpPr>
            <a:spLocks noGrp="1"/>
          </p:cNvSpPr>
          <p:nvPr>
            <p:ph type="title"/>
          </p:nvPr>
        </p:nvSpPr>
        <p:spPr>
          <a:xfrm>
            <a:off x="838200" y="561651"/>
            <a:ext cx="10515600" cy="730251"/>
          </a:xfrm>
        </p:spPr>
        <p:txBody>
          <a:bodyPr>
            <a:normAutofit/>
          </a:bodyPr>
          <a:lstStyle/>
          <a:p>
            <a:r>
              <a:rPr lang="en-US" altLang="zh-CN" sz="3600" dirty="0"/>
              <a:t>650 MHz Input Couplers TW Test</a:t>
            </a:r>
            <a:endParaRPr lang="zh-CN" altLang="en-US" sz="3600" dirty="0"/>
          </a:p>
        </p:txBody>
      </p:sp>
      <p:sp>
        <p:nvSpPr>
          <p:cNvPr id="3" name="内容占位符 2">
            <a:extLst>
              <a:ext uri="{FF2B5EF4-FFF2-40B4-BE49-F238E27FC236}">
                <a16:creationId xmlns:a16="http://schemas.microsoft.com/office/drawing/2014/main" id="{C4C8392C-3770-427B-BA87-066558D38279}"/>
              </a:ext>
            </a:extLst>
          </p:cNvPr>
          <p:cNvSpPr>
            <a:spLocks noGrp="1"/>
          </p:cNvSpPr>
          <p:nvPr>
            <p:ph idx="1"/>
          </p:nvPr>
        </p:nvSpPr>
        <p:spPr>
          <a:xfrm>
            <a:off x="838200" y="1819275"/>
            <a:ext cx="10515600" cy="1066800"/>
          </a:xfrm>
        </p:spPr>
        <p:txBody>
          <a:bodyPr>
            <a:normAutofit/>
          </a:bodyPr>
          <a:lstStyle/>
          <a:p>
            <a:r>
              <a:rPr lang="en-US" altLang="zh-CN" sz="1800" dirty="0"/>
              <a:t>Tested to 150 kW TW (limited by the power source).</a:t>
            </a:r>
          </a:p>
          <a:p>
            <a:r>
              <a:rPr lang="en-US" altLang="zh-CN" sz="1800" dirty="0"/>
              <a:t>Upstream coupler has higher window heating (41.9 C, 8 degree higher than the downstream), thus higher loss.</a:t>
            </a:r>
            <a:endParaRPr lang="zh-CN" altLang="en-US" sz="1800" dirty="0"/>
          </a:p>
        </p:txBody>
      </p:sp>
      <p:pic>
        <p:nvPicPr>
          <p:cNvPr id="4" name="Picture 3" descr="IMG_20190826_182514">
            <a:extLst>
              <a:ext uri="{FF2B5EF4-FFF2-40B4-BE49-F238E27FC236}">
                <a16:creationId xmlns:a16="http://schemas.microsoft.com/office/drawing/2014/main" id="{433A737E-CB18-4786-B9F3-FD3ECCAD35C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838200" y="3189576"/>
            <a:ext cx="4129664" cy="3097249"/>
          </a:xfrm>
          <a:prstGeom prst="rect">
            <a:avLst/>
          </a:prstGeom>
          <a:noFill/>
          <a:ln/>
        </p:spPr>
      </p:pic>
      <p:pic>
        <p:nvPicPr>
          <p:cNvPr id="5" name="Picture 9" descr="TWCW 650M CPL P-VAC">
            <a:extLst>
              <a:ext uri="{FF2B5EF4-FFF2-40B4-BE49-F238E27FC236}">
                <a16:creationId xmlns:a16="http://schemas.microsoft.com/office/drawing/2014/main" id="{087BB365-80B2-40EE-879B-74CBAB46B5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9169" y="3189576"/>
            <a:ext cx="3440204" cy="16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f7a3c471fc5cfa44c0371dbd68e0beb">
            <a:extLst>
              <a:ext uri="{FF2B5EF4-FFF2-40B4-BE49-F238E27FC236}">
                <a16:creationId xmlns:a16="http://schemas.microsoft.com/office/drawing/2014/main" id="{FBB420E7-C754-49F2-82C9-EE25E2FDFADB}"/>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830678" y="3202889"/>
            <a:ext cx="2717986" cy="98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F92E7CAE-335F-48E8-9A3C-5DCB061996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8830679" y="4434332"/>
            <a:ext cx="2717986" cy="1852493"/>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descr="TWCW 650M CPL P-T">
            <a:extLst>
              <a:ext uri="{FF2B5EF4-FFF2-40B4-BE49-F238E27FC236}">
                <a16:creationId xmlns:a16="http://schemas.microsoft.com/office/drawing/2014/main" id="{89F36B6E-EE70-4E98-9079-82AD8B39DD1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83914" y="4905375"/>
            <a:ext cx="3435459" cy="145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686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2CDF35-37E4-4BE5-9A8C-25BC939633D8}"/>
              </a:ext>
            </a:extLst>
          </p:cNvPr>
          <p:cNvSpPr>
            <a:spLocks noGrp="1"/>
          </p:cNvSpPr>
          <p:nvPr>
            <p:ph type="title"/>
          </p:nvPr>
        </p:nvSpPr>
        <p:spPr>
          <a:xfrm>
            <a:off x="838200" y="165356"/>
            <a:ext cx="10515600" cy="1325563"/>
          </a:xfrm>
        </p:spPr>
        <p:txBody>
          <a:bodyPr>
            <a:normAutofit/>
          </a:bodyPr>
          <a:lstStyle/>
          <a:p>
            <a:r>
              <a:rPr lang="en-US" altLang="zh-CN" sz="3600" dirty="0"/>
              <a:t>650 MHz Input Couplers SW Test</a:t>
            </a:r>
            <a:endParaRPr lang="zh-CN" altLang="en-US" sz="3600" dirty="0"/>
          </a:p>
        </p:txBody>
      </p:sp>
      <p:sp>
        <p:nvSpPr>
          <p:cNvPr id="3" name="内容占位符 2">
            <a:extLst>
              <a:ext uri="{FF2B5EF4-FFF2-40B4-BE49-F238E27FC236}">
                <a16:creationId xmlns:a16="http://schemas.microsoft.com/office/drawing/2014/main" id="{98A43D4A-A96E-4338-BF85-B5086FCDE198}"/>
              </a:ext>
            </a:extLst>
          </p:cNvPr>
          <p:cNvSpPr>
            <a:spLocks noGrp="1"/>
          </p:cNvSpPr>
          <p:nvPr>
            <p:ph idx="1"/>
          </p:nvPr>
        </p:nvSpPr>
        <p:spPr>
          <a:xfrm>
            <a:off x="307231" y="1709737"/>
            <a:ext cx="7866063" cy="2271713"/>
          </a:xfrm>
        </p:spPr>
        <p:txBody>
          <a:bodyPr>
            <a:noAutofit/>
          </a:bodyPr>
          <a:lstStyle/>
          <a:p>
            <a:pPr algn="just"/>
            <a:r>
              <a:rPr lang="en-US" altLang="zh-CN" sz="1800" dirty="0"/>
              <a:t>Two couplers tested to 150 kW SW. Corresponding TW power at the window is 500 kW of the upstream coupler and 400 kW of the downstream.</a:t>
            </a:r>
          </a:p>
          <a:p>
            <a:pPr algn="just"/>
            <a:r>
              <a:rPr lang="en-US" altLang="zh-CN" sz="1800" dirty="0"/>
              <a:t>Upstream coupler’s ceramic window broke after 3 min at 150 kW SW. Crack on air side, no Cu sputter on vacuum side. Detect SW amplitude at low power by electron probe near the window. The SW peak (antinode)</a:t>
            </a:r>
            <a:r>
              <a:rPr lang="zh-CN" altLang="en-US" sz="1800" dirty="0"/>
              <a:t> </a:t>
            </a:r>
            <a:r>
              <a:rPr lang="en-US" altLang="zh-CN" sz="1800" dirty="0"/>
              <a:t>is</a:t>
            </a:r>
            <a:r>
              <a:rPr lang="zh-CN" altLang="en-US" sz="1800" dirty="0"/>
              <a:t> </a:t>
            </a:r>
            <a:r>
              <a:rPr lang="en-US" altLang="zh-CN" sz="1800" dirty="0"/>
              <a:t>very</a:t>
            </a:r>
            <a:r>
              <a:rPr lang="zh-CN" altLang="en-US" sz="1800" dirty="0"/>
              <a:t> </a:t>
            </a:r>
            <a:r>
              <a:rPr lang="en-US" altLang="zh-CN" sz="1800" dirty="0"/>
              <a:t>near</a:t>
            </a:r>
            <a:r>
              <a:rPr lang="zh-CN" altLang="en-US" sz="1800" dirty="0"/>
              <a:t> </a:t>
            </a:r>
            <a:r>
              <a:rPr lang="en-US" altLang="zh-CN" sz="1800" dirty="0"/>
              <a:t>to the window when it broke. New window in fabrication. </a:t>
            </a:r>
          </a:p>
        </p:txBody>
      </p:sp>
      <p:pic>
        <p:nvPicPr>
          <p:cNvPr id="4" name="Picture 3" descr="5">
            <a:extLst>
              <a:ext uri="{FF2B5EF4-FFF2-40B4-BE49-F238E27FC236}">
                <a16:creationId xmlns:a16="http://schemas.microsoft.com/office/drawing/2014/main" id="{5D0862D5-0DEC-47CC-A69C-E5CC943CB9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5313" y="4057651"/>
            <a:ext cx="4868504" cy="2359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图片 9">
            <a:extLst>
              <a:ext uri="{FF2B5EF4-FFF2-40B4-BE49-F238E27FC236}">
                <a16:creationId xmlns:a16="http://schemas.microsoft.com/office/drawing/2014/main" id="{04846B9B-8DB5-4D92-BF31-B5CF12BE20C8}"/>
              </a:ext>
            </a:extLst>
          </p:cNvPr>
          <p:cNvPicPr>
            <a:picLocks noChangeAspect="1"/>
          </p:cNvPicPr>
          <p:nvPr/>
        </p:nvPicPr>
        <p:blipFill>
          <a:blip r:embed="rId3"/>
          <a:stretch>
            <a:fillRect/>
          </a:stretch>
        </p:blipFill>
        <p:spPr>
          <a:xfrm>
            <a:off x="8581754" y="1888253"/>
            <a:ext cx="3303015" cy="1467263"/>
          </a:xfrm>
          <a:prstGeom prst="rect">
            <a:avLst/>
          </a:prstGeom>
        </p:spPr>
      </p:pic>
      <p:pic>
        <p:nvPicPr>
          <p:cNvPr id="11" name="图片 10">
            <a:extLst>
              <a:ext uri="{FF2B5EF4-FFF2-40B4-BE49-F238E27FC236}">
                <a16:creationId xmlns:a16="http://schemas.microsoft.com/office/drawing/2014/main" id="{31EBA659-B8C1-4565-B1AD-FE6995EDADEC}"/>
              </a:ext>
            </a:extLst>
          </p:cNvPr>
          <p:cNvPicPr>
            <a:picLocks noChangeAspect="1"/>
          </p:cNvPicPr>
          <p:nvPr/>
        </p:nvPicPr>
        <p:blipFill>
          <a:blip r:embed="rId4"/>
          <a:stretch>
            <a:fillRect/>
          </a:stretch>
        </p:blipFill>
        <p:spPr>
          <a:xfrm>
            <a:off x="8581754" y="3829401"/>
            <a:ext cx="3415071" cy="2726692"/>
          </a:xfrm>
          <a:prstGeom prst="rect">
            <a:avLst/>
          </a:prstGeom>
        </p:spPr>
      </p:pic>
      <p:pic>
        <p:nvPicPr>
          <p:cNvPr id="12" name="Picture 4">
            <a:extLst>
              <a:ext uri="{FF2B5EF4-FFF2-40B4-BE49-F238E27FC236}">
                <a16:creationId xmlns:a16="http://schemas.microsoft.com/office/drawing/2014/main" id="{67940B25-8477-46B6-BF58-DDFF0ECEC1FC}"/>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a:xfrm>
            <a:off x="5610235" y="4393035"/>
            <a:ext cx="2825100" cy="1604665"/>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4" name="直接连接符 13">
            <a:extLst>
              <a:ext uri="{FF2B5EF4-FFF2-40B4-BE49-F238E27FC236}">
                <a16:creationId xmlns:a16="http://schemas.microsoft.com/office/drawing/2014/main" id="{BCD4077F-1CAB-4779-A879-DE8DC5098852}"/>
              </a:ext>
            </a:extLst>
          </p:cNvPr>
          <p:cNvCxnSpPr/>
          <p:nvPr/>
        </p:nvCxnSpPr>
        <p:spPr>
          <a:xfrm flipH="1">
            <a:off x="7301436" y="5539279"/>
            <a:ext cx="6810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1367ACCC-7CB1-4C04-83A4-3103A8D20D8F}"/>
              </a:ext>
            </a:extLst>
          </p:cNvPr>
          <p:cNvSpPr txBox="1"/>
          <p:nvPr/>
        </p:nvSpPr>
        <p:spPr>
          <a:xfrm>
            <a:off x="7124700" y="6088410"/>
            <a:ext cx="1504950"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Electron probe</a:t>
            </a:r>
            <a:endParaRPr lang="zh-CN" altLang="en-US" sz="1200" b="1" dirty="0">
              <a:latin typeface="Arial" panose="020B0604020202020204" pitchFamily="34" charset="0"/>
              <a:cs typeface="Arial" panose="020B0604020202020204" pitchFamily="34" charset="0"/>
            </a:endParaRPr>
          </a:p>
        </p:txBody>
      </p:sp>
      <p:cxnSp>
        <p:nvCxnSpPr>
          <p:cNvPr id="17" name="直接箭头连接符 16">
            <a:extLst>
              <a:ext uri="{FF2B5EF4-FFF2-40B4-BE49-F238E27FC236}">
                <a16:creationId xmlns:a16="http://schemas.microsoft.com/office/drawing/2014/main" id="{475E2D37-979C-4D0C-A35C-828A479F309D}"/>
              </a:ext>
            </a:extLst>
          </p:cNvPr>
          <p:cNvCxnSpPr>
            <a:cxnSpLocks/>
            <a:stCxn id="15" idx="0"/>
          </p:cNvCxnSpPr>
          <p:nvPr/>
        </p:nvCxnSpPr>
        <p:spPr>
          <a:xfrm flipH="1" flipV="1">
            <a:off x="7363349" y="5547132"/>
            <a:ext cx="513826" cy="5412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1CEA367-A1F3-43B4-834B-F438CE485B28}"/>
              </a:ext>
            </a:extLst>
          </p:cNvPr>
          <p:cNvSpPr txBox="1"/>
          <p:nvPr/>
        </p:nvSpPr>
        <p:spPr>
          <a:xfrm>
            <a:off x="6867787" y="4017474"/>
            <a:ext cx="1504950"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window ceramic</a:t>
            </a:r>
            <a:endParaRPr lang="zh-CN" altLang="en-US" sz="1200" b="1" dirty="0">
              <a:latin typeface="Arial" panose="020B0604020202020204" pitchFamily="34" charset="0"/>
              <a:cs typeface="Arial" panose="020B0604020202020204" pitchFamily="34" charset="0"/>
            </a:endParaRPr>
          </a:p>
        </p:txBody>
      </p:sp>
      <p:cxnSp>
        <p:nvCxnSpPr>
          <p:cNvPr id="21" name="直接箭头连接符 20">
            <a:extLst>
              <a:ext uri="{FF2B5EF4-FFF2-40B4-BE49-F238E27FC236}">
                <a16:creationId xmlns:a16="http://schemas.microsoft.com/office/drawing/2014/main" id="{A8A8E8F6-5A72-4C00-B0A6-F12C3C3C2AD1}"/>
              </a:ext>
            </a:extLst>
          </p:cNvPr>
          <p:cNvCxnSpPr>
            <a:cxnSpLocks/>
          </p:cNvCxnSpPr>
          <p:nvPr/>
        </p:nvCxnSpPr>
        <p:spPr>
          <a:xfrm flipH="1">
            <a:off x="7224713" y="4302325"/>
            <a:ext cx="138636" cy="736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082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2832A8-3C8E-416B-9B46-F76F0E8AD39F}"/>
              </a:ext>
            </a:extLst>
          </p:cNvPr>
          <p:cNvSpPr>
            <a:spLocks noGrp="1"/>
          </p:cNvSpPr>
          <p:nvPr>
            <p:ph type="title"/>
          </p:nvPr>
        </p:nvSpPr>
        <p:spPr>
          <a:xfrm>
            <a:off x="838200" y="365125"/>
            <a:ext cx="10515600" cy="1120775"/>
          </a:xfrm>
        </p:spPr>
        <p:txBody>
          <a:bodyPr>
            <a:normAutofit/>
          </a:bodyPr>
          <a:lstStyle/>
          <a:p>
            <a:r>
              <a:rPr lang="en-US" altLang="zh-CN" sz="3600" dirty="0"/>
              <a:t>650 MHz HOM Coupler Fabrication</a:t>
            </a:r>
            <a:endParaRPr lang="zh-CN" altLang="en-US" sz="3600" dirty="0"/>
          </a:p>
        </p:txBody>
      </p:sp>
      <p:pic>
        <p:nvPicPr>
          <p:cNvPr id="24" name="图片 23">
            <a:extLst>
              <a:ext uri="{FF2B5EF4-FFF2-40B4-BE49-F238E27FC236}">
                <a16:creationId xmlns:a16="http://schemas.microsoft.com/office/drawing/2014/main" id="{5BA09248-7F2B-41E8-92C6-C07D97B42B73}"/>
              </a:ext>
            </a:extLst>
          </p:cNvPr>
          <p:cNvPicPr>
            <a:picLocks noChangeAspect="1"/>
          </p:cNvPicPr>
          <p:nvPr/>
        </p:nvPicPr>
        <p:blipFill>
          <a:blip r:embed="rId2"/>
          <a:stretch>
            <a:fillRect/>
          </a:stretch>
        </p:blipFill>
        <p:spPr>
          <a:xfrm>
            <a:off x="606428" y="1581985"/>
            <a:ext cx="10592844" cy="5066465"/>
          </a:xfrm>
          <a:prstGeom prst="rect">
            <a:avLst/>
          </a:prstGeom>
        </p:spPr>
      </p:pic>
    </p:spTree>
    <p:extLst>
      <p:ext uri="{BB962C8B-B14F-4D97-AF65-F5344CB8AC3E}">
        <p14:creationId xmlns:p14="http://schemas.microsoft.com/office/powerpoint/2010/main" val="1988982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9D1EC-7DF9-4D0C-B478-77738D43E57F}"/>
              </a:ext>
            </a:extLst>
          </p:cNvPr>
          <p:cNvSpPr>
            <a:spLocks noGrp="1"/>
          </p:cNvSpPr>
          <p:nvPr>
            <p:ph type="title"/>
          </p:nvPr>
        </p:nvSpPr>
        <p:spPr>
          <a:xfrm>
            <a:off x="312737" y="205014"/>
            <a:ext cx="11660188" cy="1325563"/>
          </a:xfrm>
        </p:spPr>
        <p:txBody>
          <a:bodyPr>
            <a:normAutofit/>
          </a:bodyPr>
          <a:lstStyle/>
          <a:p>
            <a:r>
              <a:rPr lang="en-US" altLang="zh-CN" sz="3600" dirty="0"/>
              <a:t>Outline</a:t>
            </a:r>
            <a:endParaRPr lang="zh-CN" altLang="en-US" sz="3600" dirty="0"/>
          </a:p>
        </p:txBody>
      </p:sp>
      <p:sp>
        <p:nvSpPr>
          <p:cNvPr id="3" name="内容占位符 2">
            <a:extLst>
              <a:ext uri="{FF2B5EF4-FFF2-40B4-BE49-F238E27FC236}">
                <a16:creationId xmlns:a16="http://schemas.microsoft.com/office/drawing/2014/main" id="{669A2896-290D-454E-B556-5DDAEFCB2B2A}"/>
              </a:ext>
            </a:extLst>
          </p:cNvPr>
          <p:cNvSpPr>
            <a:spLocks noGrp="1"/>
          </p:cNvSpPr>
          <p:nvPr>
            <p:ph idx="1"/>
          </p:nvPr>
        </p:nvSpPr>
        <p:spPr>
          <a:xfrm>
            <a:off x="436562" y="1579789"/>
            <a:ext cx="5143621" cy="2049690"/>
          </a:xfrm>
        </p:spPr>
        <p:txBody>
          <a:bodyPr>
            <a:normAutofit/>
          </a:bodyPr>
          <a:lstStyle/>
          <a:p>
            <a:pPr marL="514350" indent="-514350">
              <a:spcBef>
                <a:spcPts val="1200"/>
              </a:spcBef>
              <a:buFont typeface="+mj-lt"/>
              <a:buAutoNum type="arabicPeriod"/>
            </a:pPr>
            <a:r>
              <a:rPr lang="en-US" altLang="zh-CN" dirty="0">
                <a:solidFill>
                  <a:srgbClr val="C00000"/>
                </a:solidFill>
              </a:rPr>
              <a:t>CEPC SRF System Design</a:t>
            </a:r>
          </a:p>
          <a:p>
            <a:pPr marL="514350" indent="-514350">
              <a:spcBef>
                <a:spcPts val="1200"/>
              </a:spcBef>
              <a:buFont typeface="+mj-lt"/>
              <a:buAutoNum type="arabicPeriod"/>
            </a:pPr>
            <a:r>
              <a:rPr lang="en-US" altLang="zh-CN" dirty="0"/>
              <a:t>TDR Plan and R&amp;D Status</a:t>
            </a:r>
          </a:p>
          <a:p>
            <a:pPr marL="514350" indent="-514350">
              <a:spcBef>
                <a:spcPts val="1200"/>
              </a:spcBef>
              <a:buFont typeface="+mj-lt"/>
              <a:buAutoNum type="arabicPeriod"/>
            </a:pPr>
            <a:r>
              <a:rPr lang="en-US" altLang="zh-CN" dirty="0"/>
              <a:t>SRF Industrialization Study</a:t>
            </a:r>
            <a:endParaRPr lang="zh-CN" altLang="en-US"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1A34ADCE-4A99-48DD-BE5A-4959712DE6C7}"/>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2</a:t>
            </a:fld>
            <a:endParaRPr lang="zh-CN" altLang="en-US" dirty="0"/>
          </a:p>
        </p:txBody>
      </p:sp>
    </p:spTree>
    <p:extLst>
      <p:ext uri="{BB962C8B-B14F-4D97-AF65-F5344CB8AC3E}">
        <p14:creationId xmlns:p14="http://schemas.microsoft.com/office/powerpoint/2010/main" val="2670014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82B7A5-2BC8-4FB0-8D98-228429491973}"/>
              </a:ext>
            </a:extLst>
          </p:cNvPr>
          <p:cNvSpPr>
            <a:spLocks noGrp="1"/>
          </p:cNvSpPr>
          <p:nvPr>
            <p:ph type="title"/>
          </p:nvPr>
        </p:nvSpPr>
        <p:spPr>
          <a:xfrm>
            <a:off x="838200" y="256758"/>
            <a:ext cx="10515600" cy="830955"/>
          </a:xfrm>
        </p:spPr>
        <p:txBody>
          <a:bodyPr>
            <a:normAutofit/>
          </a:bodyPr>
          <a:lstStyle/>
          <a:p>
            <a:r>
              <a:rPr lang="en-US" altLang="zh-CN" sz="3600" dirty="0"/>
              <a:t>650 MHz HOM Coupler Testing</a:t>
            </a:r>
            <a:endParaRPr lang="zh-CN" altLang="en-US" sz="3600" dirty="0"/>
          </a:p>
        </p:txBody>
      </p:sp>
      <p:sp>
        <p:nvSpPr>
          <p:cNvPr id="3" name="内容占位符 2">
            <a:extLst>
              <a:ext uri="{FF2B5EF4-FFF2-40B4-BE49-F238E27FC236}">
                <a16:creationId xmlns:a16="http://schemas.microsoft.com/office/drawing/2014/main" id="{54809C1C-90A5-45E3-9100-1608226822BF}"/>
              </a:ext>
            </a:extLst>
          </p:cNvPr>
          <p:cNvSpPr>
            <a:spLocks noGrp="1"/>
          </p:cNvSpPr>
          <p:nvPr>
            <p:ph idx="1"/>
          </p:nvPr>
        </p:nvSpPr>
        <p:spPr>
          <a:xfrm>
            <a:off x="142874" y="1266764"/>
            <a:ext cx="11834813" cy="4924425"/>
          </a:xfrm>
        </p:spPr>
        <p:txBody>
          <a:bodyPr>
            <a:normAutofit/>
          </a:bodyPr>
          <a:lstStyle/>
          <a:p>
            <a:r>
              <a:rPr lang="en-US" altLang="zh-CN" sz="1800" dirty="0"/>
              <a:t>FM </a:t>
            </a:r>
            <a:r>
              <a:rPr lang="en-US" altLang="zh-CN" sz="1800" dirty="0" err="1"/>
              <a:t>Qe</a:t>
            </a:r>
            <a:r>
              <a:rPr lang="en-US" altLang="zh-CN" sz="1800" dirty="0"/>
              <a:t> of 4 HOM couplers installed on cavity meets spec because of double-notch advantage.</a:t>
            </a:r>
          </a:p>
          <a:p>
            <a:r>
              <a:rPr lang="en-US" altLang="zh-CN" sz="1800" dirty="0"/>
              <a:t>TE111&amp;TM110 </a:t>
            </a:r>
            <a:r>
              <a:rPr lang="en-US" altLang="zh-CN" sz="1800" dirty="0" err="1"/>
              <a:t>Qe</a:t>
            </a:r>
            <a:r>
              <a:rPr lang="en-US" altLang="zh-CN" sz="1800" dirty="0"/>
              <a:t> agree well with simulation. TM011-2 measured </a:t>
            </a:r>
            <a:r>
              <a:rPr lang="en-US" altLang="zh-CN" sz="1800" dirty="0" err="1"/>
              <a:t>Qe</a:t>
            </a:r>
            <a:r>
              <a:rPr lang="en-US" altLang="zh-CN" sz="1800" dirty="0"/>
              <a:t> 6E4. Need to optimize to 1E4 (10 </a:t>
            </a:r>
            <a:r>
              <a:rPr lang="en-US" altLang="zh-CN" sz="1800" dirty="0" err="1"/>
              <a:t>ms</a:t>
            </a:r>
            <a:r>
              <a:rPr lang="en-US" altLang="zh-CN" sz="1800" dirty="0"/>
              <a:t> growth time for</a:t>
            </a:r>
            <a:r>
              <a:rPr lang="zh-CN" altLang="en-US" sz="1800" dirty="0"/>
              <a:t> </a:t>
            </a:r>
            <a:r>
              <a:rPr lang="en-US" altLang="zh-CN" sz="1800" dirty="0"/>
              <a:t>CEPC Z) and reduce effective </a:t>
            </a:r>
            <a:r>
              <a:rPr lang="en-US" altLang="zh-CN" sz="1800" dirty="0" err="1"/>
              <a:t>Qe</a:t>
            </a:r>
            <a:r>
              <a:rPr lang="en-US" altLang="zh-CN" sz="1800" dirty="0"/>
              <a:t> to 1E3 with </a:t>
            </a:r>
            <a:r>
              <a:rPr lang="en-US" altLang="zh-CN" sz="1800" dirty="0" err="1"/>
              <a:t>freq</a:t>
            </a:r>
            <a:r>
              <a:rPr lang="en-US" altLang="zh-CN" sz="1800" dirty="0"/>
              <a:t> spread (100 </a:t>
            </a:r>
            <a:r>
              <a:rPr lang="en-US" altLang="zh-CN" sz="1800" dirty="0" err="1"/>
              <a:t>ms</a:t>
            </a:r>
            <a:r>
              <a:rPr lang="en-US" altLang="zh-CN" sz="1800" dirty="0"/>
              <a:t>, longitudinal FB request).</a:t>
            </a:r>
          </a:p>
          <a:p>
            <a:r>
              <a:rPr lang="en-US" altLang="zh-CN" sz="1800" dirty="0"/>
              <a:t>FM &amp; HOM </a:t>
            </a:r>
            <a:r>
              <a:rPr lang="en-US" altLang="zh-CN" sz="1800" dirty="0" err="1"/>
              <a:t>Qe</a:t>
            </a:r>
            <a:r>
              <a:rPr lang="en-US" altLang="zh-CN" sz="1800" dirty="0"/>
              <a:t> measure with cavity at 2K soon. 1 kW high power test with 1.3 GHz SSA at RT and 2 K planned.</a:t>
            </a:r>
            <a:endParaRPr lang="zh-CN" altLang="en-US" sz="1800" dirty="0"/>
          </a:p>
        </p:txBody>
      </p:sp>
      <p:pic>
        <p:nvPicPr>
          <p:cNvPr id="4" name="图片 3">
            <a:extLst>
              <a:ext uri="{FF2B5EF4-FFF2-40B4-BE49-F238E27FC236}">
                <a16:creationId xmlns:a16="http://schemas.microsoft.com/office/drawing/2014/main" id="{822A0550-E25F-43A7-BD71-23A492059E8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070834" y="2959964"/>
            <a:ext cx="4821281" cy="3510656"/>
          </a:xfrm>
          <a:prstGeom prst="rect">
            <a:avLst/>
          </a:prstGeom>
        </p:spPr>
      </p:pic>
      <p:graphicFrame>
        <p:nvGraphicFramePr>
          <p:cNvPr id="9" name="表格 8">
            <a:extLst>
              <a:ext uri="{FF2B5EF4-FFF2-40B4-BE49-F238E27FC236}">
                <a16:creationId xmlns:a16="http://schemas.microsoft.com/office/drawing/2014/main" id="{C18086E3-60AC-4600-97DD-47BAF64A08FB}"/>
              </a:ext>
            </a:extLst>
          </p:cNvPr>
          <p:cNvGraphicFramePr>
            <a:graphicFrameLocks noGrp="1"/>
          </p:cNvGraphicFramePr>
          <p:nvPr>
            <p:extLst>
              <p:ext uri="{D42A27DB-BD31-4B8C-83A1-F6EECF244321}">
                <p14:modId xmlns:p14="http://schemas.microsoft.com/office/powerpoint/2010/main" val="2278619359"/>
              </p:ext>
            </p:extLst>
          </p:nvPr>
        </p:nvGraphicFramePr>
        <p:xfrm>
          <a:off x="1756852" y="4729346"/>
          <a:ext cx="1446983" cy="1554480"/>
        </p:xfrm>
        <a:graphic>
          <a:graphicData uri="http://schemas.openxmlformats.org/drawingml/2006/table">
            <a:tbl>
              <a:tblPr firstRow="1" bandRow="1">
                <a:tableStyleId>{5940675A-B579-460E-94D1-54222C63F5DA}</a:tableStyleId>
              </a:tblPr>
              <a:tblGrid>
                <a:gridCol w="690983">
                  <a:extLst>
                    <a:ext uri="{9D8B030D-6E8A-4147-A177-3AD203B41FA5}">
                      <a16:colId xmlns:a16="http://schemas.microsoft.com/office/drawing/2014/main" val="20000"/>
                    </a:ext>
                  </a:extLst>
                </a:gridCol>
                <a:gridCol w="756000">
                  <a:extLst>
                    <a:ext uri="{9D8B030D-6E8A-4147-A177-3AD203B41FA5}">
                      <a16:colId xmlns:a16="http://schemas.microsoft.com/office/drawing/2014/main" val="20001"/>
                    </a:ext>
                  </a:extLst>
                </a:gridCol>
              </a:tblGrid>
              <a:tr h="212873">
                <a:tc>
                  <a:txBody>
                    <a:bodyPr/>
                    <a:lstStyle/>
                    <a:p>
                      <a:pPr algn="ctr"/>
                      <a:r>
                        <a:rPr lang="en-US" altLang="zh-CN" sz="1200" baseline="0" dirty="0">
                          <a:latin typeface="Arial" panose="020B0604020202020204" pitchFamily="34" charset="0"/>
                          <a:ea typeface="黑体" panose="02010609060101010101" pitchFamily="49" charset="-122"/>
                          <a:cs typeface="Arial" panose="020B0604020202020204" pitchFamily="34" charset="0"/>
                        </a:rPr>
                        <a:t>HOM coupler</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FM </a:t>
                      </a:r>
                      <a:r>
                        <a:rPr lang="en-US" altLang="zh-CN" sz="1200" baseline="0" dirty="0" err="1">
                          <a:latin typeface="Arial" panose="020B0604020202020204" pitchFamily="34" charset="0"/>
                          <a:cs typeface="Arial" panose="020B0604020202020204" pitchFamily="34" charset="0"/>
                        </a:rPr>
                        <a:t>Qe</a:t>
                      </a:r>
                      <a:r>
                        <a:rPr lang="en-US" altLang="zh-CN" sz="1200" baseline="0" dirty="0">
                          <a:latin typeface="Arial" panose="020B0604020202020204" pitchFamily="34" charset="0"/>
                          <a:cs typeface="Arial" panose="020B0604020202020204" pitchFamily="34" charset="0"/>
                        </a:rPr>
                        <a:t> </a:t>
                      </a:r>
                    </a:p>
                    <a:p>
                      <a:pPr algn="ctr"/>
                      <a:r>
                        <a:rPr lang="en-US" altLang="zh-CN" sz="1200" baseline="0" dirty="0">
                          <a:latin typeface="Arial" panose="020B0604020202020204" pitchFamily="34" charset="0"/>
                          <a:cs typeface="Arial" panose="020B0604020202020204" pitchFamily="34" charset="0"/>
                        </a:rPr>
                        <a:t>at RT</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extLst>
                  <a:ext uri="{0D108BD9-81ED-4DB2-BD59-A6C34878D82A}">
                    <a16:rowId xmlns:a16="http://schemas.microsoft.com/office/drawing/2014/main" val="10000"/>
                  </a:ext>
                </a:extLst>
              </a:tr>
              <a:tr h="227705">
                <a:tc>
                  <a:txBody>
                    <a:bodyPr/>
                    <a:lstStyle/>
                    <a:p>
                      <a:pPr algn="ctr"/>
                      <a:r>
                        <a:rPr lang="en-US" altLang="zh-CN" sz="1200" baseline="0" dirty="0">
                          <a:latin typeface="Arial" panose="020B0604020202020204" pitchFamily="34" charset="0"/>
                          <a:cs typeface="Arial" panose="020B0604020202020204" pitchFamily="34" charset="0"/>
                        </a:rPr>
                        <a:t>#1</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4.0E+12</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extLst>
                  <a:ext uri="{0D108BD9-81ED-4DB2-BD59-A6C34878D82A}">
                    <a16:rowId xmlns:a16="http://schemas.microsoft.com/office/drawing/2014/main" val="10001"/>
                  </a:ext>
                </a:extLst>
              </a:tr>
              <a:tr h="227705">
                <a:tc>
                  <a:txBody>
                    <a:bodyPr/>
                    <a:lstStyle/>
                    <a:p>
                      <a:pPr algn="ctr"/>
                      <a:r>
                        <a:rPr lang="en-US" altLang="zh-CN" sz="1200" baseline="0" dirty="0">
                          <a:latin typeface="Arial" panose="020B0604020202020204" pitchFamily="34" charset="0"/>
                          <a:cs typeface="Arial" panose="020B0604020202020204" pitchFamily="34" charset="0"/>
                        </a:rPr>
                        <a:t>#2</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1.7E+14</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extLst>
                  <a:ext uri="{0D108BD9-81ED-4DB2-BD59-A6C34878D82A}">
                    <a16:rowId xmlns:a16="http://schemas.microsoft.com/office/drawing/2014/main" val="10002"/>
                  </a:ext>
                </a:extLst>
              </a:tr>
              <a:tr h="227705">
                <a:tc>
                  <a:txBody>
                    <a:bodyPr/>
                    <a:lstStyle/>
                    <a:p>
                      <a:pPr algn="ctr"/>
                      <a:r>
                        <a:rPr lang="en-US" altLang="zh-CN" sz="1200" baseline="0" dirty="0">
                          <a:latin typeface="Arial" panose="020B0604020202020204" pitchFamily="34" charset="0"/>
                          <a:cs typeface="Arial" panose="020B0604020202020204" pitchFamily="34" charset="0"/>
                        </a:rPr>
                        <a:t>#3</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3.3E+11</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extLst>
                  <a:ext uri="{0D108BD9-81ED-4DB2-BD59-A6C34878D82A}">
                    <a16:rowId xmlns:a16="http://schemas.microsoft.com/office/drawing/2014/main" val="10003"/>
                  </a:ext>
                </a:extLst>
              </a:tr>
              <a:tr h="0">
                <a:tc>
                  <a:txBody>
                    <a:bodyPr/>
                    <a:lstStyle/>
                    <a:p>
                      <a:pPr algn="ctr"/>
                      <a:r>
                        <a:rPr lang="en-US" altLang="zh-CN" sz="1200" baseline="0" dirty="0">
                          <a:latin typeface="Arial" panose="020B0604020202020204" pitchFamily="34" charset="0"/>
                          <a:cs typeface="Arial" panose="020B0604020202020204" pitchFamily="34" charset="0"/>
                        </a:rPr>
                        <a:t>#4</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tc>
                  <a:txBody>
                    <a:bodyPr/>
                    <a:lstStyle/>
                    <a:p>
                      <a:pPr algn="ctr"/>
                      <a:r>
                        <a:rPr lang="en-US" altLang="zh-CN" sz="1200" baseline="0" dirty="0">
                          <a:latin typeface="Arial" panose="020B0604020202020204" pitchFamily="34" charset="0"/>
                          <a:cs typeface="Arial" panose="020B0604020202020204" pitchFamily="34" charset="0"/>
                        </a:rPr>
                        <a:t>3.7E+13</a:t>
                      </a:r>
                      <a:endParaRPr lang="zh-CN" altLang="en-US" sz="1200" baseline="0" dirty="0">
                        <a:latin typeface="Arial" panose="020B0604020202020204" pitchFamily="34" charset="0"/>
                        <a:ea typeface="黑体" panose="02010609060101010101" pitchFamily="49" charset="-122"/>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
        <p:nvSpPr>
          <p:cNvPr id="7" name="椭圆 6">
            <a:extLst>
              <a:ext uri="{FF2B5EF4-FFF2-40B4-BE49-F238E27FC236}">
                <a16:creationId xmlns:a16="http://schemas.microsoft.com/office/drawing/2014/main" id="{0556C4D5-B6EA-4839-939F-140718B29AC6}"/>
              </a:ext>
            </a:extLst>
          </p:cNvPr>
          <p:cNvSpPr/>
          <p:nvPr/>
        </p:nvSpPr>
        <p:spPr>
          <a:xfrm>
            <a:off x="5468329" y="3601111"/>
            <a:ext cx="133325" cy="609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7384C3E0-715A-4A17-8C23-E65EED759F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52053" y="4641467"/>
            <a:ext cx="1031737" cy="1652285"/>
          </a:xfrm>
          <a:prstGeom prst="rect">
            <a:avLst/>
          </a:prstGeom>
        </p:spPr>
      </p:pic>
      <p:pic>
        <p:nvPicPr>
          <p:cNvPr id="17" name="图片 16">
            <a:extLst>
              <a:ext uri="{FF2B5EF4-FFF2-40B4-BE49-F238E27FC236}">
                <a16:creationId xmlns:a16="http://schemas.microsoft.com/office/drawing/2014/main" id="{05CDC907-E9CE-4092-8CC9-0E27644D4F2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230884" y="4562367"/>
            <a:ext cx="1820907" cy="1648800"/>
          </a:xfrm>
          <a:prstGeom prst="rect">
            <a:avLst/>
          </a:prstGeom>
        </p:spPr>
      </p:pic>
      <p:sp>
        <p:nvSpPr>
          <p:cNvPr id="18" name="矩形 17">
            <a:extLst>
              <a:ext uri="{FF2B5EF4-FFF2-40B4-BE49-F238E27FC236}">
                <a16:creationId xmlns:a16="http://schemas.microsoft.com/office/drawing/2014/main" id="{07101C32-FCAD-4651-AFDA-4B0372455705}"/>
              </a:ext>
            </a:extLst>
          </p:cNvPr>
          <p:cNvSpPr/>
          <p:nvPr/>
        </p:nvSpPr>
        <p:spPr>
          <a:xfrm>
            <a:off x="5318283" y="4262285"/>
            <a:ext cx="1828811" cy="600164"/>
          </a:xfrm>
          <a:prstGeom prst="rect">
            <a:avLst/>
          </a:prstGeom>
        </p:spPr>
        <p:txBody>
          <a:bodyPr wrap="square">
            <a:spAutoFit/>
          </a:bodyPr>
          <a:lstStyle/>
          <a:p>
            <a:r>
              <a:rPr lang="en-US" altLang="zh-CN" sz="1100" dirty="0">
                <a:latin typeface="Arial" panose="020B0604020202020204" pitchFamily="34" charset="0"/>
                <a:cs typeface="Arial" panose="020B0604020202020204" pitchFamily="34" charset="0"/>
              </a:rPr>
              <a:t>Most dangerous monopole for CEPC Collider Ring Z-pole</a:t>
            </a:r>
            <a:endParaRPr lang="zh-CN" altLang="en-US" sz="1100" dirty="0">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995778C7-AE66-426C-97DA-C37DDE19D0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0687034" y="3248806"/>
            <a:ext cx="1395418" cy="421953"/>
          </a:xfrm>
          <a:prstGeom prst="rect">
            <a:avLst/>
          </a:prstGeom>
        </p:spPr>
      </p:pic>
      <p:pic>
        <p:nvPicPr>
          <p:cNvPr id="21" name="图片 20">
            <a:extLst>
              <a:ext uri="{FF2B5EF4-FFF2-40B4-BE49-F238E27FC236}">
                <a16:creationId xmlns:a16="http://schemas.microsoft.com/office/drawing/2014/main" id="{DE9F481D-C106-402F-B32C-FD2C92F022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1400" y="2762074"/>
            <a:ext cx="2546636" cy="1395417"/>
          </a:xfrm>
          <a:prstGeom prst="rect">
            <a:avLst/>
          </a:prstGeom>
        </p:spPr>
      </p:pic>
      <p:pic>
        <p:nvPicPr>
          <p:cNvPr id="22" name="内容占位符 3">
            <a:extLst>
              <a:ext uri="{FF2B5EF4-FFF2-40B4-BE49-F238E27FC236}">
                <a16:creationId xmlns:a16="http://schemas.microsoft.com/office/drawing/2014/main" id="{90A90ECD-6D58-46A1-B602-9E2542F401C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8732854" y="2929430"/>
            <a:ext cx="852593" cy="791366"/>
          </a:xfrm>
          <a:prstGeom prst="rect">
            <a:avLst/>
          </a:prstGeom>
          <a:noFill/>
          <a:ln w="9525">
            <a:noFill/>
            <a:miter lim="800000"/>
            <a:headEnd/>
            <a:tailEnd/>
          </a:ln>
        </p:spPr>
      </p:pic>
      <p:pic>
        <p:nvPicPr>
          <p:cNvPr id="23" name="图片 22" descr="QQ截图20170506125802">
            <a:extLst>
              <a:ext uri="{FF2B5EF4-FFF2-40B4-BE49-F238E27FC236}">
                <a16:creationId xmlns:a16="http://schemas.microsoft.com/office/drawing/2014/main" id="{6DD91D6E-B3BB-4271-9B6F-81FC6BA6A56C}"/>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10316515" y="4638162"/>
            <a:ext cx="1617958" cy="1003839"/>
          </a:xfrm>
          <a:prstGeom prst="rect">
            <a:avLst/>
          </a:prstGeom>
          <a:noFill/>
          <a:ln>
            <a:noFill/>
          </a:ln>
        </p:spPr>
      </p:pic>
      <p:sp>
        <p:nvSpPr>
          <p:cNvPr id="24" name="文本框 23">
            <a:extLst>
              <a:ext uri="{FF2B5EF4-FFF2-40B4-BE49-F238E27FC236}">
                <a16:creationId xmlns:a16="http://schemas.microsoft.com/office/drawing/2014/main" id="{7838ABE2-7416-432A-9FEA-4A6274FC4CEA}"/>
              </a:ext>
            </a:extLst>
          </p:cNvPr>
          <p:cNvSpPr txBox="1"/>
          <p:nvPr/>
        </p:nvSpPr>
        <p:spPr>
          <a:xfrm>
            <a:off x="10316515" y="5731956"/>
            <a:ext cx="1732610" cy="738664"/>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Off-resonance excitation of 1.3 GHz power at 2 K</a:t>
            </a:r>
            <a:endParaRPr lang="zh-CN" altLang="en-US" sz="1400"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1C89B4A2-9781-4194-A22E-6F9DE22D7233}"/>
              </a:ext>
            </a:extLst>
          </p:cNvPr>
          <p:cNvSpPr txBox="1"/>
          <p:nvPr/>
        </p:nvSpPr>
        <p:spPr>
          <a:xfrm>
            <a:off x="8468924" y="4210581"/>
            <a:ext cx="3296356" cy="307777"/>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End plate match at RT, rigid coaxial line</a:t>
            </a:r>
            <a:endParaRPr lang="zh-CN" altLang="en-US" sz="1400"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E3EA048C-E950-45FB-A069-FF210ECF098C}"/>
              </a:ext>
            </a:extLst>
          </p:cNvPr>
          <p:cNvSpPr txBox="1"/>
          <p:nvPr/>
        </p:nvSpPr>
        <p:spPr>
          <a:xfrm>
            <a:off x="7979188" y="6224858"/>
            <a:ext cx="2359923" cy="307777"/>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RT high power test stand</a:t>
            </a:r>
            <a:endParaRPr lang="zh-CN" altLang="en-US" sz="1400" dirty="0">
              <a:latin typeface="Arial" panose="020B0604020202020204" pitchFamily="34" charset="0"/>
              <a:cs typeface="Arial" panose="020B0604020202020204" pitchFamily="34" charset="0"/>
            </a:endParaRPr>
          </a:p>
        </p:txBody>
      </p:sp>
      <p:cxnSp>
        <p:nvCxnSpPr>
          <p:cNvPr id="28" name="连接符: 曲线 27">
            <a:extLst>
              <a:ext uri="{FF2B5EF4-FFF2-40B4-BE49-F238E27FC236}">
                <a16:creationId xmlns:a16="http://schemas.microsoft.com/office/drawing/2014/main" id="{B555629B-372C-4909-ADB3-842128B17F75}"/>
              </a:ext>
            </a:extLst>
          </p:cNvPr>
          <p:cNvCxnSpPr/>
          <p:nvPr/>
        </p:nvCxnSpPr>
        <p:spPr>
          <a:xfrm flipV="1">
            <a:off x="10394507" y="5037852"/>
            <a:ext cx="257175" cy="219075"/>
          </a:xfrm>
          <a:prstGeom prst="curvedConnector3">
            <a:avLst>
              <a:gd name="adj1" fmla="val 10000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963F133-905A-4E72-9085-F34F89A74374}"/>
              </a:ext>
            </a:extLst>
          </p:cNvPr>
          <p:cNvPicPr>
            <a:picLocks noChangeAspect="1"/>
          </p:cNvPicPr>
          <p:nvPr/>
        </p:nvPicPr>
        <p:blipFill>
          <a:blip r:embed="rId9"/>
          <a:stretch>
            <a:fillRect/>
          </a:stretch>
        </p:blipFill>
        <p:spPr>
          <a:xfrm>
            <a:off x="494679" y="2834584"/>
            <a:ext cx="2111874" cy="1577605"/>
          </a:xfrm>
          <a:prstGeom prst="rect">
            <a:avLst/>
          </a:prstGeom>
        </p:spPr>
      </p:pic>
      <p:pic>
        <p:nvPicPr>
          <p:cNvPr id="27" name="图片 26">
            <a:extLst>
              <a:ext uri="{FF2B5EF4-FFF2-40B4-BE49-F238E27FC236}">
                <a16:creationId xmlns:a16="http://schemas.microsoft.com/office/drawing/2014/main" id="{6F35BB27-E031-4F2B-A4A8-27E3169D791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057966" y="3567923"/>
            <a:ext cx="779076" cy="658993"/>
          </a:xfrm>
          <a:prstGeom prst="rect">
            <a:avLst/>
          </a:prstGeom>
        </p:spPr>
      </p:pic>
    </p:spTree>
    <p:extLst>
      <p:ext uri="{BB962C8B-B14F-4D97-AF65-F5344CB8AC3E}">
        <p14:creationId xmlns:p14="http://schemas.microsoft.com/office/powerpoint/2010/main" val="59135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9D1EC-7DF9-4D0C-B478-77738D43E57F}"/>
              </a:ext>
            </a:extLst>
          </p:cNvPr>
          <p:cNvSpPr>
            <a:spLocks noGrp="1"/>
          </p:cNvSpPr>
          <p:nvPr>
            <p:ph type="title"/>
          </p:nvPr>
        </p:nvSpPr>
        <p:spPr>
          <a:xfrm>
            <a:off x="3516086" y="163058"/>
            <a:ext cx="4960257" cy="1325563"/>
          </a:xfrm>
        </p:spPr>
        <p:txBody>
          <a:bodyPr/>
          <a:lstStyle/>
          <a:p>
            <a:r>
              <a:rPr lang="en-US" altLang="zh-CN" dirty="0">
                <a:latin typeface="Arial" panose="020B0604020202020204" pitchFamily="34" charset="0"/>
                <a:cs typeface="Arial" panose="020B0604020202020204" pitchFamily="34" charset="0"/>
              </a:rPr>
              <a:t>Outline</a:t>
            </a:r>
            <a:endParaRPr lang="zh-CN" altLang="en-US"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669A2896-290D-454E-B556-5DDAEFCB2B2A}"/>
              </a:ext>
            </a:extLst>
          </p:cNvPr>
          <p:cNvSpPr>
            <a:spLocks noGrp="1"/>
          </p:cNvSpPr>
          <p:nvPr>
            <p:ph idx="1"/>
          </p:nvPr>
        </p:nvSpPr>
        <p:spPr>
          <a:xfrm>
            <a:off x="558573" y="1524454"/>
            <a:ext cx="5257800" cy="1904546"/>
          </a:xfrm>
        </p:spPr>
        <p:txBody>
          <a:bodyPr>
            <a:normAutofit/>
          </a:bodyPr>
          <a:lstStyle/>
          <a:p>
            <a:pPr marL="514350" indent="-514350">
              <a:spcBef>
                <a:spcPts val="1200"/>
              </a:spcBef>
              <a:buFont typeface="+mj-lt"/>
              <a:buAutoNum type="arabicPeriod"/>
            </a:pPr>
            <a:r>
              <a:rPr lang="en-US" altLang="zh-CN" dirty="0"/>
              <a:t>CEPC SRF System Design</a:t>
            </a:r>
          </a:p>
          <a:p>
            <a:pPr marL="514350" indent="-514350">
              <a:spcBef>
                <a:spcPts val="1200"/>
              </a:spcBef>
              <a:buFont typeface="+mj-lt"/>
              <a:buAutoNum type="arabicPeriod"/>
            </a:pPr>
            <a:r>
              <a:rPr lang="en-US" altLang="zh-CN" dirty="0"/>
              <a:t>TDR Plan and R&amp;D Status</a:t>
            </a:r>
          </a:p>
          <a:p>
            <a:pPr marL="514350" indent="-514350">
              <a:spcBef>
                <a:spcPts val="1200"/>
              </a:spcBef>
              <a:buFont typeface="+mj-lt"/>
              <a:buAutoNum type="arabicPeriod"/>
            </a:pPr>
            <a:r>
              <a:rPr lang="en-US" altLang="zh-CN" dirty="0">
                <a:solidFill>
                  <a:srgbClr val="C00000"/>
                </a:solidFill>
              </a:rPr>
              <a:t>SRF Industrialization Study</a:t>
            </a:r>
            <a:endParaRPr lang="zh-CN" altLang="en-US" dirty="0">
              <a:solidFill>
                <a:srgbClr val="C00000"/>
              </a:solidFill>
            </a:endParaRPr>
          </a:p>
        </p:txBody>
      </p:sp>
      <p:sp>
        <p:nvSpPr>
          <p:cNvPr id="4" name="灯片编号占位符 3">
            <a:extLst>
              <a:ext uri="{FF2B5EF4-FFF2-40B4-BE49-F238E27FC236}">
                <a16:creationId xmlns:a16="http://schemas.microsoft.com/office/drawing/2014/main" id="{1A34ADCE-4A99-48DD-BE5A-4959712DE6C7}"/>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21</a:t>
            </a:fld>
            <a:endParaRPr lang="zh-CN" altLang="en-US" dirty="0"/>
          </a:p>
        </p:txBody>
      </p:sp>
    </p:spTree>
    <p:extLst>
      <p:ext uri="{BB962C8B-B14F-4D97-AF65-F5344CB8AC3E}">
        <p14:creationId xmlns:p14="http://schemas.microsoft.com/office/powerpoint/2010/main" val="3228585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5F2B0A-EE26-4CDD-9980-94652EC6577C}"/>
              </a:ext>
            </a:extLst>
          </p:cNvPr>
          <p:cNvSpPr>
            <a:spLocks noGrp="1"/>
          </p:cNvSpPr>
          <p:nvPr>
            <p:ph type="title"/>
          </p:nvPr>
        </p:nvSpPr>
        <p:spPr>
          <a:xfrm>
            <a:off x="3558269" y="127125"/>
            <a:ext cx="7966542" cy="1325563"/>
          </a:xfrm>
        </p:spPr>
        <p:txBody>
          <a:bodyPr>
            <a:normAutofit/>
          </a:bodyPr>
          <a:lstStyle/>
          <a:p>
            <a:r>
              <a:rPr lang="en-US" altLang="zh-CN" sz="3600" dirty="0"/>
              <a:t>Industrialization of </a:t>
            </a:r>
            <a:br>
              <a:rPr lang="en-US" altLang="zh-CN" sz="3600" dirty="0"/>
            </a:br>
            <a:r>
              <a:rPr lang="en-US" altLang="zh-CN" sz="3600" dirty="0"/>
              <a:t>1.3 GHz 9-cell Cavities</a:t>
            </a:r>
            <a:endParaRPr lang="zh-CN" altLang="en-US" sz="3600" dirty="0"/>
          </a:p>
        </p:txBody>
      </p:sp>
      <p:sp>
        <p:nvSpPr>
          <p:cNvPr id="3" name="内容占位符 2">
            <a:extLst>
              <a:ext uri="{FF2B5EF4-FFF2-40B4-BE49-F238E27FC236}">
                <a16:creationId xmlns:a16="http://schemas.microsoft.com/office/drawing/2014/main" id="{18A56631-6EA2-4EFF-8941-123F457D3CD7}"/>
              </a:ext>
            </a:extLst>
          </p:cNvPr>
          <p:cNvSpPr>
            <a:spLocks noGrp="1"/>
          </p:cNvSpPr>
          <p:nvPr>
            <p:ph idx="1"/>
          </p:nvPr>
        </p:nvSpPr>
        <p:spPr>
          <a:xfrm>
            <a:off x="447676" y="1587021"/>
            <a:ext cx="11329988" cy="4589942"/>
          </a:xfrm>
        </p:spPr>
        <p:txBody>
          <a:bodyPr>
            <a:normAutofit/>
          </a:bodyPr>
          <a:lstStyle/>
          <a:p>
            <a:r>
              <a:rPr lang="en-US" altLang="zh-CN" sz="1800" dirty="0"/>
              <a:t>Seven 9-cell cavities made for SHINE R&amp;D. Four cavities </a:t>
            </a:r>
            <a:r>
              <a:rPr lang="en-US" altLang="zh-CN" sz="1800" u="sng" dirty="0"/>
              <a:t>BCP</a:t>
            </a:r>
            <a:r>
              <a:rPr lang="en-US" altLang="zh-CN" sz="1800" dirty="0"/>
              <a:t> and vertical tested. 3+8 more cavities.</a:t>
            </a:r>
          </a:p>
          <a:p>
            <a:r>
              <a:rPr lang="en-US" altLang="zh-CN" sz="1800" dirty="0"/>
              <a:t>Four cavities </a:t>
            </a:r>
            <a:r>
              <a:rPr lang="en-US" altLang="zh-CN" sz="1800" u="sng" dirty="0"/>
              <a:t>laser</a:t>
            </a:r>
            <a:r>
              <a:rPr lang="en-US" altLang="zh-CN" sz="1800" dirty="0"/>
              <a:t> welded with helium vessel. Will deliver to Shanghai for test module assembly.</a:t>
            </a:r>
          </a:p>
          <a:p>
            <a:r>
              <a:rPr lang="en-US" altLang="zh-CN" sz="1800" dirty="0"/>
              <a:t>Two</a:t>
            </a:r>
            <a:r>
              <a:rPr lang="zh-CN" altLang="en-US" sz="1800" dirty="0"/>
              <a:t> </a:t>
            </a:r>
            <a:r>
              <a:rPr lang="en-US" altLang="zh-CN" sz="1800" dirty="0"/>
              <a:t>key</a:t>
            </a:r>
            <a:r>
              <a:rPr lang="zh-CN" altLang="en-US" sz="1800" dirty="0"/>
              <a:t> </a:t>
            </a:r>
            <a:r>
              <a:rPr lang="en-US" altLang="zh-CN" sz="1800" dirty="0"/>
              <a:t>issues</a:t>
            </a:r>
            <a:r>
              <a:rPr lang="zh-CN" altLang="en-US" sz="1800" dirty="0"/>
              <a:t> </a:t>
            </a:r>
            <a:r>
              <a:rPr lang="en-US" altLang="zh-CN" sz="1800" dirty="0"/>
              <a:t>that</a:t>
            </a:r>
            <a:r>
              <a:rPr lang="zh-CN" altLang="en-US" sz="1800" dirty="0"/>
              <a:t> </a:t>
            </a:r>
            <a:r>
              <a:rPr lang="en-US" altLang="zh-CN" sz="1800" dirty="0"/>
              <a:t>are pointed out: </a:t>
            </a:r>
            <a:r>
              <a:rPr lang="en-US" altLang="zh-CN" sz="1800" dirty="0">
                <a:solidFill>
                  <a:srgbClr val="FF0000"/>
                </a:solidFill>
              </a:rPr>
              <a:t>Chemistry Inside SRF Lab and Vendor</a:t>
            </a:r>
            <a:r>
              <a:rPr lang="en-US" altLang="zh-CN" sz="1800" dirty="0"/>
              <a:t>, </a:t>
            </a:r>
            <a:r>
              <a:rPr lang="en-US" altLang="zh-CN" sz="1800" dirty="0">
                <a:solidFill>
                  <a:srgbClr val="FF0000"/>
                </a:solidFill>
              </a:rPr>
              <a:t>High Pressure Vessel Code</a:t>
            </a:r>
            <a:endParaRPr lang="zh-CN" altLang="en-US" sz="1800" dirty="0">
              <a:solidFill>
                <a:srgbClr val="FF0000"/>
              </a:solidFill>
            </a:endParaRPr>
          </a:p>
        </p:txBody>
      </p:sp>
      <p:sp>
        <p:nvSpPr>
          <p:cNvPr id="4" name="灯片编号占位符 3">
            <a:extLst>
              <a:ext uri="{FF2B5EF4-FFF2-40B4-BE49-F238E27FC236}">
                <a16:creationId xmlns:a16="http://schemas.microsoft.com/office/drawing/2014/main" id="{A6185FE3-300E-48DF-A9AC-76B44174A8CF}"/>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22</a:t>
            </a:fld>
            <a:endParaRPr lang="zh-CN" altLang="en-US" dirty="0"/>
          </a:p>
        </p:txBody>
      </p:sp>
      <p:pic>
        <p:nvPicPr>
          <p:cNvPr id="5" name="Picture 5">
            <a:extLst>
              <a:ext uri="{FF2B5EF4-FFF2-40B4-BE49-F238E27FC236}">
                <a16:creationId xmlns:a16="http://schemas.microsoft.com/office/drawing/2014/main" id="{E8E8628C-0FB9-43CF-83B3-AC85AD4663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r="3369"/>
          <a:stretch>
            <a:fillRect/>
          </a:stretch>
        </p:blipFill>
        <p:spPr bwMode="auto">
          <a:xfrm>
            <a:off x="524414" y="764194"/>
            <a:ext cx="3079056" cy="6328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a:extLst>
              <a:ext uri="{FF2B5EF4-FFF2-40B4-BE49-F238E27FC236}">
                <a16:creationId xmlns:a16="http://schemas.microsoft.com/office/drawing/2014/main" id="{64FEEFA5-547F-4324-A860-DFD88B90C9A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020901" y="4180459"/>
            <a:ext cx="4384847" cy="2143919"/>
          </a:xfrm>
          <a:prstGeom prst="rect">
            <a:avLst/>
          </a:prstGeom>
        </p:spPr>
      </p:pic>
      <p:pic>
        <p:nvPicPr>
          <p:cNvPr id="9" name="图片 8">
            <a:extLst>
              <a:ext uri="{FF2B5EF4-FFF2-40B4-BE49-F238E27FC236}">
                <a16:creationId xmlns:a16="http://schemas.microsoft.com/office/drawing/2014/main" id="{4B323F5D-5C17-408E-8247-B0C8AAC8EEE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54188" y="2782569"/>
            <a:ext cx="2503663" cy="2000569"/>
          </a:xfrm>
          <a:prstGeom prst="rect">
            <a:avLst/>
          </a:prstGeom>
        </p:spPr>
      </p:pic>
      <p:pic>
        <p:nvPicPr>
          <p:cNvPr id="10" name="图片 9">
            <a:extLst>
              <a:ext uri="{FF2B5EF4-FFF2-40B4-BE49-F238E27FC236}">
                <a16:creationId xmlns:a16="http://schemas.microsoft.com/office/drawing/2014/main" id="{F6A9EE92-7FD0-4B8B-9777-14FD29F8C33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354187" y="4917471"/>
            <a:ext cx="2477909" cy="1393825"/>
          </a:xfrm>
          <a:prstGeom prst="rect">
            <a:avLst/>
          </a:prstGeom>
        </p:spPr>
      </p:pic>
      <p:pic>
        <p:nvPicPr>
          <p:cNvPr id="11" name="图片 10">
            <a:extLst>
              <a:ext uri="{FF2B5EF4-FFF2-40B4-BE49-F238E27FC236}">
                <a16:creationId xmlns:a16="http://schemas.microsoft.com/office/drawing/2014/main" id="{4E0A3B2E-C197-4941-89B9-C97418B90CB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994996" y="2795651"/>
            <a:ext cx="1888760" cy="3523541"/>
          </a:xfrm>
          <a:prstGeom prst="rect">
            <a:avLst/>
          </a:prstGeom>
        </p:spPr>
      </p:pic>
      <p:pic>
        <p:nvPicPr>
          <p:cNvPr id="12" name="图片 11">
            <a:extLst>
              <a:ext uri="{FF2B5EF4-FFF2-40B4-BE49-F238E27FC236}">
                <a16:creationId xmlns:a16="http://schemas.microsoft.com/office/drawing/2014/main" id="{94091C70-1700-4194-A42B-41511B7FE96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020901" y="2796964"/>
            <a:ext cx="4377715" cy="1293831"/>
          </a:xfrm>
          <a:prstGeom prst="rect">
            <a:avLst/>
          </a:prstGeom>
        </p:spPr>
      </p:pic>
      <p:pic>
        <p:nvPicPr>
          <p:cNvPr id="14" name="图片 13">
            <a:extLst>
              <a:ext uri="{FF2B5EF4-FFF2-40B4-BE49-F238E27FC236}">
                <a16:creationId xmlns:a16="http://schemas.microsoft.com/office/drawing/2014/main" id="{51D00364-DCBD-4BDB-BB80-D16D7926E99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96149" y="2795651"/>
            <a:ext cx="1373806" cy="3515645"/>
          </a:xfrm>
          <a:prstGeom prst="rect">
            <a:avLst/>
          </a:prstGeom>
        </p:spPr>
      </p:pic>
      <p:pic>
        <p:nvPicPr>
          <p:cNvPr id="13" name="图片 12">
            <a:extLst>
              <a:ext uri="{FF2B5EF4-FFF2-40B4-BE49-F238E27FC236}">
                <a16:creationId xmlns:a16="http://schemas.microsoft.com/office/drawing/2014/main" id="{742BF9FB-6236-446B-A30C-BB09912E7D3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71500" y="173328"/>
            <a:ext cx="2909038" cy="550978"/>
          </a:xfrm>
          <a:prstGeom prst="rect">
            <a:avLst/>
          </a:prstGeom>
        </p:spPr>
      </p:pic>
    </p:spTree>
    <p:extLst>
      <p:ext uri="{BB962C8B-B14F-4D97-AF65-F5344CB8AC3E}">
        <p14:creationId xmlns:p14="http://schemas.microsoft.com/office/powerpoint/2010/main" val="102353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370B1-8A11-44D5-9127-F344EAE47FF2}"/>
              </a:ext>
            </a:extLst>
          </p:cNvPr>
          <p:cNvSpPr>
            <a:spLocks noGrp="1"/>
          </p:cNvSpPr>
          <p:nvPr>
            <p:ph type="title"/>
          </p:nvPr>
        </p:nvSpPr>
        <p:spPr>
          <a:xfrm>
            <a:off x="838200" y="82096"/>
            <a:ext cx="10515600" cy="1275217"/>
          </a:xfrm>
        </p:spPr>
        <p:txBody>
          <a:bodyPr>
            <a:normAutofit/>
          </a:bodyPr>
          <a:lstStyle/>
          <a:p>
            <a:r>
              <a:rPr lang="en-US" altLang="zh-CN" sz="3600" dirty="0"/>
              <a:t>Cavity Quality Control</a:t>
            </a:r>
            <a:endParaRPr lang="zh-CN" altLang="en-US" sz="3600" dirty="0"/>
          </a:p>
        </p:txBody>
      </p:sp>
      <p:sp>
        <p:nvSpPr>
          <p:cNvPr id="3" name="内容占位符 2">
            <a:extLst>
              <a:ext uri="{FF2B5EF4-FFF2-40B4-BE49-F238E27FC236}">
                <a16:creationId xmlns:a16="http://schemas.microsoft.com/office/drawing/2014/main" id="{1E5C463E-C381-4383-9700-D4D4925225F2}"/>
              </a:ext>
            </a:extLst>
          </p:cNvPr>
          <p:cNvSpPr>
            <a:spLocks noGrp="1"/>
          </p:cNvSpPr>
          <p:nvPr>
            <p:ph idx="1"/>
          </p:nvPr>
        </p:nvSpPr>
        <p:spPr>
          <a:xfrm>
            <a:off x="438148" y="1357313"/>
            <a:ext cx="11596690" cy="5038725"/>
          </a:xfrm>
        </p:spPr>
        <p:txBody>
          <a:bodyPr>
            <a:normAutofit/>
          </a:bodyPr>
          <a:lstStyle/>
          <a:p>
            <a:r>
              <a:rPr lang="en-US" altLang="zh-CN" sz="1800" dirty="0">
                <a:solidFill>
                  <a:srgbClr val="C00000"/>
                </a:solidFill>
              </a:rPr>
              <a:t>Cavity database and QC documents (</a:t>
            </a:r>
            <a:r>
              <a:rPr lang="en-US" altLang="zh-CN" sz="1800" i="1" dirty="0">
                <a:solidFill>
                  <a:srgbClr val="C00000"/>
                </a:solidFill>
              </a:rPr>
              <a:t>on cloud</a:t>
            </a:r>
            <a:r>
              <a:rPr lang="en-US" altLang="zh-CN" sz="1800" dirty="0">
                <a:solidFill>
                  <a:srgbClr val="C00000"/>
                </a:solidFill>
              </a:rPr>
              <a:t>)</a:t>
            </a:r>
            <a:r>
              <a:rPr lang="en-US" altLang="zh-CN" sz="1800" dirty="0"/>
              <a:t>. Use ten 9-cell cavities to build the best architecture and integrate into one database for mass production.      </a:t>
            </a:r>
            <a:endParaRPr lang="zh-CN" altLang="en-US" sz="1800" dirty="0"/>
          </a:p>
          <a:p>
            <a:r>
              <a:rPr lang="en-US" altLang="zh-CN" sz="1800" dirty="0">
                <a:solidFill>
                  <a:srgbClr val="C00000"/>
                </a:solidFill>
              </a:rPr>
              <a:t>Comprehensive records </a:t>
            </a:r>
            <a:r>
              <a:rPr lang="en-US" altLang="zh-CN" sz="1800" dirty="0"/>
              <a:t>of fabrication, processing and testing.</a:t>
            </a:r>
            <a:r>
              <a:rPr lang="zh-CN" altLang="en-US" sz="1800" dirty="0"/>
              <a:t> </a:t>
            </a:r>
            <a:r>
              <a:rPr lang="en-US" altLang="zh-CN" sz="1800" dirty="0"/>
              <a:t>More than 10000 data and images per cavity. </a:t>
            </a:r>
          </a:p>
          <a:p>
            <a:r>
              <a:rPr lang="en-US" altLang="zh-CN" sz="1800" dirty="0">
                <a:solidFill>
                  <a:srgbClr val="C00000"/>
                </a:solidFill>
              </a:rPr>
              <a:t>Precise control </a:t>
            </a:r>
            <a:r>
              <a:rPr lang="en-US" altLang="zh-CN" sz="1800" dirty="0"/>
              <a:t>of frequency, shape, length, eccentricity and field flatness through the whole cavity life cycle. </a:t>
            </a:r>
          </a:p>
        </p:txBody>
      </p:sp>
      <p:pic>
        <p:nvPicPr>
          <p:cNvPr id="4" name="内容占位符 5">
            <a:extLst>
              <a:ext uri="{FF2B5EF4-FFF2-40B4-BE49-F238E27FC236}">
                <a16:creationId xmlns:a16="http://schemas.microsoft.com/office/drawing/2014/main" id="{25DBC6E5-ABED-442C-B052-F0F4AF46A77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353" t="4317" r="8029" b="4592"/>
          <a:stretch/>
        </p:blipFill>
        <p:spPr>
          <a:xfrm>
            <a:off x="8505826" y="3019545"/>
            <a:ext cx="3248026" cy="2928698"/>
          </a:xfrm>
          <a:prstGeom prst="rect">
            <a:avLst/>
          </a:prstGeom>
        </p:spPr>
      </p:pic>
      <p:graphicFrame>
        <p:nvGraphicFramePr>
          <p:cNvPr id="5" name="表格 4">
            <a:extLst>
              <a:ext uri="{FF2B5EF4-FFF2-40B4-BE49-F238E27FC236}">
                <a16:creationId xmlns:a16="http://schemas.microsoft.com/office/drawing/2014/main" id="{D538BF5F-AB41-4319-A54F-7620174378A7}"/>
              </a:ext>
            </a:extLst>
          </p:cNvPr>
          <p:cNvGraphicFramePr>
            <a:graphicFrameLocks noGrp="1"/>
          </p:cNvGraphicFramePr>
          <p:nvPr>
            <p:extLst>
              <p:ext uri="{D42A27DB-BD31-4B8C-83A1-F6EECF244321}">
                <p14:modId xmlns:p14="http://schemas.microsoft.com/office/powerpoint/2010/main" val="1117330772"/>
              </p:ext>
            </p:extLst>
          </p:nvPr>
        </p:nvGraphicFramePr>
        <p:xfrm>
          <a:off x="353947" y="3084694"/>
          <a:ext cx="4858045" cy="2798400"/>
        </p:xfrm>
        <a:graphic>
          <a:graphicData uri="http://schemas.openxmlformats.org/drawingml/2006/table">
            <a:tbl>
              <a:tblPr firstRow="1" bandRow="1">
                <a:tableStyleId>{5940675A-B579-460E-94D1-54222C63F5DA}</a:tableStyleId>
              </a:tblPr>
              <a:tblGrid>
                <a:gridCol w="4858045">
                  <a:extLst>
                    <a:ext uri="{9D8B030D-6E8A-4147-A177-3AD203B41FA5}">
                      <a16:colId xmlns:a16="http://schemas.microsoft.com/office/drawing/2014/main" val="1994969894"/>
                    </a:ext>
                  </a:extLst>
                </a:gridCol>
              </a:tblGrid>
              <a:tr h="360000">
                <a:tc>
                  <a:txBody>
                    <a:bodyPr/>
                    <a:lstStyle/>
                    <a:p>
                      <a:pPr algn="ctr"/>
                      <a:r>
                        <a:rPr lang="en-US" altLang="zh-CN" sz="1400" b="1" dirty="0">
                          <a:latin typeface="Arial" panose="020B0604020202020204" pitchFamily="34" charset="0"/>
                          <a:cs typeface="Arial" panose="020B0604020202020204" pitchFamily="34" charset="0"/>
                        </a:rPr>
                        <a:t>Cavity QC Documents and Databases</a:t>
                      </a:r>
                      <a:endParaRPr lang="zh-CN" alt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510152365"/>
                  </a:ext>
                </a:extLst>
              </a:tr>
              <a:tr h="274385">
                <a:tc>
                  <a:txBody>
                    <a:bodyPr/>
                    <a:lstStyle/>
                    <a:p>
                      <a:pPr marL="0" indent="0">
                        <a:buFont typeface="+mj-lt"/>
                        <a:buNone/>
                      </a:pPr>
                      <a:r>
                        <a:rPr lang="en-US" altLang="zh-CN" sz="1400" dirty="0">
                          <a:latin typeface="Arial" panose="020B0604020202020204" pitchFamily="34" charset="0"/>
                          <a:cs typeface="Arial" panose="020B0604020202020204" pitchFamily="34" charset="0"/>
                        </a:rPr>
                        <a:t>1. Half cell, dumbbell, end group records &amp; trimming</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mpd="sng">
                      <a:noFill/>
                    </a:lnB>
                  </a:tcPr>
                </a:tc>
                <a:extLst>
                  <a:ext uri="{0D108BD9-81ED-4DB2-BD59-A6C34878D82A}">
                    <a16:rowId xmlns:a16="http://schemas.microsoft.com/office/drawing/2014/main" val="3093295896"/>
                  </a:ext>
                </a:extLst>
              </a:tr>
              <a:tr h="274385">
                <a:tc>
                  <a:txBody>
                    <a:bodyPr/>
                    <a:lstStyle/>
                    <a:p>
                      <a:pPr marL="0" indent="0">
                        <a:buFont typeface="+mj-lt"/>
                        <a:buNone/>
                      </a:pPr>
                      <a:r>
                        <a:rPr lang="en-US" altLang="zh-CN" sz="1400" dirty="0">
                          <a:latin typeface="Arial" panose="020B0604020202020204" pitchFamily="34" charset="0"/>
                          <a:cs typeface="Arial" panose="020B0604020202020204" pitchFamily="34" charset="0"/>
                        </a:rPr>
                        <a:t>2. 9-cell RF and mechanical control and records</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2070848"/>
                  </a:ext>
                </a:extLst>
              </a:tr>
              <a:tr h="274385">
                <a:tc>
                  <a:txBody>
                    <a:bodyPr/>
                    <a:lstStyle/>
                    <a:p>
                      <a:r>
                        <a:rPr lang="en-US" altLang="zh-CN" sz="1400" dirty="0">
                          <a:latin typeface="Arial" panose="020B0604020202020204" pitchFamily="34" charset="0"/>
                          <a:cs typeface="Arial" panose="020B0604020202020204" pitchFamily="34" charset="0"/>
                        </a:rPr>
                        <a:t>3. 9-cell pretuning and field flatness </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59161294"/>
                  </a:ext>
                </a:extLst>
              </a:tr>
              <a:tr h="274385">
                <a:tc>
                  <a:txBody>
                    <a:bodyPr/>
                    <a:lstStyle/>
                    <a:p>
                      <a:r>
                        <a:rPr lang="en-US" altLang="zh-CN" sz="1400" dirty="0">
                          <a:latin typeface="Arial" panose="020B0604020202020204" pitchFamily="34" charset="0"/>
                          <a:cs typeface="Arial" panose="020B0604020202020204" pitchFamily="34" charset="0"/>
                        </a:rPr>
                        <a:t>4. Processing and assembly procedures &amp; parameters</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82685959"/>
                  </a:ext>
                </a:extLst>
              </a:tr>
              <a:tr h="27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5. HOM notch tuning at RT</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5495725"/>
                  </a:ext>
                </a:extLst>
              </a:tr>
              <a:tr h="27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6. Vertical test with passband and OST</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6162452"/>
                  </a:ext>
                </a:extLst>
              </a:tr>
              <a:tr h="27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7. FM </a:t>
                      </a:r>
                      <a:r>
                        <a:rPr lang="en-US" altLang="zh-CN" sz="1400" dirty="0" err="1">
                          <a:latin typeface="Arial" panose="020B0604020202020204" pitchFamily="34" charset="0"/>
                          <a:cs typeface="Arial" panose="020B0604020202020204" pitchFamily="34" charset="0"/>
                        </a:rPr>
                        <a:t>Qe</a:t>
                      </a:r>
                      <a:r>
                        <a:rPr lang="en-US" altLang="zh-CN" sz="1400" dirty="0">
                          <a:latin typeface="Arial" panose="020B0604020202020204" pitchFamily="34" charset="0"/>
                          <a:cs typeface="Arial" panose="020B0604020202020204" pitchFamily="34" charset="0"/>
                        </a:rPr>
                        <a:t> &amp; notch and</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HOM </a:t>
                      </a:r>
                      <a:r>
                        <a:rPr lang="en-US" altLang="zh-CN" sz="1400" dirty="0" err="1">
                          <a:latin typeface="Arial" panose="020B0604020202020204" pitchFamily="34" charset="0"/>
                          <a:cs typeface="Arial" panose="020B0604020202020204" pitchFamily="34" charset="0"/>
                        </a:rPr>
                        <a:t>Qe</a:t>
                      </a:r>
                      <a:r>
                        <a:rPr lang="zh-CN" altLang="en-US" sz="1400"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measurement at 2 K</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6984160"/>
                  </a:ext>
                </a:extLst>
              </a:tr>
              <a:tr h="274385">
                <a:tc>
                  <a:txBody>
                    <a:bodyPr/>
                    <a:lstStyle/>
                    <a:p>
                      <a:r>
                        <a:rPr lang="en-US" altLang="zh-CN" sz="1400" dirty="0">
                          <a:latin typeface="Arial" panose="020B0604020202020204" pitchFamily="34" charset="0"/>
                          <a:cs typeface="Arial" panose="020B0604020202020204" pitchFamily="34" charset="0"/>
                        </a:rPr>
                        <a:t>8. Schedule of fabrication, processing, dressing and testing </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tcPr>
                </a:tc>
                <a:extLst>
                  <a:ext uri="{0D108BD9-81ED-4DB2-BD59-A6C34878D82A}">
                    <a16:rowId xmlns:a16="http://schemas.microsoft.com/office/drawing/2014/main" val="1876388302"/>
                  </a:ext>
                </a:extLst>
              </a:tr>
            </a:tbl>
          </a:graphicData>
        </a:graphic>
      </p:graphicFrame>
      <p:pic>
        <p:nvPicPr>
          <p:cNvPr id="6" name="图片 5">
            <a:extLst>
              <a:ext uri="{FF2B5EF4-FFF2-40B4-BE49-F238E27FC236}">
                <a16:creationId xmlns:a16="http://schemas.microsoft.com/office/drawing/2014/main" id="{4B59B3AC-A17F-4D4F-8502-A6874E1FA1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723190" y="4712184"/>
            <a:ext cx="2511173" cy="1236059"/>
          </a:xfrm>
          <a:prstGeom prst="rect">
            <a:avLst/>
          </a:prstGeom>
        </p:spPr>
      </p:pic>
      <p:pic>
        <p:nvPicPr>
          <p:cNvPr id="7" name="图片 6">
            <a:extLst>
              <a:ext uri="{FF2B5EF4-FFF2-40B4-BE49-F238E27FC236}">
                <a16:creationId xmlns:a16="http://schemas.microsoft.com/office/drawing/2014/main" id="{20647D69-C6D4-463B-9B5B-50D9132049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23190" y="2955132"/>
            <a:ext cx="2511173" cy="1577481"/>
          </a:xfrm>
          <a:prstGeom prst="rect">
            <a:avLst/>
          </a:prstGeom>
        </p:spPr>
      </p:pic>
    </p:spTree>
    <p:extLst>
      <p:ext uri="{BB962C8B-B14F-4D97-AF65-F5344CB8AC3E}">
        <p14:creationId xmlns:p14="http://schemas.microsoft.com/office/powerpoint/2010/main" val="423732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12FD9E-62FC-4B8C-91A8-ACED8F61C498}"/>
              </a:ext>
            </a:extLst>
          </p:cNvPr>
          <p:cNvSpPr>
            <a:spLocks noGrp="1"/>
          </p:cNvSpPr>
          <p:nvPr>
            <p:ph type="title"/>
          </p:nvPr>
        </p:nvSpPr>
        <p:spPr>
          <a:xfrm>
            <a:off x="838200" y="0"/>
            <a:ext cx="10515600" cy="1325563"/>
          </a:xfrm>
        </p:spPr>
        <p:txBody>
          <a:bodyPr>
            <a:normAutofit/>
          </a:bodyPr>
          <a:lstStyle/>
          <a:p>
            <a:r>
              <a:rPr lang="en-US" altLang="zh-CN" sz="3600" dirty="0"/>
              <a:t>RF and Mechanical Quality Control</a:t>
            </a:r>
            <a:endParaRPr lang="zh-CN" altLang="en-US" sz="3600" dirty="0"/>
          </a:p>
        </p:txBody>
      </p:sp>
      <p:graphicFrame>
        <p:nvGraphicFramePr>
          <p:cNvPr id="5" name="内容占位符 4">
            <a:extLst>
              <a:ext uri="{FF2B5EF4-FFF2-40B4-BE49-F238E27FC236}">
                <a16:creationId xmlns:a16="http://schemas.microsoft.com/office/drawing/2014/main" id="{3F5634BC-0456-4871-BF0F-8602B0CFF925}"/>
              </a:ext>
            </a:extLst>
          </p:cNvPr>
          <p:cNvGraphicFramePr>
            <a:graphicFrameLocks noGrp="1"/>
          </p:cNvGraphicFramePr>
          <p:nvPr>
            <p:ph idx="1"/>
            <p:extLst>
              <p:ext uri="{D42A27DB-BD31-4B8C-83A1-F6EECF244321}">
                <p14:modId xmlns:p14="http://schemas.microsoft.com/office/powerpoint/2010/main" val="4080961220"/>
              </p:ext>
            </p:extLst>
          </p:nvPr>
        </p:nvGraphicFramePr>
        <p:xfrm>
          <a:off x="369888" y="1287466"/>
          <a:ext cx="11256800" cy="5119597"/>
        </p:xfrm>
        <a:graphic>
          <a:graphicData uri="http://schemas.openxmlformats.org/drawingml/2006/table">
            <a:tbl>
              <a:tblPr>
                <a:tableStyleId>{5940675A-B579-460E-94D1-54222C63F5DA}</a:tableStyleId>
              </a:tblPr>
              <a:tblGrid>
                <a:gridCol w="3312000">
                  <a:extLst>
                    <a:ext uri="{9D8B030D-6E8A-4147-A177-3AD203B41FA5}">
                      <a16:colId xmlns:a16="http://schemas.microsoft.com/office/drawing/2014/main" val="678809999"/>
                    </a:ext>
                  </a:extLst>
                </a:gridCol>
                <a:gridCol w="2052000">
                  <a:extLst>
                    <a:ext uri="{9D8B030D-6E8A-4147-A177-3AD203B41FA5}">
                      <a16:colId xmlns:a16="http://schemas.microsoft.com/office/drawing/2014/main" val="1977264343"/>
                    </a:ext>
                  </a:extLst>
                </a:gridCol>
                <a:gridCol w="1473200">
                  <a:extLst>
                    <a:ext uri="{9D8B030D-6E8A-4147-A177-3AD203B41FA5}">
                      <a16:colId xmlns:a16="http://schemas.microsoft.com/office/drawing/2014/main" val="1316111774"/>
                    </a:ext>
                  </a:extLst>
                </a:gridCol>
                <a:gridCol w="1473200">
                  <a:extLst>
                    <a:ext uri="{9D8B030D-6E8A-4147-A177-3AD203B41FA5}">
                      <a16:colId xmlns:a16="http://schemas.microsoft.com/office/drawing/2014/main" val="2448978440"/>
                    </a:ext>
                  </a:extLst>
                </a:gridCol>
                <a:gridCol w="1473200">
                  <a:extLst>
                    <a:ext uri="{9D8B030D-6E8A-4147-A177-3AD203B41FA5}">
                      <a16:colId xmlns:a16="http://schemas.microsoft.com/office/drawing/2014/main" val="2530891576"/>
                    </a:ext>
                  </a:extLst>
                </a:gridCol>
                <a:gridCol w="1473200">
                  <a:extLst>
                    <a:ext uri="{9D8B030D-6E8A-4147-A177-3AD203B41FA5}">
                      <a16:colId xmlns:a16="http://schemas.microsoft.com/office/drawing/2014/main" val="3391159464"/>
                    </a:ext>
                  </a:extLst>
                </a:gridCol>
              </a:tblGrid>
              <a:tr h="355597">
                <a:tc>
                  <a:txBody>
                    <a:bodyPr/>
                    <a:lstStyle/>
                    <a:p>
                      <a:pPr algn="l" rtl="0" fontAlgn="ct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1" u="none" strike="noStrike" dirty="0">
                          <a:effectLst/>
                          <a:latin typeface="Arial" panose="020B0604020202020204" pitchFamily="34" charset="0"/>
                          <a:cs typeface="Arial" panose="020B0604020202020204" pitchFamily="34" charset="0"/>
                        </a:rPr>
                        <a:t>Specification</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1300-N001</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1300-N002</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1300-N003</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1" u="none" strike="noStrike" dirty="0">
                          <a:effectLst/>
                          <a:latin typeface="Arial" panose="020B0604020202020204" pitchFamily="34" charset="0"/>
                          <a:cs typeface="Arial" panose="020B0604020202020204" pitchFamily="34" charset="0"/>
                        </a:rPr>
                        <a:t>1300-N004</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1530595451"/>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Dumbbell shape error</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 +/- 0.5 mm</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u="none" strike="noStrike" dirty="0">
                          <a:solidFill>
                            <a:schemeClr val="tx1"/>
                          </a:solidFill>
                          <a:effectLst/>
                          <a:latin typeface="Arial" panose="020B0604020202020204" pitchFamily="34" charset="0"/>
                          <a:cs typeface="Arial" panose="020B0604020202020204" pitchFamily="34" charset="0"/>
                        </a:rPr>
                        <a:t>± 0.4</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u="none" strike="noStrike">
                          <a:solidFill>
                            <a:schemeClr val="tx1"/>
                          </a:solidFill>
                          <a:effectLst/>
                          <a:latin typeface="Arial" panose="020B0604020202020204" pitchFamily="34" charset="0"/>
                          <a:cs typeface="Arial" panose="020B0604020202020204" pitchFamily="34" charset="0"/>
                        </a:rPr>
                        <a:t>± 0.4</a:t>
                      </a:r>
                      <a:endParaRPr lang="en-US" altLang="zh-CN"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u="none" strike="noStrike">
                          <a:solidFill>
                            <a:schemeClr val="tx1"/>
                          </a:solidFill>
                          <a:effectLst/>
                          <a:latin typeface="Arial" panose="020B0604020202020204" pitchFamily="34" charset="0"/>
                          <a:cs typeface="Arial" panose="020B0604020202020204" pitchFamily="34" charset="0"/>
                        </a:rPr>
                        <a:t>± 0.4</a:t>
                      </a:r>
                      <a:endParaRPr lang="en-US" altLang="zh-CN"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u="none" strike="noStrike" dirty="0">
                          <a:solidFill>
                            <a:schemeClr val="tx1"/>
                          </a:solidFill>
                          <a:effectLst/>
                          <a:latin typeface="Arial" panose="020B0604020202020204" pitchFamily="34" charset="0"/>
                          <a:cs typeface="Arial" panose="020B0604020202020204" pitchFamily="34" charset="0"/>
                        </a:rPr>
                        <a:t>± 0.4</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4006087518"/>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Cavity length (after pre-tuning)</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a:effectLst/>
                          <a:latin typeface="Arial" panose="020B0604020202020204" pitchFamily="34" charset="0"/>
                          <a:cs typeface="Arial" panose="020B0604020202020204" pitchFamily="34" charset="0"/>
                        </a:rPr>
                        <a:t>1283.40 +/- 3.0 mm</a:t>
                      </a:r>
                      <a:endParaRPr lang="en-US" sz="140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1284.55 mm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1283.19 mm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not measured</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not measured</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2760023055"/>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Cavity length in helium vessel</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1283.40 +/- 3.0 mm</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algn="ctr" rtl="0" fontAlgn="ctr"/>
                      <a:r>
                        <a:rPr lang="en-US" sz="1400" b="0" u="none" strike="noStrike">
                          <a:solidFill>
                            <a:schemeClr val="tx1"/>
                          </a:solidFill>
                          <a:effectLst/>
                          <a:latin typeface="Arial" panose="020B0604020202020204" pitchFamily="34" charset="0"/>
                          <a:cs typeface="Arial" panose="020B0604020202020204" pitchFamily="34" charset="0"/>
                        </a:rPr>
                        <a:t>1283.56 mm</a:t>
                      </a:r>
                      <a:endParaRPr lang="en-US"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fontAlgn="ctr"/>
                      <a:r>
                        <a:rPr lang="en-US" sz="1400" b="0" u="none" strike="noStrike">
                          <a:solidFill>
                            <a:schemeClr val="tx1"/>
                          </a:solidFill>
                          <a:effectLst/>
                          <a:latin typeface="Arial" panose="020B0604020202020204" pitchFamily="34" charset="0"/>
                          <a:cs typeface="Arial" panose="020B0604020202020204" pitchFamily="34" charset="0"/>
                        </a:rPr>
                        <a:t>1282.30 mm</a:t>
                      </a:r>
                      <a:endParaRPr lang="en-US"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1280.94 mm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to be measured</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967859396"/>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Eccentricity (radius)</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 0.4 mm</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algn="ctr" rtl="0" fontAlgn="ct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 adjustment</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 adjustment</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 adjustment</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 adjustment</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1342703002"/>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Frequency bare cavity (vacuum, RT)</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a:effectLst/>
                          <a:latin typeface="Arial" panose="020B0604020202020204" pitchFamily="34" charset="0"/>
                          <a:cs typeface="Arial" panose="020B0604020202020204" pitchFamily="34" charset="0"/>
                        </a:rPr>
                        <a:t>1298.2 +/- 0.1 MHz</a:t>
                      </a:r>
                      <a:endParaRPr lang="en-US" sz="140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1298.210 MHz</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a:solidFill>
                            <a:schemeClr val="tx1"/>
                          </a:solidFill>
                          <a:effectLst/>
                          <a:latin typeface="Arial" panose="020B0604020202020204" pitchFamily="34" charset="0"/>
                          <a:cs typeface="Arial" panose="020B0604020202020204" pitchFamily="34" charset="0"/>
                        </a:rPr>
                        <a:t>1298.160 MHz</a:t>
                      </a:r>
                      <a:endParaRPr lang="en-US"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fontAlgn="ctr"/>
                      <a:r>
                        <a:rPr lang="en-US" sz="1400" u="none" strike="noStrike" dirty="0">
                          <a:solidFill>
                            <a:schemeClr val="tx1"/>
                          </a:solidFill>
                          <a:effectLst/>
                          <a:latin typeface="Arial" panose="020B0604020202020204" pitchFamily="34" charset="0"/>
                          <a:cs typeface="Arial" panose="020B0604020202020204" pitchFamily="34" charset="0"/>
                        </a:rPr>
                        <a:t>1298.162 MHz</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rPr>
                        <a:t>not measured</a:t>
                      </a:r>
                      <a:endParaRPr lang="zh-CN" altLang="en-US" sz="1400" b="0" i="0" u="none" strike="noStrike" dirty="0">
                        <a:solidFill>
                          <a:schemeClr val="tx1">
                            <a:lumMod val="50000"/>
                            <a:lumOff val="50000"/>
                          </a:schemeClr>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807966358"/>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Frequency bare cavity (2K)</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1300.2 +/- 0.1 MHz</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1300.252 MHz</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1300.199 MHz</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rgbClr val="FF0000"/>
                          </a:solidFill>
                          <a:effectLst/>
                          <a:latin typeface="Arial" panose="020B0604020202020204" pitchFamily="34" charset="0"/>
                          <a:cs typeface="Arial" panose="020B0604020202020204" pitchFamily="34" charset="0"/>
                        </a:rPr>
                        <a:t>1300.318 MHz</a:t>
                      </a:r>
                      <a:endParaRPr lang="en-US" sz="14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1300.280 MHz</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4172351493"/>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Frequency dressed cavity (2K)</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1300.2 +/- 0.1 MHz</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algn="ctr" rtl="0" fontAlgn="ctr"/>
                      <a:r>
                        <a:rPr lang="en-US" sz="1400" u="none" strike="noStrike" dirty="0">
                          <a:solidFill>
                            <a:srgbClr val="FF0000"/>
                          </a:solidFill>
                          <a:effectLst/>
                          <a:latin typeface="Arial" panose="020B0604020202020204" pitchFamily="34" charset="0"/>
                          <a:cs typeface="Arial" panose="020B0604020202020204" pitchFamily="34" charset="0"/>
                        </a:rPr>
                        <a:t>1299.870 MHz</a:t>
                      </a:r>
                      <a:endParaRPr lang="en-US" sz="14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rgbClr val="FF0000"/>
                          </a:solidFill>
                          <a:effectLst/>
                          <a:latin typeface="Arial" panose="020B0604020202020204" pitchFamily="34" charset="0"/>
                          <a:cs typeface="Arial" panose="020B0604020202020204" pitchFamily="34" charset="0"/>
                        </a:rPr>
                        <a:t>1300.018 MHz</a:t>
                      </a:r>
                      <a:endParaRPr lang="en-US" sz="14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rgbClr val="FF0000"/>
                          </a:solidFill>
                          <a:effectLst/>
                          <a:latin typeface="Arial" panose="020B0604020202020204" pitchFamily="34" charset="0"/>
                          <a:cs typeface="Arial" panose="020B0604020202020204" pitchFamily="34" charset="0"/>
                        </a:rPr>
                        <a:t>1300.062 MHz</a:t>
                      </a:r>
                      <a:endParaRPr lang="en-US" sz="14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1"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1300.147 MHz</a:t>
                      </a:r>
                      <a:endParaRPr lang="zh-CN" altLang="en-US" sz="1400" b="1"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2348691913"/>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Field flatness bare cavity</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zh-CN" altLang="en-US" sz="1400" b="1" u="none" strike="noStrike">
                          <a:effectLst/>
                          <a:latin typeface="Arial" panose="020B0604020202020204" pitchFamily="34" charset="0"/>
                          <a:cs typeface="Arial" panose="020B0604020202020204" pitchFamily="34" charset="0"/>
                        </a:rPr>
                        <a:t>≥ </a:t>
                      </a:r>
                      <a:r>
                        <a:rPr lang="en-US" altLang="zh-CN" sz="1400" b="1" u="none" strike="noStrike">
                          <a:effectLst/>
                          <a:latin typeface="Arial" panose="020B0604020202020204" pitchFamily="34" charset="0"/>
                          <a:cs typeface="Arial" panose="020B0604020202020204" pitchFamily="34" charset="0"/>
                        </a:rPr>
                        <a:t>95 %</a:t>
                      </a:r>
                      <a:endParaRPr lang="en-US" altLang="zh-CN" sz="1400" b="1"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95%</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a:solidFill>
                            <a:schemeClr val="tx1"/>
                          </a:solidFill>
                          <a:effectLst/>
                          <a:latin typeface="Arial" panose="020B0604020202020204" pitchFamily="34" charset="0"/>
                          <a:cs typeface="Arial" panose="020B0604020202020204" pitchFamily="34" charset="0"/>
                        </a:rPr>
                        <a:t>98%</a:t>
                      </a:r>
                      <a:endParaRPr lang="en-US" altLang="zh-CN"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a:solidFill>
                            <a:schemeClr val="tx1"/>
                          </a:solidFill>
                          <a:effectLst/>
                          <a:latin typeface="Arial" panose="020B0604020202020204" pitchFamily="34" charset="0"/>
                          <a:cs typeface="Arial" panose="020B0604020202020204" pitchFamily="34" charset="0"/>
                        </a:rPr>
                        <a:t>97%</a:t>
                      </a:r>
                      <a:endParaRPr lang="en-US" altLang="zh-CN" sz="14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96%</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4206035373"/>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Field flatness dressed cavity</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marL="72000" algn="l" rtl="0" fontAlgn="ctr"/>
                      <a:r>
                        <a:rPr lang="zh-CN" altLang="en-US" sz="1400" b="1" u="none" strike="noStrike" dirty="0">
                          <a:effectLst/>
                          <a:latin typeface="Arial" panose="020B0604020202020204" pitchFamily="34" charset="0"/>
                          <a:cs typeface="Arial" panose="020B0604020202020204" pitchFamily="34" charset="0"/>
                        </a:rPr>
                        <a:t>≥ </a:t>
                      </a:r>
                      <a:r>
                        <a:rPr lang="en-US" altLang="zh-CN" sz="1400" b="1" u="none" strike="noStrike" dirty="0">
                          <a:effectLst/>
                          <a:latin typeface="Arial" panose="020B0604020202020204" pitchFamily="34" charset="0"/>
                          <a:cs typeface="Arial" panose="020B0604020202020204" pitchFamily="34" charset="0"/>
                        </a:rPr>
                        <a:t>90 %</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algn="ctr" rtl="0" fontAlgn="ctr"/>
                      <a:r>
                        <a:rPr lang="en-US" altLang="zh-CN" sz="1400" b="0" u="none" strike="noStrike" dirty="0">
                          <a:solidFill>
                            <a:srgbClr val="FF0000"/>
                          </a:solidFill>
                          <a:effectLst/>
                          <a:latin typeface="Arial" panose="020B0604020202020204" pitchFamily="34" charset="0"/>
                          <a:cs typeface="Arial" panose="020B0604020202020204" pitchFamily="34" charset="0"/>
                        </a:rPr>
                        <a:t>85%</a:t>
                      </a:r>
                      <a:endParaRPr lang="en-US" altLang="zh-CN" sz="14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a:solidFill>
                            <a:schemeClr val="tx1"/>
                          </a:solidFill>
                          <a:effectLst/>
                          <a:latin typeface="Arial" panose="020B0604020202020204" pitchFamily="34" charset="0"/>
                          <a:cs typeface="Arial" panose="020B0604020202020204" pitchFamily="34" charset="0"/>
                        </a:rPr>
                        <a:t>94%</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98%</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u="none" strike="noStrike" dirty="0">
                          <a:solidFill>
                            <a:schemeClr val="tx1"/>
                          </a:solidFill>
                          <a:effectLst/>
                          <a:latin typeface="Arial" panose="020B0604020202020204" pitchFamily="34" charset="0"/>
                          <a:cs typeface="Arial" panose="020B0604020202020204" pitchFamily="34" charset="0"/>
                        </a:rPr>
                        <a:t>98%</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1174456236"/>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Leak rate</a:t>
                      </a:r>
                      <a:endParaRPr lang="zh-CN" alt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 1.0e-8 Pa l/s</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OK</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OK</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OK</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OK</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2394313170"/>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HOM coupler </a:t>
                      </a:r>
                      <a:r>
                        <a:rPr lang="en-US" sz="1400" b="1" u="none" strike="noStrike" dirty="0">
                          <a:effectLst/>
                          <a:latin typeface="Arial" panose="020B0604020202020204" pitchFamily="34" charset="0"/>
                          <a:cs typeface="Arial" panose="020B0604020202020204" pitchFamily="34" charset="0"/>
                        </a:rPr>
                        <a:t>FM </a:t>
                      </a:r>
                      <a:r>
                        <a:rPr lang="en-US" sz="1400" b="1" u="none" strike="noStrike" dirty="0" err="1">
                          <a:effectLst/>
                          <a:latin typeface="Arial" panose="020B0604020202020204" pitchFamily="34" charset="0"/>
                          <a:cs typeface="Arial" panose="020B0604020202020204" pitchFamily="34" charset="0"/>
                        </a:rPr>
                        <a:t>Q</a:t>
                      </a:r>
                      <a:r>
                        <a:rPr lang="en-US" sz="1400" b="1" u="none" strike="noStrike" baseline="-25000" dirty="0" err="1">
                          <a:effectLst/>
                          <a:latin typeface="Arial" panose="020B0604020202020204" pitchFamily="34" charset="0"/>
                          <a:cs typeface="Arial" panose="020B0604020202020204" pitchFamily="34" charset="0"/>
                        </a:rPr>
                        <a:t>e</a:t>
                      </a:r>
                      <a:r>
                        <a:rPr lang="en-US" sz="1400" b="1" u="none" strike="noStrike" dirty="0">
                          <a:effectLst/>
                          <a:latin typeface="Arial" panose="020B0604020202020204" pitchFamily="34" charset="0"/>
                          <a:cs typeface="Arial" panose="020B0604020202020204" pitchFamily="34" charset="0"/>
                        </a:rPr>
                        <a:t> (2K</a:t>
                      </a:r>
                      <a:r>
                        <a:rPr lang="en-US" altLang="zh-CN" sz="1400" b="1" u="none" strike="noStrike" dirty="0">
                          <a:effectLst/>
                          <a:latin typeface="Arial" panose="020B0604020202020204" pitchFamily="34" charset="0"/>
                          <a:cs typeface="Arial" panose="020B0604020202020204" pitchFamily="34" charset="0"/>
                        </a:rPr>
                        <a:t>)</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&gt; 2.7E11</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solidFill>
                      <a:schemeClr val="accent4">
                        <a:lumMod val="20000"/>
                        <a:lumOff val="80000"/>
                      </a:schemeClr>
                    </a:solidFill>
                  </a:tcP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1.5E12, 3.5E13</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0" u="none" strike="noStrike" dirty="0">
                          <a:solidFill>
                            <a:schemeClr val="tx1"/>
                          </a:solidFill>
                          <a:effectLst/>
                          <a:latin typeface="Arial" panose="020B0604020202020204" pitchFamily="34" charset="0"/>
                          <a:cs typeface="Arial" panose="020B0604020202020204" pitchFamily="34" charset="0"/>
                        </a:rPr>
                        <a:t>3.7E12, 4.7E11</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0" u="none" strike="noStrike" dirty="0">
                          <a:solidFill>
                            <a:srgbClr val="FF0000"/>
                          </a:solidFill>
                          <a:effectLst/>
                          <a:latin typeface="Arial" panose="020B0604020202020204" pitchFamily="34" charset="0"/>
                          <a:cs typeface="Arial" panose="020B0604020202020204" pitchFamily="34" charset="0"/>
                        </a:rPr>
                        <a:t>1.6E11</a:t>
                      </a:r>
                      <a:r>
                        <a:rPr lang="en-US" sz="1400" b="0" u="none" strike="noStrike" dirty="0">
                          <a:effectLst/>
                          <a:latin typeface="Arial" panose="020B0604020202020204" pitchFamily="34" charset="0"/>
                          <a:cs typeface="Arial" panose="020B0604020202020204" pitchFamily="34" charset="0"/>
                        </a:rPr>
                        <a:t>, </a:t>
                      </a:r>
                      <a:r>
                        <a:rPr lang="en-US" sz="1400" b="0" u="none" strike="noStrike" dirty="0">
                          <a:solidFill>
                            <a:schemeClr val="tx1"/>
                          </a:solidFill>
                          <a:effectLst/>
                          <a:latin typeface="Arial" panose="020B0604020202020204" pitchFamily="34" charset="0"/>
                          <a:cs typeface="Arial" panose="020B0604020202020204" pitchFamily="34" charset="0"/>
                        </a:rPr>
                        <a:t>2.1E12</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2.7E14, 1.9E12</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611049444"/>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Bare cavity gradient (BCP)</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&gt; 19 MV/m</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20 MV/m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19.5 MV/m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25 MV/m</a:t>
                      </a: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26.5 MV/m</a:t>
                      </a:r>
                      <a:endParaRPr lang="zh-CN" altLang="en-US" sz="14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2501610168"/>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Bare cavity Q</a:t>
                      </a:r>
                      <a:r>
                        <a:rPr lang="en-US" altLang="zh-CN" sz="1400" b="1" u="none" strike="noStrike" baseline="-25000" dirty="0">
                          <a:effectLst/>
                          <a:latin typeface="Arial" panose="020B0604020202020204" pitchFamily="34" charset="0"/>
                          <a:cs typeface="Arial" panose="020B0604020202020204" pitchFamily="34" charset="0"/>
                        </a:rPr>
                        <a:t>0</a:t>
                      </a:r>
                      <a:r>
                        <a:rPr lang="zh-CN" altLang="en-US" sz="1400" b="1" u="none" strike="noStrike" dirty="0">
                          <a:effectLst/>
                          <a:latin typeface="Arial" panose="020B0604020202020204" pitchFamily="34" charset="0"/>
                          <a:cs typeface="Arial" panose="020B0604020202020204" pitchFamily="34" charset="0"/>
                        </a:rPr>
                        <a:t> </a:t>
                      </a:r>
                      <a:r>
                        <a:rPr lang="en-US" altLang="zh-CN" sz="1400" b="1" u="none" strike="noStrike" dirty="0">
                          <a:effectLst/>
                          <a:latin typeface="Arial" panose="020B0604020202020204" pitchFamily="34" charset="0"/>
                          <a:cs typeface="Arial" panose="020B0604020202020204" pitchFamily="34" charset="0"/>
                        </a:rPr>
                        <a:t>(BCP)</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&gt; 1.0×10</a:t>
                      </a:r>
                      <a:r>
                        <a:rPr lang="en-US" sz="1400" b="1" u="none" strike="noStrike" baseline="30000" dirty="0">
                          <a:effectLst/>
                          <a:latin typeface="Arial" panose="020B0604020202020204" pitchFamily="34" charset="0"/>
                          <a:cs typeface="Arial" panose="020B0604020202020204" pitchFamily="34" charset="0"/>
                        </a:rPr>
                        <a:t>10 </a:t>
                      </a:r>
                      <a:r>
                        <a:rPr lang="en-US" sz="1400" b="1" u="none" strike="noStrike" dirty="0">
                          <a:effectLst/>
                          <a:latin typeface="Arial" panose="020B0604020202020204" pitchFamily="34" charset="0"/>
                          <a:cs typeface="Arial" panose="020B0604020202020204" pitchFamily="34" charset="0"/>
                        </a:rPr>
                        <a:t>@16 MV/m</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1.50E+10</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1.20E+10</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u="none" strike="noStrike" dirty="0">
                          <a:solidFill>
                            <a:schemeClr val="tx1"/>
                          </a:solidFill>
                          <a:effectLst/>
                          <a:latin typeface="Arial" panose="020B0604020202020204" pitchFamily="34" charset="0"/>
                          <a:cs typeface="Arial" panose="020B0604020202020204" pitchFamily="34" charset="0"/>
                        </a:rPr>
                        <a:t>1.90E+10</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u="none" strike="noStrike" dirty="0">
                          <a:solidFill>
                            <a:schemeClr val="tx1"/>
                          </a:solidFill>
                          <a:effectLst/>
                          <a:latin typeface="Arial" panose="020B0604020202020204" pitchFamily="34" charset="0"/>
                          <a:cs typeface="Arial" panose="020B0604020202020204" pitchFamily="34" charset="0"/>
                        </a:rPr>
                        <a:t>1.90E+10</a:t>
                      </a:r>
                      <a:endPar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3936566283"/>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Dressed cavity gradient (BCP)</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&gt; 19 MV/m</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20 MV/m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19.5 MV/m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23.2 MV/m</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rgbClr val="FF0000"/>
                          </a:solidFill>
                          <a:effectLst/>
                          <a:latin typeface="Arial" panose="020B0604020202020204" pitchFamily="34" charset="0"/>
                          <a:ea typeface="微软雅黑" panose="020B0503020204020204" pitchFamily="34" charset="-122"/>
                          <a:cs typeface="Arial" panose="020B0604020202020204" pitchFamily="34" charset="0"/>
                        </a:rPr>
                        <a:t>17 MV/m</a:t>
                      </a:r>
                      <a:r>
                        <a:rPr lang="en-US" altLang="zh-CN" sz="14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 (FE limit)</a:t>
                      </a:r>
                      <a:endParaRPr lang="zh-CN" altLang="en-US" sz="14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3875690475"/>
                  </a:ext>
                </a:extLst>
              </a:tr>
              <a:tr h="317600">
                <a:tc>
                  <a:txBody>
                    <a:bodyPr/>
                    <a:lstStyle/>
                    <a:p>
                      <a:pPr marL="72000" algn="l" rtl="0" fontAlgn="ctr"/>
                      <a:r>
                        <a:rPr lang="en-US" altLang="zh-CN" sz="1400" b="1" u="none" strike="noStrike" dirty="0">
                          <a:effectLst/>
                          <a:latin typeface="Arial" panose="020B0604020202020204" pitchFamily="34" charset="0"/>
                          <a:cs typeface="Arial" panose="020B0604020202020204" pitchFamily="34" charset="0"/>
                        </a:rPr>
                        <a:t>Dressed cavity Q</a:t>
                      </a:r>
                      <a:r>
                        <a:rPr lang="en-US" altLang="zh-CN" sz="1400" b="1" u="none" strike="noStrike" baseline="-25000" dirty="0">
                          <a:effectLst/>
                          <a:latin typeface="Arial" panose="020B0604020202020204" pitchFamily="34" charset="0"/>
                          <a:cs typeface="Arial" panose="020B0604020202020204" pitchFamily="34" charset="0"/>
                        </a:rPr>
                        <a:t>0</a:t>
                      </a:r>
                      <a:r>
                        <a:rPr lang="zh-CN" altLang="en-US" sz="1400" b="1" u="none" strike="noStrike" dirty="0">
                          <a:effectLst/>
                          <a:latin typeface="Arial" panose="020B0604020202020204" pitchFamily="34" charset="0"/>
                          <a:cs typeface="Arial" panose="020B0604020202020204" pitchFamily="34" charset="0"/>
                        </a:rPr>
                        <a:t> </a:t>
                      </a:r>
                      <a:r>
                        <a:rPr lang="en-US" altLang="zh-CN" sz="1400" b="1" u="none" strike="noStrike" dirty="0">
                          <a:effectLst/>
                          <a:latin typeface="Arial" panose="020B0604020202020204" pitchFamily="34" charset="0"/>
                          <a:cs typeface="Arial" panose="020B0604020202020204" pitchFamily="34" charset="0"/>
                        </a:rPr>
                        <a:t>(BCP)</a:t>
                      </a:r>
                      <a:endParaRPr lang="en-US" altLang="zh-CN"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72000" algn="l" rtl="0" fontAlgn="ctr"/>
                      <a:r>
                        <a:rPr lang="en-US" sz="1400" b="1" u="none" strike="noStrike" dirty="0">
                          <a:effectLst/>
                          <a:latin typeface="Arial" panose="020B0604020202020204" pitchFamily="34" charset="0"/>
                          <a:cs typeface="Arial" panose="020B0604020202020204" pitchFamily="34" charset="0"/>
                        </a:rPr>
                        <a:t>&gt; 1.0×10</a:t>
                      </a:r>
                      <a:r>
                        <a:rPr lang="en-US" sz="1400" b="1" u="none" strike="noStrike" baseline="30000" dirty="0">
                          <a:effectLst/>
                          <a:latin typeface="Arial" panose="020B0604020202020204" pitchFamily="34" charset="0"/>
                          <a:cs typeface="Arial" panose="020B0604020202020204" pitchFamily="34" charset="0"/>
                        </a:rPr>
                        <a:t>10 </a:t>
                      </a:r>
                      <a:r>
                        <a:rPr lang="en-US" sz="1400" b="1" u="none" strike="noStrike" dirty="0">
                          <a:effectLst/>
                          <a:latin typeface="Arial" panose="020B0604020202020204" pitchFamily="34" charset="0"/>
                          <a:cs typeface="Arial" panose="020B0604020202020204" pitchFamily="34" charset="0"/>
                        </a:rPr>
                        <a:t>@16 MV/m</a:t>
                      </a:r>
                      <a:endParaRPr lang="en-US" sz="14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1.50E+10</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sz="1400" u="none" strike="noStrike" dirty="0">
                          <a:solidFill>
                            <a:schemeClr val="tx1"/>
                          </a:solidFill>
                          <a:effectLst/>
                          <a:latin typeface="Arial" panose="020B0604020202020204" pitchFamily="34" charset="0"/>
                          <a:cs typeface="Arial" panose="020B0604020202020204" pitchFamily="34" charset="0"/>
                        </a:rPr>
                        <a:t>1.40E+10</a:t>
                      </a:r>
                      <a:endParaRPr 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algn="ctr" rtl="0" fontAlgn="ctr"/>
                      <a:r>
                        <a:rPr lang="en-US" altLang="zh-CN" sz="1400" u="none" strike="noStrike" dirty="0">
                          <a:solidFill>
                            <a:schemeClr val="tx1"/>
                          </a:solidFill>
                          <a:effectLst/>
                          <a:latin typeface="Arial" panose="020B0604020202020204" pitchFamily="34" charset="0"/>
                          <a:cs typeface="Arial" panose="020B0604020202020204" pitchFamily="34" charset="0"/>
                        </a:rPr>
                        <a:t>1.90E+10</a:t>
                      </a:r>
                      <a:r>
                        <a:rPr lang="zh-CN" altLang="en-US" sz="1400" u="none" strike="noStrike" dirty="0">
                          <a:solidFill>
                            <a:schemeClr val="tx1"/>
                          </a:solidFill>
                          <a:effectLst/>
                          <a:latin typeface="Arial" panose="020B0604020202020204" pitchFamily="34" charset="0"/>
                          <a:cs typeface="Arial" panose="020B0604020202020204" pitchFamily="34" charset="0"/>
                        </a:rPr>
                        <a:t>　</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rPr>
                        <a:t>1.0E10</a:t>
                      </a:r>
                      <a:endParaRPr lang="zh-CN" altLang="en-US" sz="14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tc>
                <a:extLst>
                  <a:ext uri="{0D108BD9-81ED-4DB2-BD59-A6C34878D82A}">
                    <a16:rowId xmlns:a16="http://schemas.microsoft.com/office/drawing/2014/main" val="61942717"/>
                  </a:ext>
                </a:extLst>
              </a:tr>
            </a:tbl>
          </a:graphicData>
        </a:graphic>
      </p:graphicFrame>
      <p:sp>
        <p:nvSpPr>
          <p:cNvPr id="4" name="灯片编号占位符 3">
            <a:extLst>
              <a:ext uri="{FF2B5EF4-FFF2-40B4-BE49-F238E27FC236}">
                <a16:creationId xmlns:a16="http://schemas.microsoft.com/office/drawing/2014/main" id="{E8E37F84-827E-4561-A2EC-898A64F90C16}"/>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24</a:t>
            </a:fld>
            <a:endParaRPr lang="zh-CN" altLang="en-US" dirty="0"/>
          </a:p>
        </p:txBody>
      </p:sp>
    </p:spTree>
    <p:extLst>
      <p:ext uri="{BB962C8B-B14F-4D97-AF65-F5344CB8AC3E}">
        <p14:creationId xmlns:p14="http://schemas.microsoft.com/office/powerpoint/2010/main" val="811821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F3DF6-BDE4-4313-BB08-495E4D11DE6B}"/>
              </a:ext>
            </a:extLst>
          </p:cNvPr>
          <p:cNvSpPr>
            <a:spLocks noGrp="1"/>
          </p:cNvSpPr>
          <p:nvPr>
            <p:ph type="title"/>
          </p:nvPr>
        </p:nvSpPr>
        <p:spPr/>
        <p:txBody>
          <a:bodyPr>
            <a:normAutofit/>
          </a:bodyPr>
          <a:lstStyle/>
          <a:p>
            <a:r>
              <a:rPr lang="en-US" altLang="zh-CN" sz="3600" dirty="0"/>
              <a:t>IHEP New Tuning</a:t>
            </a:r>
            <a:r>
              <a:rPr lang="zh-CN" altLang="en-US" sz="3600" dirty="0"/>
              <a:t> </a:t>
            </a:r>
            <a:r>
              <a:rPr lang="en-US" altLang="zh-CN" sz="3600" dirty="0"/>
              <a:t>Machine (by PKU)</a:t>
            </a:r>
            <a:endParaRPr lang="zh-CN" altLang="en-US" sz="3600" dirty="0"/>
          </a:p>
        </p:txBody>
      </p:sp>
      <p:sp>
        <p:nvSpPr>
          <p:cNvPr id="3" name="内容占位符 2">
            <a:extLst>
              <a:ext uri="{FF2B5EF4-FFF2-40B4-BE49-F238E27FC236}">
                <a16:creationId xmlns:a16="http://schemas.microsoft.com/office/drawing/2014/main" id="{98025D12-3C52-4430-AC57-E960B7B2D6C7}"/>
              </a:ext>
            </a:extLst>
          </p:cNvPr>
          <p:cNvSpPr>
            <a:spLocks noGrp="1"/>
          </p:cNvSpPr>
          <p:nvPr>
            <p:ph idx="1"/>
          </p:nvPr>
        </p:nvSpPr>
        <p:spPr>
          <a:xfrm>
            <a:off x="838200" y="2005013"/>
            <a:ext cx="6524626" cy="4171950"/>
          </a:xfrm>
        </p:spPr>
        <p:txBody>
          <a:bodyPr>
            <a:normAutofit/>
          </a:bodyPr>
          <a:lstStyle/>
          <a:p>
            <a:pPr algn="just">
              <a:lnSpc>
                <a:spcPct val="100000"/>
              </a:lnSpc>
              <a:spcBef>
                <a:spcPts val="600"/>
              </a:spcBef>
            </a:pPr>
            <a:r>
              <a:rPr lang="en-US" altLang="zh-CN" sz="1800" dirty="0"/>
              <a:t>Cavity frequency tuning and field flatness, length and eccentricity adjustment. Similar</a:t>
            </a:r>
            <a:r>
              <a:rPr lang="zh-CN" altLang="en-US" sz="1800" dirty="0"/>
              <a:t> </a:t>
            </a:r>
            <a:r>
              <a:rPr lang="en-US" altLang="zh-CN" sz="1800" dirty="0"/>
              <a:t>to</a:t>
            </a:r>
            <a:r>
              <a:rPr lang="zh-CN" altLang="en-US" sz="1800" dirty="0"/>
              <a:t> </a:t>
            </a:r>
            <a:r>
              <a:rPr lang="en-US" altLang="zh-CN" sz="1800" dirty="0"/>
              <a:t>DESY’s</a:t>
            </a:r>
            <a:r>
              <a:rPr lang="zh-CN" altLang="en-US" sz="1800" dirty="0"/>
              <a:t> </a:t>
            </a:r>
            <a:r>
              <a:rPr lang="en-US" altLang="zh-CN" sz="1800" dirty="0"/>
              <a:t>design</a:t>
            </a:r>
            <a:r>
              <a:rPr lang="zh-CN" altLang="en-US" sz="1800" dirty="0"/>
              <a:t> </a:t>
            </a:r>
            <a:r>
              <a:rPr lang="en-US" altLang="zh-CN" sz="1800" dirty="0"/>
              <a:t>for</a:t>
            </a:r>
            <a:r>
              <a:rPr lang="zh-CN" altLang="en-US" sz="1800" dirty="0"/>
              <a:t> </a:t>
            </a:r>
            <a:r>
              <a:rPr lang="en-US" altLang="zh-CN" sz="1800" dirty="0"/>
              <a:t>XFEL.</a:t>
            </a:r>
          </a:p>
          <a:p>
            <a:pPr algn="just">
              <a:lnSpc>
                <a:spcPct val="100000"/>
              </a:lnSpc>
              <a:spcBef>
                <a:spcPts val="600"/>
              </a:spcBef>
            </a:pPr>
            <a:r>
              <a:rPr lang="en-US" altLang="zh-CN" sz="1800" dirty="0"/>
              <a:t>Need to improve automatic tuning procedure for higher efficiency (target: half day a cavity). </a:t>
            </a:r>
          </a:p>
        </p:txBody>
      </p:sp>
      <p:pic>
        <p:nvPicPr>
          <p:cNvPr id="4" name="图片 3">
            <a:extLst>
              <a:ext uri="{FF2B5EF4-FFF2-40B4-BE49-F238E27FC236}">
                <a16:creationId xmlns:a16="http://schemas.microsoft.com/office/drawing/2014/main" id="{A28AB126-9E77-4084-8276-39031E5B8F4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52588" y="3524250"/>
            <a:ext cx="5187869" cy="2533651"/>
          </a:xfrm>
          <a:prstGeom prst="rect">
            <a:avLst/>
          </a:prstGeom>
        </p:spPr>
      </p:pic>
      <p:pic>
        <p:nvPicPr>
          <p:cNvPr id="5" name="图片 4">
            <a:extLst>
              <a:ext uri="{FF2B5EF4-FFF2-40B4-BE49-F238E27FC236}">
                <a16:creationId xmlns:a16="http://schemas.microsoft.com/office/drawing/2014/main" id="{1278CE95-99D4-40F7-8A82-1AEB703F7E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076467" y="2145147"/>
            <a:ext cx="2918761" cy="3891681"/>
          </a:xfrm>
          <a:prstGeom prst="rect">
            <a:avLst/>
          </a:prstGeom>
        </p:spPr>
      </p:pic>
      <p:sp>
        <p:nvSpPr>
          <p:cNvPr id="6" name="灯片编号占位符 3">
            <a:extLst>
              <a:ext uri="{FF2B5EF4-FFF2-40B4-BE49-F238E27FC236}">
                <a16:creationId xmlns:a16="http://schemas.microsoft.com/office/drawing/2014/main" id="{D3E1111C-1987-4B19-9838-4E32E1DB9589}"/>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25</a:t>
            </a:fld>
            <a:endParaRPr lang="zh-CN" altLang="en-US" dirty="0"/>
          </a:p>
        </p:txBody>
      </p:sp>
    </p:spTree>
    <p:extLst>
      <p:ext uri="{BB962C8B-B14F-4D97-AF65-F5344CB8AC3E}">
        <p14:creationId xmlns:p14="http://schemas.microsoft.com/office/powerpoint/2010/main" val="2117351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371A66-15D6-42A6-8DFB-73E348D5E5AC}"/>
              </a:ext>
            </a:extLst>
          </p:cNvPr>
          <p:cNvSpPr>
            <a:spLocks noGrp="1"/>
          </p:cNvSpPr>
          <p:nvPr>
            <p:ph type="title"/>
          </p:nvPr>
        </p:nvSpPr>
        <p:spPr>
          <a:xfrm>
            <a:off x="228601" y="151605"/>
            <a:ext cx="6110284" cy="991395"/>
          </a:xfrm>
        </p:spPr>
        <p:txBody>
          <a:bodyPr>
            <a:normAutofit/>
          </a:bodyPr>
          <a:lstStyle/>
          <a:p>
            <a:r>
              <a:rPr lang="en-US" altLang="zh-CN" sz="3600" dirty="0"/>
              <a:t>HOM Coupler Notch Tuning</a:t>
            </a:r>
            <a:endParaRPr lang="zh-CN" altLang="en-US" sz="3600" dirty="0"/>
          </a:p>
        </p:txBody>
      </p:sp>
      <p:sp>
        <p:nvSpPr>
          <p:cNvPr id="3" name="内容占位符 2">
            <a:extLst>
              <a:ext uri="{FF2B5EF4-FFF2-40B4-BE49-F238E27FC236}">
                <a16:creationId xmlns:a16="http://schemas.microsoft.com/office/drawing/2014/main" id="{1DC77055-77CC-40AE-BE44-9D875F14AB9A}"/>
              </a:ext>
            </a:extLst>
          </p:cNvPr>
          <p:cNvSpPr>
            <a:spLocks noGrp="1"/>
          </p:cNvSpPr>
          <p:nvPr>
            <p:ph idx="1"/>
          </p:nvPr>
        </p:nvSpPr>
        <p:spPr>
          <a:xfrm>
            <a:off x="190500" y="1143000"/>
            <a:ext cx="6148385" cy="1752255"/>
          </a:xfrm>
        </p:spPr>
        <p:txBody>
          <a:bodyPr>
            <a:normAutofit/>
          </a:bodyPr>
          <a:lstStyle/>
          <a:p>
            <a:r>
              <a:rPr lang="en-US" altLang="zh-CN" sz="1800" dirty="0"/>
              <a:t>HOM coupler notch tuning at RT. Notch frequency allowance for cap pressure difference (cavity in vacuum).</a:t>
            </a:r>
          </a:p>
          <a:p>
            <a:r>
              <a:rPr lang="en-US" altLang="zh-CN" sz="1800" dirty="0"/>
              <a:t>FM </a:t>
            </a:r>
            <a:r>
              <a:rPr lang="en-US" altLang="zh-CN" sz="1800" dirty="0" err="1"/>
              <a:t>Qe</a:t>
            </a:r>
            <a:r>
              <a:rPr lang="en-US" altLang="zh-CN" sz="1800" dirty="0"/>
              <a:t> @ 2K well above the spec. 2K notch increase 1.4~1.9 </a:t>
            </a:r>
            <a:r>
              <a:rPr lang="en-US" altLang="zh-CN" sz="1800" dirty="0" err="1"/>
              <a:t>MHz.</a:t>
            </a:r>
            <a:r>
              <a:rPr lang="en-US" altLang="zh-CN" sz="1800" dirty="0"/>
              <a:t> More data needed. </a:t>
            </a:r>
            <a:endParaRPr lang="zh-CN" altLang="en-US" sz="1800" dirty="0"/>
          </a:p>
        </p:txBody>
      </p:sp>
      <p:pic>
        <p:nvPicPr>
          <p:cNvPr id="5" name="图片 4">
            <a:extLst>
              <a:ext uri="{FF2B5EF4-FFF2-40B4-BE49-F238E27FC236}">
                <a16:creationId xmlns:a16="http://schemas.microsoft.com/office/drawing/2014/main" id="{04C027B0-8280-4AAA-A956-981703A6D31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4532"/>
          <a:stretch/>
        </p:blipFill>
        <p:spPr>
          <a:xfrm>
            <a:off x="6429234" y="3873082"/>
            <a:ext cx="5319711" cy="2984918"/>
          </a:xfrm>
          <a:prstGeom prst="rect">
            <a:avLst/>
          </a:prstGeom>
        </p:spPr>
      </p:pic>
      <p:pic>
        <p:nvPicPr>
          <p:cNvPr id="7" name="内容占位符 4">
            <a:extLst>
              <a:ext uri="{FF2B5EF4-FFF2-40B4-BE49-F238E27FC236}">
                <a16:creationId xmlns:a16="http://schemas.microsoft.com/office/drawing/2014/main" id="{608E3633-CE7D-4F42-B0DF-55DBFF5F2F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77" t="14511" r="2177" b="12933"/>
          <a:stretch/>
        </p:blipFill>
        <p:spPr>
          <a:xfrm>
            <a:off x="825790" y="2548038"/>
            <a:ext cx="4289136" cy="2038150"/>
          </a:xfrm>
          <a:prstGeom prst="rect">
            <a:avLst/>
          </a:prstGeom>
        </p:spPr>
      </p:pic>
      <p:pic>
        <p:nvPicPr>
          <p:cNvPr id="8" name="图片 7">
            <a:extLst>
              <a:ext uri="{FF2B5EF4-FFF2-40B4-BE49-F238E27FC236}">
                <a16:creationId xmlns:a16="http://schemas.microsoft.com/office/drawing/2014/main" id="{C407339A-567F-4AC7-8A4F-8CBADA8D48A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1173" y="4725565"/>
            <a:ext cx="1494993" cy="2030490"/>
          </a:xfrm>
          <a:prstGeom prst="rect">
            <a:avLst/>
          </a:prstGeom>
        </p:spPr>
      </p:pic>
      <p:pic>
        <p:nvPicPr>
          <p:cNvPr id="13" name="图片 12">
            <a:extLst>
              <a:ext uri="{FF2B5EF4-FFF2-40B4-BE49-F238E27FC236}">
                <a16:creationId xmlns:a16="http://schemas.microsoft.com/office/drawing/2014/main" id="{F38FEE90-2901-4B49-B1CE-11EEE407F18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56158" y="4725565"/>
            <a:ext cx="3067597" cy="2030490"/>
          </a:xfrm>
          <a:prstGeom prst="rect">
            <a:avLst/>
          </a:prstGeom>
        </p:spPr>
      </p:pic>
      <p:pic>
        <p:nvPicPr>
          <p:cNvPr id="14" name="图片 13">
            <a:extLst>
              <a:ext uri="{FF2B5EF4-FFF2-40B4-BE49-F238E27FC236}">
                <a16:creationId xmlns:a16="http://schemas.microsoft.com/office/drawing/2014/main" id="{89167BD0-9EB6-4CFD-BD6A-02672CFF978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429234" y="38099"/>
            <a:ext cx="5572266" cy="3758687"/>
          </a:xfrm>
          <a:prstGeom prst="rect">
            <a:avLst/>
          </a:prstGeom>
        </p:spPr>
      </p:pic>
    </p:spTree>
    <p:extLst>
      <p:ext uri="{BB962C8B-B14F-4D97-AF65-F5344CB8AC3E}">
        <p14:creationId xmlns:p14="http://schemas.microsoft.com/office/powerpoint/2010/main" val="2687460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8A522F-130C-444F-AE9E-7BA7C8733804}"/>
              </a:ext>
            </a:extLst>
          </p:cNvPr>
          <p:cNvSpPr>
            <a:spLocks noGrp="1"/>
          </p:cNvSpPr>
          <p:nvPr>
            <p:ph type="title"/>
          </p:nvPr>
        </p:nvSpPr>
        <p:spPr>
          <a:xfrm>
            <a:off x="371042" y="0"/>
            <a:ext cx="11540985" cy="1325563"/>
          </a:xfrm>
        </p:spPr>
        <p:txBody>
          <a:bodyPr>
            <a:normAutofit/>
          </a:bodyPr>
          <a:lstStyle/>
          <a:p>
            <a:r>
              <a:rPr lang="en-US" altLang="zh-CN" sz="3600" dirty="0"/>
              <a:t>HOM Mode Damping</a:t>
            </a:r>
            <a:endParaRPr lang="zh-CN" altLang="en-US" sz="3600" dirty="0"/>
          </a:p>
        </p:txBody>
      </p:sp>
      <p:sp>
        <p:nvSpPr>
          <p:cNvPr id="3" name="内容占位符 2">
            <a:extLst>
              <a:ext uri="{FF2B5EF4-FFF2-40B4-BE49-F238E27FC236}">
                <a16:creationId xmlns:a16="http://schemas.microsoft.com/office/drawing/2014/main" id="{8466DE61-6A2C-44EE-8FE9-A055906B71EA}"/>
              </a:ext>
            </a:extLst>
          </p:cNvPr>
          <p:cNvSpPr>
            <a:spLocks noGrp="1"/>
          </p:cNvSpPr>
          <p:nvPr>
            <p:ph idx="1"/>
          </p:nvPr>
        </p:nvSpPr>
        <p:spPr>
          <a:xfrm>
            <a:off x="279972" y="1389170"/>
            <a:ext cx="8563992" cy="4787793"/>
          </a:xfrm>
        </p:spPr>
        <p:txBody>
          <a:bodyPr>
            <a:normAutofit/>
          </a:bodyPr>
          <a:lstStyle/>
          <a:p>
            <a:r>
              <a:rPr lang="en-US" altLang="zh-CN" sz="1800" dirty="0"/>
              <a:t>HOM </a:t>
            </a:r>
            <a:r>
              <a:rPr lang="en-US" altLang="zh-CN" sz="1800" dirty="0" err="1"/>
              <a:t>Qe</a:t>
            </a:r>
            <a:r>
              <a:rPr lang="en-US" altLang="zh-CN" sz="1800" dirty="0"/>
              <a:t> at 2K: TE111 &amp; TM110 OK. N004 TM011-9 exceeds 1E5. </a:t>
            </a:r>
          </a:p>
          <a:p>
            <a:r>
              <a:rPr lang="en-US" altLang="zh-CN" sz="1800" dirty="0"/>
              <a:t>N007 TM011-9 </a:t>
            </a:r>
            <a:r>
              <a:rPr lang="en-US" altLang="zh-CN" sz="1800" dirty="0" err="1"/>
              <a:t>Qe</a:t>
            </a:r>
            <a:r>
              <a:rPr lang="en-US" altLang="zh-CN" sz="1800" dirty="0"/>
              <a:t> after EBW exceeds 1E5 (with flat dumbbell matching). </a:t>
            </a:r>
          </a:p>
          <a:p>
            <a:r>
              <a:rPr lang="en-US" altLang="zh-CN" sz="1800" dirty="0"/>
              <a:t>Match dumbbells and end groups with tilted FM field (higher field at cell#1). </a:t>
            </a:r>
          </a:p>
        </p:txBody>
      </p:sp>
      <p:sp>
        <p:nvSpPr>
          <p:cNvPr id="4" name="矩形 3">
            <a:extLst>
              <a:ext uri="{FF2B5EF4-FFF2-40B4-BE49-F238E27FC236}">
                <a16:creationId xmlns:a16="http://schemas.microsoft.com/office/drawing/2014/main" id="{B3D4A3E7-1803-4284-808B-0A32AE8DD642}"/>
              </a:ext>
            </a:extLst>
          </p:cNvPr>
          <p:cNvSpPr/>
          <p:nvPr/>
        </p:nvSpPr>
        <p:spPr>
          <a:xfrm>
            <a:off x="1469589" y="6022371"/>
            <a:ext cx="2994474" cy="523220"/>
          </a:xfrm>
          <a:prstGeom prst="rect">
            <a:avLst/>
          </a:prstGeom>
        </p:spPr>
        <p:txBody>
          <a:bodyPr wrap="none">
            <a:spAutoFit/>
          </a:bodyPr>
          <a:lstStyle/>
          <a:p>
            <a:r>
              <a:rPr lang="en-US" altLang="zh-CN" sz="1400" dirty="0">
                <a:latin typeface="Arial" panose="020B0604020202020204" pitchFamily="34" charset="0"/>
                <a:cs typeface="Arial" panose="020B0604020202020204" pitchFamily="34" charset="0"/>
              </a:rPr>
              <a:t>TESLA 9-cell Cavity HOM </a:t>
            </a:r>
            <a:r>
              <a:rPr lang="en-US" altLang="zh-CN" sz="1400" dirty="0" err="1">
                <a:latin typeface="Arial" panose="020B0604020202020204" pitchFamily="34" charset="0"/>
                <a:cs typeface="Arial" panose="020B0604020202020204" pitchFamily="34" charset="0"/>
              </a:rPr>
              <a:t>Qe</a:t>
            </a:r>
            <a:r>
              <a:rPr lang="en-US" altLang="zh-CN" sz="1400" dirty="0">
                <a:latin typeface="Arial" panose="020B0604020202020204" pitchFamily="34" charset="0"/>
                <a:cs typeface="Arial" panose="020B0604020202020204" pitchFamily="34" charset="0"/>
              </a:rPr>
              <a:t> at 2K</a:t>
            </a:r>
          </a:p>
          <a:p>
            <a:r>
              <a:rPr lang="en-US" altLang="zh-CN" sz="1400" dirty="0">
                <a:latin typeface="Arial" panose="020B0604020202020204" pitchFamily="34" charset="0"/>
                <a:cs typeface="Arial" panose="020B0604020202020204" pitchFamily="34" charset="0"/>
              </a:rPr>
              <a:t>(</a:t>
            </a:r>
            <a:r>
              <a:rPr lang="en-US" altLang="zh-CN" sz="1400" dirty="0">
                <a:solidFill>
                  <a:srgbClr val="FF0000"/>
                </a:solidFill>
                <a:latin typeface="Arial" panose="020B0604020202020204" pitchFamily="34" charset="0"/>
                <a:cs typeface="Arial" panose="020B0604020202020204" pitchFamily="34" charset="0"/>
              </a:rPr>
              <a:t>modes in red ovals have high R/Q</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9785B1D0-5E93-428B-A668-EEA6553FA7F1}"/>
              </a:ext>
            </a:extLst>
          </p:cNvPr>
          <p:cNvPicPr>
            <a:picLocks noChangeAspect="1"/>
          </p:cNvPicPr>
          <p:nvPr/>
        </p:nvPicPr>
        <p:blipFill>
          <a:blip r:embed="rId2"/>
          <a:stretch>
            <a:fillRect/>
          </a:stretch>
        </p:blipFill>
        <p:spPr>
          <a:xfrm>
            <a:off x="371042" y="2787651"/>
            <a:ext cx="4844097" cy="3171112"/>
          </a:xfrm>
          <a:prstGeom prst="rect">
            <a:avLst/>
          </a:prstGeom>
        </p:spPr>
      </p:pic>
      <p:cxnSp>
        <p:nvCxnSpPr>
          <p:cNvPr id="7" name="直接连接符 6">
            <a:extLst>
              <a:ext uri="{FF2B5EF4-FFF2-40B4-BE49-F238E27FC236}">
                <a16:creationId xmlns:a16="http://schemas.microsoft.com/office/drawing/2014/main" id="{C616E908-03C5-4A44-9C97-43960270EAAE}"/>
              </a:ext>
            </a:extLst>
          </p:cNvPr>
          <p:cNvCxnSpPr/>
          <p:nvPr/>
        </p:nvCxnSpPr>
        <p:spPr>
          <a:xfrm>
            <a:off x="1285875" y="3777537"/>
            <a:ext cx="3671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EF15B36C-48F9-4FB9-992E-B3ACC9C3AE17}"/>
              </a:ext>
            </a:extLst>
          </p:cNvPr>
          <p:cNvCxnSpPr/>
          <p:nvPr/>
        </p:nvCxnSpPr>
        <p:spPr>
          <a:xfrm>
            <a:off x="1285875" y="4225212"/>
            <a:ext cx="367188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D6CE0786-8D2F-416D-A883-D761031F0C93}"/>
              </a:ext>
            </a:extLst>
          </p:cNvPr>
          <p:cNvSpPr/>
          <p:nvPr/>
        </p:nvSpPr>
        <p:spPr>
          <a:xfrm>
            <a:off x="2702421" y="3962501"/>
            <a:ext cx="1869423" cy="276999"/>
          </a:xfrm>
          <a:prstGeom prst="rect">
            <a:avLst/>
          </a:prstGeom>
        </p:spPr>
        <p:txBody>
          <a:bodyPr wrap="none">
            <a:spAutoFit/>
          </a:bodyPr>
          <a:lstStyle/>
          <a:p>
            <a:r>
              <a:rPr lang="en-US" altLang="zh-CN" sz="1200" dirty="0">
                <a:solidFill>
                  <a:srgbClr val="C00000"/>
                </a:solidFill>
                <a:latin typeface="Arial" panose="020B0604020202020204" pitchFamily="34" charset="0"/>
                <a:cs typeface="Arial" panose="020B0604020202020204" pitchFamily="34" charset="0"/>
              </a:rPr>
              <a:t>XFEL, ILC &amp; CEPC limit</a:t>
            </a:r>
            <a:endParaRPr lang="zh-CN" altLang="en-US" sz="1200" dirty="0">
              <a:solidFill>
                <a:srgbClr val="C00000"/>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B94DE8D7-9377-45B1-AFE1-521ED263DA56}"/>
              </a:ext>
            </a:extLst>
          </p:cNvPr>
          <p:cNvSpPr/>
          <p:nvPr/>
        </p:nvSpPr>
        <p:spPr>
          <a:xfrm>
            <a:off x="2702421" y="3515199"/>
            <a:ext cx="1912260" cy="276999"/>
          </a:xfrm>
          <a:prstGeom prst="rect">
            <a:avLst/>
          </a:prstGeom>
        </p:spPr>
        <p:txBody>
          <a:bodyPr wrap="square">
            <a:spAutoFit/>
          </a:bodyPr>
          <a:lstStyle/>
          <a:p>
            <a:r>
              <a:rPr lang="en-US" altLang="zh-CN" sz="1200" dirty="0">
                <a:solidFill>
                  <a:schemeClr val="accent1"/>
                </a:solidFill>
                <a:latin typeface="Arial" panose="020B0604020202020204" pitchFamily="34" charset="0"/>
                <a:cs typeface="Arial" panose="020B0604020202020204" pitchFamily="34" charset="0"/>
              </a:rPr>
              <a:t>LCLS-II and SHINE limit</a:t>
            </a:r>
            <a:endParaRPr lang="zh-CN" altLang="en-US" sz="1200" dirty="0">
              <a:solidFill>
                <a:schemeClr val="accent1"/>
              </a:solidFill>
              <a:latin typeface="Arial" panose="020B0604020202020204" pitchFamily="34" charset="0"/>
              <a:cs typeface="Arial" panose="020B0604020202020204" pitchFamily="34" charset="0"/>
            </a:endParaRPr>
          </a:p>
        </p:txBody>
      </p:sp>
      <p:sp>
        <p:nvSpPr>
          <p:cNvPr id="11" name="椭圆 10">
            <a:extLst>
              <a:ext uri="{FF2B5EF4-FFF2-40B4-BE49-F238E27FC236}">
                <a16:creationId xmlns:a16="http://schemas.microsoft.com/office/drawing/2014/main" id="{90D3DFBE-7D41-426B-B383-207B7F1AE22E}"/>
              </a:ext>
            </a:extLst>
          </p:cNvPr>
          <p:cNvSpPr/>
          <p:nvPr/>
        </p:nvSpPr>
        <p:spPr>
          <a:xfrm>
            <a:off x="4705350" y="3976609"/>
            <a:ext cx="155258" cy="33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AC399F8F-C675-41AD-B978-D1CB52D8824C}"/>
              </a:ext>
            </a:extLst>
          </p:cNvPr>
          <p:cNvSpPr/>
          <p:nvPr/>
        </p:nvSpPr>
        <p:spPr>
          <a:xfrm>
            <a:off x="2627354" y="4253788"/>
            <a:ext cx="106321" cy="3581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0DA1EDD7-B312-4629-A3E6-6CC53EC205EF}"/>
              </a:ext>
            </a:extLst>
          </p:cNvPr>
          <p:cNvSpPr/>
          <p:nvPr/>
        </p:nvSpPr>
        <p:spPr>
          <a:xfrm>
            <a:off x="2059664" y="4473817"/>
            <a:ext cx="213954" cy="386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F19AC995-606F-4521-BB91-BF7CB57C33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700433" y="2947545"/>
            <a:ext cx="2059446" cy="1622394"/>
          </a:xfrm>
          <a:prstGeom prst="rect">
            <a:avLst/>
          </a:prstGeom>
        </p:spPr>
      </p:pic>
      <p:pic>
        <p:nvPicPr>
          <p:cNvPr id="15" name="图片 14">
            <a:extLst>
              <a:ext uri="{FF2B5EF4-FFF2-40B4-BE49-F238E27FC236}">
                <a16:creationId xmlns:a16="http://schemas.microsoft.com/office/drawing/2014/main" id="{0B348078-7982-4085-B76E-173F5701797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99786" y="2787651"/>
            <a:ext cx="2087466" cy="1782289"/>
          </a:xfrm>
          <a:prstGeom prst="rect">
            <a:avLst/>
          </a:prstGeom>
        </p:spPr>
      </p:pic>
      <p:pic>
        <p:nvPicPr>
          <p:cNvPr id="16" name="图片 15">
            <a:extLst>
              <a:ext uri="{FF2B5EF4-FFF2-40B4-BE49-F238E27FC236}">
                <a16:creationId xmlns:a16="http://schemas.microsoft.com/office/drawing/2014/main" id="{B0B4326E-2DA0-4579-BDB4-41CBDC9BCC6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99785" y="4799021"/>
            <a:ext cx="2087466" cy="1523204"/>
          </a:xfrm>
          <a:prstGeom prst="rect">
            <a:avLst/>
          </a:prstGeom>
        </p:spPr>
      </p:pic>
      <p:pic>
        <p:nvPicPr>
          <p:cNvPr id="1029" name="Picture 5">
            <a:extLst>
              <a:ext uri="{FF2B5EF4-FFF2-40B4-BE49-F238E27FC236}">
                <a16:creationId xmlns:a16="http://schemas.microsoft.com/office/drawing/2014/main" id="{E6319777-A892-4DF8-8F28-A48EB59B7E5F}"/>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058973" y="4948204"/>
            <a:ext cx="1123628"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er\AppData\Local\Temp\enhtmlclip\Image(1).png">
            <a:extLst>
              <a:ext uri="{FF2B5EF4-FFF2-40B4-BE49-F238E27FC236}">
                <a16:creationId xmlns:a16="http://schemas.microsoft.com/office/drawing/2014/main" id="{E01A2884-1E7A-4B3E-A710-4580978B43F8}"/>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808405" y="4948204"/>
            <a:ext cx="1159497" cy="1379271"/>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9621151B-B49D-4AC2-B581-59AEE71B3F59}"/>
              </a:ext>
            </a:extLst>
          </p:cNvPr>
          <p:cNvSpPr txBox="1"/>
          <p:nvPr/>
        </p:nvSpPr>
        <p:spPr>
          <a:xfrm>
            <a:off x="5734840" y="4567437"/>
            <a:ext cx="168533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N007-TM011-8_2Pi/9</a:t>
            </a:r>
            <a:endParaRPr lang="zh-CN" altLang="en-US" sz="120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23A0939B-83FF-44F3-9E1B-34D0AA23586D}"/>
              </a:ext>
            </a:extLst>
          </p:cNvPr>
          <p:cNvSpPr txBox="1"/>
          <p:nvPr/>
        </p:nvSpPr>
        <p:spPr>
          <a:xfrm>
            <a:off x="7939050" y="4567437"/>
            <a:ext cx="168533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N007-TM011-9_Pi/9</a:t>
            </a:r>
            <a:endParaRPr lang="zh-CN" altLang="en-US" sz="12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EB9F7E23-BE38-4231-B42D-3A0E4F0EB8B2}"/>
              </a:ext>
            </a:extLst>
          </p:cNvPr>
          <p:cNvSpPr txBox="1"/>
          <p:nvPr/>
        </p:nvSpPr>
        <p:spPr>
          <a:xfrm>
            <a:off x="5779011" y="6282751"/>
            <a:ext cx="1685338"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N007-TM010-9_Pi</a:t>
            </a:r>
            <a:endParaRPr lang="zh-CN" altLang="en-US" sz="12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2387E856-10CF-4DD7-B257-022D9C3BA578}"/>
              </a:ext>
            </a:extLst>
          </p:cNvPr>
          <p:cNvSpPr txBox="1"/>
          <p:nvPr/>
        </p:nvSpPr>
        <p:spPr>
          <a:xfrm>
            <a:off x="7945077" y="6273767"/>
            <a:ext cx="1013826"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TM011_Pi/9</a:t>
            </a:r>
            <a:endParaRPr lang="zh-CN" altLang="en-US" sz="1200"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77B75D31-F575-4865-8040-2381795ED5C7}"/>
              </a:ext>
            </a:extLst>
          </p:cNvPr>
          <p:cNvSpPr txBox="1"/>
          <p:nvPr/>
        </p:nvSpPr>
        <p:spPr>
          <a:xfrm>
            <a:off x="9168775" y="6268792"/>
            <a:ext cx="1013826" cy="276999"/>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TM010_Pi</a:t>
            </a:r>
            <a:endParaRPr lang="zh-CN" altLang="en-US" sz="1200" dirty="0">
              <a:latin typeface="Arial" panose="020B0604020202020204" pitchFamily="34" charset="0"/>
              <a:cs typeface="Arial" panose="020B0604020202020204" pitchFamily="34" charset="0"/>
            </a:endParaRPr>
          </a:p>
        </p:txBody>
      </p:sp>
      <p:sp>
        <p:nvSpPr>
          <p:cNvPr id="26" name="椭圆 25">
            <a:extLst>
              <a:ext uri="{FF2B5EF4-FFF2-40B4-BE49-F238E27FC236}">
                <a16:creationId xmlns:a16="http://schemas.microsoft.com/office/drawing/2014/main" id="{A156500F-002C-48F9-ABAF-C158274AA5CA}"/>
              </a:ext>
            </a:extLst>
          </p:cNvPr>
          <p:cNvSpPr/>
          <p:nvPr/>
        </p:nvSpPr>
        <p:spPr>
          <a:xfrm>
            <a:off x="8054444" y="5367291"/>
            <a:ext cx="213954" cy="386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31B5EFBF-24E8-4591-A247-D21DC6F47461}"/>
              </a:ext>
            </a:extLst>
          </p:cNvPr>
          <p:cNvSpPr/>
          <p:nvPr/>
        </p:nvSpPr>
        <p:spPr>
          <a:xfrm>
            <a:off x="9293573" y="5380478"/>
            <a:ext cx="213954" cy="386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E95BEDE1-ABEB-470A-84CF-CEBC355B9D20}"/>
              </a:ext>
            </a:extLst>
          </p:cNvPr>
          <p:cNvSpPr/>
          <p:nvPr/>
        </p:nvSpPr>
        <p:spPr>
          <a:xfrm>
            <a:off x="10230490" y="5306562"/>
            <a:ext cx="1866737" cy="1015663"/>
          </a:xfrm>
          <a:prstGeom prst="rect">
            <a:avLst/>
          </a:prstGeom>
        </p:spPr>
        <p:txBody>
          <a:bodyPr wrap="square">
            <a:spAutoFit/>
          </a:bodyPr>
          <a:lstStyle/>
          <a:p>
            <a:pPr algn="just"/>
            <a:r>
              <a:rPr lang="en-US" altLang="zh-CN" sz="1200" dirty="0">
                <a:latin typeface="Arial" panose="020B0604020202020204" pitchFamily="34" charset="0"/>
                <a:cs typeface="Arial" panose="020B0604020202020204" pitchFamily="34" charset="0"/>
              </a:rPr>
              <a:t>Opposite F-L coefficient. TM011-Pi/9 field in cell#1 increases (thus reduce </a:t>
            </a:r>
            <a:r>
              <a:rPr lang="en-US" altLang="zh-CN" sz="1200" dirty="0" err="1">
                <a:latin typeface="Arial" panose="020B0604020202020204" pitchFamily="34" charset="0"/>
                <a:cs typeface="Arial" panose="020B0604020202020204" pitchFamily="34" charset="0"/>
              </a:rPr>
              <a:t>Qe</a:t>
            </a:r>
            <a:r>
              <a:rPr lang="en-US" altLang="zh-CN" sz="1200" dirty="0">
                <a:latin typeface="Arial" panose="020B0604020202020204" pitchFamily="34" charset="0"/>
                <a:cs typeface="Arial" panose="020B0604020202020204" pitchFamily="34" charset="0"/>
              </a:rPr>
              <a:t>) after TM010-Pi field flatness tuning. </a:t>
            </a:r>
            <a:endParaRPr lang="zh-CN" altLang="en-US" sz="1200" dirty="0">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B5174DAD-33DB-4A64-A485-7EDB291B81D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758797" y="2894857"/>
            <a:ext cx="2400343" cy="1904164"/>
          </a:xfrm>
          <a:prstGeom prst="rect">
            <a:avLst/>
          </a:prstGeom>
        </p:spPr>
      </p:pic>
      <p:pic>
        <p:nvPicPr>
          <p:cNvPr id="28" name="图片 27">
            <a:extLst>
              <a:ext uri="{FF2B5EF4-FFF2-40B4-BE49-F238E27FC236}">
                <a16:creationId xmlns:a16="http://schemas.microsoft.com/office/drawing/2014/main" id="{0169EA19-4F92-463D-801F-E9531E1772E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7160" r="16424" b="29608"/>
          <a:stretch/>
        </p:blipFill>
        <p:spPr>
          <a:xfrm>
            <a:off x="8388153" y="1290720"/>
            <a:ext cx="3153597" cy="1329640"/>
          </a:xfrm>
          <a:prstGeom prst="rect">
            <a:avLst/>
          </a:prstGeom>
        </p:spPr>
      </p:pic>
      <p:sp>
        <p:nvSpPr>
          <p:cNvPr id="29" name="文本框 28">
            <a:extLst>
              <a:ext uri="{FF2B5EF4-FFF2-40B4-BE49-F238E27FC236}">
                <a16:creationId xmlns:a16="http://schemas.microsoft.com/office/drawing/2014/main" id="{FE286075-E6BE-4F9C-B0B0-7CCC6250D953}"/>
              </a:ext>
            </a:extLst>
          </p:cNvPr>
          <p:cNvSpPr txBox="1"/>
          <p:nvPr/>
        </p:nvSpPr>
        <p:spPr>
          <a:xfrm>
            <a:off x="8691942" y="3829478"/>
            <a:ext cx="1622782"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Qe1=3.9E5</a:t>
            </a:r>
          </a:p>
          <a:p>
            <a:r>
              <a:rPr lang="en-US" altLang="zh-CN" sz="1400" dirty="0">
                <a:latin typeface="Arial" panose="020B0604020202020204" pitchFamily="34" charset="0"/>
                <a:cs typeface="Arial" panose="020B0604020202020204" pitchFamily="34" charset="0"/>
              </a:rPr>
              <a:t>Qe2=1.8E5</a:t>
            </a:r>
          </a:p>
          <a:p>
            <a:r>
              <a:rPr lang="en-US" altLang="zh-CN" sz="1400" dirty="0" err="1">
                <a:solidFill>
                  <a:srgbClr val="FF0000"/>
                </a:solidFill>
                <a:latin typeface="Arial" panose="020B0604020202020204" pitchFamily="34" charset="0"/>
                <a:cs typeface="Arial" panose="020B0604020202020204" pitchFamily="34" charset="0"/>
              </a:rPr>
              <a:t>Qe</a:t>
            </a:r>
            <a:r>
              <a:rPr lang="en-US" altLang="zh-CN" sz="1400" dirty="0">
                <a:solidFill>
                  <a:srgbClr val="FF0000"/>
                </a:solidFill>
                <a:latin typeface="Arial" panose="020B0604020202020204" pitchFamily="34" charset="0"/>
                <a:cs typeface="Arial" panose="020B0604020202020204" pitchFamily="34" charset="0"/>
              </a:rPr>
              <a:t>=1.2E5</a:t>
            </a:r>
            <a:endParaRPr lang="zh-CN" altLang="en-US" sz="1400" dirty="0">
              <a:solidFill>
                <a:srgbClr val="FF0000"/>
              </a:solidFill>
              <a:latin typeface="Arial" panose="020B0604020202020204" pitchFamily="34" charset="0"/>
              <a:cs typeface="Arial" panose="020B0604020202020204" pitchFamily="34" charset="0"/>
            </a:endParaRPr>
          </a:p>
        </p:txBody>
      </p:sp>
      <p:sp>
        <p:nvSpPr>
          <p:cNvPr id="34" name="椭圆 33">
            <a:extLst>
              <a:ext uri="{FF2B5EF4-FFF2-40B4-BE49-F238E27FC236}">
                <a16:creationId xmlns:a16="http://schemas.microsoft.com/office/drawing/2014/main" id="{FF9AC770-2D92-42E6-8CF2-FD5765AB1385}"/>
              </a:ext>
            </a:extLst>
          </p:cNvPr>
          <p:cNvSpPr/>
          <p:nvPr/>
        </p:nvSpPr>
        <p:spPr>
          <a:xfrm>
            <a:off x="5486677" y="3044644"/>
            <a:ext cx="368170" cy="12658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3E1213F5-1B0A-438F-92E6-3A851C30B9E9}"/>
              </a:ext>
            </a:extLst>
          </p:cNvPr>
          <p:cNvSpPr/>
          <p:nvPr/>
        </p:nvSpPr>
        <p:spPr>
          <a:xfrm>
            <a:off x="7653910" y="3045895"/>
            <a:ext cx="368170" cy="7974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A605C59F-A840-48E0-AC79-70FCE60B3C15}"/>
              </a:ext>
            </a:extLst>
          </p:cNvPr>
          <p:cNvSpPr txBox="1"/>
          <p:nvPr/>
        </p:nvSpPr>
        <p:spPr>
          <a:xfrm>
            <a:off x="6652958" y="3852677"/>
            <a:ext cx="1622782" cy="738664"/>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Qe1=7.6E4</a:t>
            </a:r>
          </a:p>
          <a:p>
            <a:r>
              <a:rPr lang="en-US" altLang="zh-CN" sz="1400" dirty="0">
                <a:latin typeface="Arial" panose="020B0604020202020204" pitchFamily="34" charset="0"/>
                <a:cs typeface="Arial" panose="020B0604020202020204" pitchFamily="34" charset="0"/>
              </a:rPr>
              <a:t>Qe2=1.2E5</a:t>
            </a:r>
          </a:p>
          <a:p>
            <a:r>
              <a:rPr lang="en-US" altLang="zh-CN" sz="1400" dirty="0" err="1">
                <a:latin typeface="Arial" panose="020B0604020202020204" pitchFamily="34" charset="0"/>
                <a:cs typeface="Arial" panose="020B0604020202020204" pitchFamily="34" charset="0"/>
              </a:rPr>
              <a:t>Qe</a:t>
            </a:r>
            <a:r>
              <a:rPr lang="en-US" altLang="zh-CN" sz="1400" dirty="0">
                <a:latin typeface="Arial" panose="020B0604020202020204" pitchFamily="34" charset="0"/>
                <a:cs typeface="Arial" panose="020B0604020202020204" pitchFamily="34" charset="0"/>
              </a:rPr>
              <a:t>=4.7E4</a:t>
            </a:r>
            <a:endParaRPr lang="zh-CN"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650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82865"/>
            <a:ext cx="12192000" cy="1080922"/>
          </a:xfrm>
        </p:spPr>
        <p:txBody>
          <a:bodyPr>
            <a:noAutofit/>
          </a:bodyPr>
          <a:lstStyle/>
          <a:p>
            <a:pPr algn="ctr"/>
            <a:r>
              <a:rPr lang="en-US" altLang="zh-CN" sz="3600" dirty="0">
                <a:latin typeface="Arial" panose="020B0604020202020204" pitchFamily="34" charset="0"/>
                <a:cs typeface="Arial" panose="020B0604020202020204" pitchFamily="34" charset="0"/>
              </a:rPr>
              <a:t>CEPC Booster HOM CBI and Feedback </a:t>
            </a:r>
            <a:endParaRPr lang="zh-CN" altLang="en-US" sz="3600" dirty="0">
              <a:latin typeface="Arial" panose="020B0604020202020204" pitchFamily="34" charset="0"/>
              <a:cs typeface="Arial" panose="020B0604020202020204" pitchFamily="34" charset="0"/>
            </a:endParaRPr>
          </a:p>
        </p:txBody>
      </p:sp>
      <p:sp>
        <p:nvSpPr>
          <p:cNvPr id="6" name="矩形 5"/>
          <p:cNvSpPr/>
          <p:nvPr/>
        </p:nvSpPr>
        <p:spPr>
          <a:xfrm>
            <a:off x="8072988" y="1500659"/>
            <a:ext cx="4041235" cy="3302443"/>
          </a:xfrm>
          <a:prstGeom prst="rect">
            <a:avLst/>
          </a:prstGeom>
        </p:spPr>
        <p:txBody>
          <a:bodyPr wrap="square">
            <a:spAutoFit/>
          </a:bodyPr>
          <a:lstStyle/>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All larger than the beam transverse feedback time limit of </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1.6 </a:t>
            </a:r>
            <a:r>
              <a:rPr lang="en-US" altLang="zh-CN" sz="1600" b="1" dirty="0" err="1">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ms</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(5 turns) and longitudinal feedback time limit of </a:t>
            </a:r>
            <a:r>
              <a:rPr lang="en-US" altLang="zh-CN" sz="1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2.5 ms</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(synchrotron oscillation period)</a:t>
            </a:r>
          </a:p>
          <a:p>
            <a:pPr marL="171446" indent="-171446">
              <a:lnSpc>
                <a:spcPct val="110000"/>
              </a:lnSpc>
              <a:spcBef>
                <a:spcPts val="600"/>
              </a:spcBef>
              <a:buFont typeface="Arial" panose="020B0604020202020204" pitchFamily="34" charset="0"/>
              <a:buChar char="•"/>
            </a:pPr>
            <a:r>
              <a:rPr lang="en-GB" altLang="zh-CN" sz="1600" dirty="0">
                <a:latin typeface="Arial" panose="020B0604020202020204" pitchFamily="34" charset="0"/>
                <a:ea typeface="微软雅黑" panose="020B0503020204020204" pitchFamily="34" charset="-122"/>
                <a:cs typeface="+mn-ea"/>
              </a:rPr>
              <a:t>If the parked booster cavities are moved off beamline, the growth time will be increased to 1.5 and 3 times for the W and Z respectively. </a:t>
            </a:r>
            <a:endParaRPr lang="en-US" altLang="zh-CN" sz="1600" dirty="0">
              <a:latin typeface="Arial" panose="020B0604020202020204" pitchFamily="34" charset="0"/>
              <a:ea typeface="微软雅黑" panose="020B0503020204020204" pitchFamily="34" charset="-122"/>
              <a:cs typeface="+mn-ea"/>
              <a:sym typeface="Arial" panose="020B0604020202020204" pitchFamily="34" charset="0"/>
            </a:endParaRPr>
          </a:p>
          <a:p>
            <a:pPr marL="171446" indent="-171446">
              <a:lnSpc>
                <a:spcPct val="110000"/>
              </a:lnSpc>
              <a:spcBef>
                <a:spcPts val="600"/>
              </a:spcBef>
              <a:buFont typeface="Arial" panose="020B0604020202020204" pitchFamily="34" charset="0"/>
              <a:buChar char="•"/>
            </a:pPr>
            <a:r>
              <a:rPr lang="en-US" altLang="zh-CN" sz="1600" dirty="0">
                <a:solidFill>
                  <a:srgbClr val="FF0000"/>
                </a:solidFill>
                <a:latin typeface="Arial" panose="020B0604020202020204" pitchFamily="34" charset="0"/>
                <a:ea typeface="微软雅黑" panose="020B0503020204020204" pitchFamily="34" charset="-122"/>
                <a:cs typeface="+mn-ea"/>
                <a:sym typeface="Arial" panose="020B0604020202020204" pitchFamily="34" charset="0"/>
              </a:rPr>
              <a:t>Cavity HOM frequency spread (&gt; 1 MHz) will have more margin. Need statistics.</a:t>
            </a:r>
          </a:p>
          <a:p>
            <a:pPr marL="171446" indent="-171446">
              <a:lnSpc>
                <a:spcPct val="110000"/>
              </a:lnSpc>
              <a:spcBef>
                <a:spcPts val="600"/>
              </a:spcBef>
              <a:buFont typeface="Arial" panose="020B0604020202020204" pitchFamily="34" charset="0"/>
              <a:buChar char="•"/>
            </a:pP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Average </a:t>
            </a:r>
            <a:r>
              <a:rPr lang="en-US" altLang="zh-CN" sz="1600" dirty="0" err="1">
                <a:latin typeface="Arial" panose="020B0604020202020204" pitchFamily="34" charset="0"/>
                <a:ea typeface="微软雅黑" panose="020B0503020204020204" pitchFamily="34" charset="-122"/>
                <a:cs typeface="+mn-ea"/>
                <a:sym typeface="Arial" panose="020B0604020202020204" pitchFamily="34" charset="0"/>
              </a:rPr>
              <a:t>beta_x,y</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 in RF cavity ~ 30 m</a:t>
            </a:r>
          </a:p>
        </p:txBody>
      </p:sp>
      <p:sp>
        <p:nvSpPr>
          <p:cNvPr id="3" name="灯片编号占位符 2"/>
          <p:cNvSpPr>
            <a:spLocks noGrp="1"/>
          </p:cNvSpPr>
          <p:nvPr>
            <p:ph type="sldNum" sz="quarter" idx="12"/>
          </p:nvPr>
        </p:nvSpPr>
        <p:spPr/>
        <p:txBody>
          <a:bodyPr/>
          <a:lstStyle/>
          <a:p>
            <a:fld id="{672E488A-81DB-4A5F-B4BA-D0957D335647}" type="slidenum">
              <a:rPr lang="zh-CN" altLang="en-US" smtClean="0"/>
              <a:t>28</a:t>
            </a:fld>
            <a:endParaRPr lang="zh-CN" altLang="en-US"/>
          </a:p>
        </p:txBody>
      </p:sp>
      <p:graphicFrame>
        <p:nvGraphicFramePr>
          <p:cNvPr id="7" name="内容占位符 6"/>
          <p:cNvGraphicFramePr>
            <a:graphicFrameLocks noGrp="1"/>
          </p:cNvGraphicFramePr>
          <p:nvPr>
            <p:ph idx="1"/>
            <p:extLst>
              <p:ext uri="{D42A27DB-BD31-4B8C-83A1-F6EECF244321}">
                <p14:modId xmlns:p14="http://schemas.microsoft.com/office/powerpoint/2010/main" val="3469752325"/>
              </p:ext>
            </p:extLst>
          </p:nvPr>
        </p:nvGraphicFramePr>
        <p:xfrm>
          <a:off x="104706" y="1580713"/>
          <a:ext cx="7750376" cy="4924333"/>
        </p:xfrm>
        <a:graphic>
          <a:graphicData uri="http://schemas.openxmlformats.org/drawingml/2006/table">
            <a:tbl>
              <a:tblPr/>
              <a:tblGrid>
                <a:gridCol w="828000">
                  <a:extLst>
                    <a:ext uri="{9D8B030D-6E8A-4147-A177-3AD203B41FA5}">
                      <a16:colId xmlns:a16="http://schemas.microsoft.com/office/drawing/2014/main" val="1016619179"/>
                    </a:ext>
                  </a:extLst>
                </a:gridCol>
                <a:gridCol w="729122">
                  <a:extLst>
                    <a:ext uri="{9D8B030D-6E8A-4147-A177-3AD203B41FA5}">
                      <a16:colId xmlns:a16="http://schemas.microsoft.com/office/drawing/2014/main" val="3533862829"/>
                    </a:ext>
                  </a:extLst>
                </a:gridCol>
                <a:gridCol w="1368000">
                  <a:extLst>
                    <a:ext uri="{9D8B030D-6E8A-4147-A177-3AD203B41FA5}">
                      <a16:colId xmlns:a16="http://schemas.microsoft.com/office/drawing/2014/main" val="434524887"/>
                    </a:ext>
                  </a:extLst>
                </a:gridCol>
                <a:gridCol w="1044000">
                  <a:extLst>
                    <a:ext uri="{9D8B030D-6E8A-4147-A177-3AD203B41FA5}">
                      <a16:colId xmlns:a16="http://schemas.microsoft.com/office/drawing/2014/main" val="3185154255"/>
                    </a:ext>
                  </a:extLst>
                </a:gridCol>
                <a:gridCol w="1260000">
                  <a:extLst>
                    <a:ext uri="{9D8B030D-6E8A-4147-A177-3AD203B41FA5}">
                      <a16:colId xmlns:a16="http://schemas.microsoft.com/office/drawing/2014/main" val="3942708871"/>
                    </a:ext>
                  </a:extLst>
                </a:gridCol>
                <a:gridCol w="1296000">
                  <a:extLst>
                    <a:ext uri="{9D8B030D-6E8A-4147-A177-3AD203B41FA5}">
                      <a16:colId xmlns:a16="http://schemas.microsoft.com/office/drawing/2014/main" val="2920119045"/>
                    </a:ext>
                  </a:extLst>
                </a:gridCol>
                <a:gridCol w="1225254">
                  <a:extLst>
                    <a:ext uri="{9D8B030D-6E8A-4147-A177-3AD203B41FA5}">
                      <a16:colId xmlns:a16="http://schemas.microsoft.com/office/drawing/2014/main" val="3901488905"/>
                    </a:ext>
                  </a:extLst>
                </a:gridCol>
              </a:tblGrid>
              <a:tr h="318580">
                <a:tc rowSpan="2">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Modes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a:effectLst/>
                          <a:latin typeface="Arial" panose="020B0604020202020204" pitchFamily="34" charset="0"/>
                          <a:ea typeface="MS Mincho" panose="02020609040205080304" pitchFamily="49" charset="-128"/>
                          <a:cs typeface="Arial" panose="020B0604020202020204" pitchFamily="34" charset="0"/>
                        </a:rPr>
                        <a:t>f</a:t>
                      </a:r>
                      <a:r>
                        <a:rPr lang="en-GB" sz="1600">
                          <a:effectLst/>
                          <a:latin typeface="Arial" panose="020B0604020202020204" pitchFamily="34" charset="0"/>
                          <a:ea typeface="MS Mincho" panose="02020609040205080304" pitchFamily="49" charset="-128"/>
                          <a:cs typeface="Arial" panose="020B0604020202020204" pitchFamily="34" charset="0"/>
                        </a:rPr>
                        <a:t> (GHz)</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dirty="0">
                          <a:effectLst/>
                          <a:latin typeface="Arial" panose="020B0604020202020204" pitchFamily="34" charset="0"/>
                          <a:ea typeface="MS Mincho" panose="02020609040205080304" pitchFamily="49" charset="-128"/>
                          <a:cs typeface="Arial" panose="020B0604020202020204" pitchFamily="34" charset="0"/>
                        </a:rPr>
                        <a:t>R</a:t>
                      </a:r>
                      <a:r>
                        <a:rPr lang="en-GB" sz="1600" dirty="0">
                          <a:effectLst/>
                          <a:latin typeface="Arial" panose="020B0604020202020204" pitchFamily="34" charset="0"/>
                          <a:ea typeface="MS Mincho" panose="02020609040205080304" pitchFamily="49" charset="-128"/>
                          <a:cs typeface="Arial" panose="020B0604020202020204" pitchFamily="34" charset="0"/>
                        </a:rPr>
                        <a:t>/</a:t>
                      </a:r>
                      <a:r>
                        <a:rPr lang="en-GB" sz="1600" i="1" dirty="0">
                          <a:effectLst/>
                          <a:latin typeface="Arial" panose="020B0604020202020204" pitchFamily="34" charset="0"/>
                          <a:ea typeface="MS Mincho" panose="02020609040205080304" pitchFamily="49" charset="-128"/>
                          <a:cs typeface="Arial" panose="020B0604020202020204" pitchFamily="34" charset="0"/>
                        </a:rPr>
                        <a:t>Q</a:t>
                      </a:r>
                      <a:r>
                        <a:rPr lang="en-GB" sz="1600" dirty="0">
                          <a:effectLst/>
                          <a:latin typeface="Arial" panose="020B0604020202020204" pitchFamily="34" charset="0"/>
                          <a:ea typeface="MS Mincho" panose="02020609040205080304" pitchFamily="49" charset="-128"/>
                          <a:cs typeface="Arial" panose="020B0604020202020204" pitchFamily="34" charset="0"/>
                        </a:rPr>
                        <a:t> (monopole </a:t>
                      </a:r>
                      <a:r>
                        <a:rPr lang="el-GR" sz="1600" dirty="0">
                          <a:effectLst/>
                          <a:latin typeface="Arial" panose="020B0604020202020204" pitchFamily="34" charset="0"/>
                          <a:ea typeface="MS Mincho" panose="02020609040205080304" pitchFamily="49" charset="-128"/>
                          <a:cs typeface="Arial" panose="020B0604020202020204" pitchFamily="34" charset="0"/>
                        </a:rPr>
                        <a:t>Ω, dipole Ω</a:t>
                      </a:r>
                      <a:r>
                        <a:rPr lang="el-GR" sz="1600" dirty="0">
                          <a:effectLst/>
                          <a:latin typeface="Arial" panose="020B0604020202020204" pitchFamily="34" charset="0"/>
                          <a:ea typeface="宋体" panose="02010600030101010101" pitchFamily="2" charset="-122"/>
                          <a:cs typeface="Arial" panose="020B0604020202020204" pitchFamily="34" charset="0"/>
                        </a:rPr>
                        <a:t>/m)</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GB" sz="1600" i="1" dirty="0" err="1">
                          <a:effectLst/>
                          <a:latin typeface="Arial" panose="020B0604020202020204" pitchFamily="34" charset="0"/>
                          <a:ea typeface="MS Mincho" panose="02020609040205080304" pitchFamily="49" charset="-128"/>
                          <a:cs typeface="Arial" panose="020B0604020202020204" pitchFamily="34" charset="0"/>
                        </a:rPr>
                        <a:t>Q</a:t>
                      </a:r>
                      <a:r>
                        <a:rPr lang="en-GB" sz="1600" baseline="-25000" dirty="0" err="1">
                          <a:effectLst/>
                          <a:latin typeface="Arial" panose="020B0604020202020204" pitchFamily="34" charset="0"/>
                          <a:ea typeface="MS Mincho" panose="02020609040205080304" pitchFamily="49" charset="-128"/>
                          <a:cs typeface="Arial" panose="020B0604020202020204" pitchFamily="34" charset="0"/>
                        </a:rPr>
                        <a:t>e</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measured</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CBI Growth Time (ms)</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578977700"/>
                  </a:ext>
                </a:extLst>
              </a:tr>
              <a:tr h="46421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H-extraction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Z-extraction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8308853"/>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TM011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156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5.9E4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2307</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236.7</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51.3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408764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3.845</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2.4E5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1281.3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131.5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28.5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716379"/>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1.739</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3.4E3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7308.6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967.1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209.6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300361"/>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TM110</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1.874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2293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928.3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122.8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26.6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12981"/>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TM111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2.577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4336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490.9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65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14.1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247099"/>
                  </a:ext>
                </a:extLst>
              </a:tr>
              <a:tr h="318580">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TE121</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3.087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196</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4.4E4</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12341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1633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353.9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935524"/>
                  </a:ext>
                </a:extLst>
              </a:tr>
              <a:tr h="318580">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dirty="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zh-CN" sz="1600">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H-injection</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W-injection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Z-injection</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704056"/>
                  </a:ext>
                </a:extLst>
              </a:tr>
              <a:tr h="318580">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TM011</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2.45</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156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5.9E4</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149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11.3</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8734238"/>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TM012</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3.845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2.4E5</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82.7</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16.4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6.3</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745413"/>
                  </a:ext>
                </a:extLst>
              </a:tr>
              <a:tr h="318580">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TE111</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1.739</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4283</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3.4E3</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609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120.9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46.1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6808834"/>
                  </a:ext>
                </a:extLst>
              </a:tr>
              <a:tr h="318580">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TM110</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1.874</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2293</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5.0E4</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77.4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15.4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effectLst/>
                          <a:latin typeface="Arial" panose="020B0604020202020204" pitchFamily="34" charset="0"/>
                          <a:ea typeface="MS Mincho" panose="02020609040205080304" pitchFamily="49" charset="-128"/>
                          <a:cs typeface="Arial" panose="020B0604020202020204" pitchFamily="34" charset="0"/>
                        </a:rPr>
                        <a:t>5.9</a:t>
                      </a:r>
                      <a:endParaRPr lang="zh-CN" sz="1600" b="1"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4001936"/>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TM111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2.577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4336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5.0E4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40.9</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8.1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3.1</a:t>
                      </a:r>
                      <a:endParaRPr lang="zh-CN" sz="1600" b="1" dirty="0">
                        <a:solidFill>
                          <a:srgbClr val="FF0000"/>
                        </a:solidFill>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358901"/>
                  </a:ext>
                </a:extLst>
              </a:tr>
              <a:tr h="318580">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TE121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panose="020B0604020202020204" pitchFamily="34" charset="0"/>
                          <a:ea typeface="MS Mincho" panose="02020609040205080304" pitchFamily="49" charset="-128"/>
                          <a:cs typeface="Arial" panose="020B0604020202020204" pitchFamily="34" charset="0"/>
                        </a:rPr>
                        <a:t>3.087</a:t>
                      </a:r>
                      <a:endParaRPr lang="zh-CN" sz="160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196</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4.4E4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1028.4</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204.1</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dirty="0">
                          <a:effectLst/>
                          <a:latin typeface="Arial" panose="020B0604020202020204" pitchFamily="34" charset="0"/>
                          <a:ea typeface="MS Mincho" panose="02020609040205080304" pitchFamily="49" charset="-128"/>
                          <a:cs typeface="Arial" panose="020B0604020202020204" pitchFamily="34" charset="0"/>
                        </a:rPr>
                        <a:t>77.8</a:t>
                      </a:r>
                      <a:endParaRPr lang="zh-CN" sz="1600" dirty="0">
                        <a:effectLst/>
                        <a:latin typeface="Arial" panose="020B060402020202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143977"/>
                  </a:ext>
                </a:extLst>
              </a:tr>
            </a:tbl>
          </a:graphicData>
        </a:graphic>
      </p:graphicFrame>
      <p:cxnSp>
        <p:nvCxnSpPr>
          <p:cNvPr id="8" name="直接连接符 7"/>
          <p:cNvCxnSpPr>
            <a:endCxn id="12" idx="1"/>
          </p:cNvCxnSpPr>
          <p:nvPr/>
        </p:nvCxnSpPr>
        <p:spPr>
          <a:xfrm>
            <a:off x="7855082" y="5879565"/>
            <a:ext cx="557848" cy="229296"/>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直接连接符 9"/>
          <p:cNvCxnSpPr>
            <a:endCxn id="13" idx="1"/>
          </p:cNvCxnSpPr>
          <p:nvPr/>
        </p:nvCxnSpPr>
        <p:spPr>
          <a:xfrm>
            <a:off x="7855082" y="4924862"/>
            <a:ext cx="557848" cy="323166"/>
          </a:xfrm>
          <a:prstGeom prst="line">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1E58BDC7-2D87-49BE-BB63-E7725D58A681}"/>
              </a:ext>
            </a:extLst>
          </p:cNvPr>
          <p:cNvSpPr txBox="1"/>
          <p:nvPr/>
        </p:nvSpPr>
        <p:spPr>
          <a:xfrm>
            <a:off x="8412930" y="5785695"/>
            <a:ext cx="1242709" cy="646331"/>
          </a:xfrm>
          <a:prstGeom prst="rect">
            <a:avLst/>
          </a:prstGeom>
          <a:noFill/>
        </p:spPr>
        <p:txBody>
          <a:bodyPr wrap="square" rtlCol="0">
            <a:spAutoFit/>
          </a:bodyPr>
          <a:lstStyle/>
          <a:p>
            <a:r>
              <a:rPr lang="en-US" altLang="zh-CN" sz="1200" dirty="0">
                <a:solidFill>
                  <a:prstClr val="black"/>
                </a:solidFill>
                <a:latin typeface="Arial" panose="020B0604020202020204" pitchFamily="34" charset="0"/>
                <a:cs typeface="Arial" panose="020B0604020202020204" pitchFamily="34" charset="0"/>
              </a:rPr>
              <a:t>Dipole Cut off frequency: 2253 MHz</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13" name="TextBox 10">
            <a:extLst>
              <a:ext uri="{FF2B5EF4-FFF2-40B4-BE49-F238E27FC236}">
                <a16:creationId xmlns:a16="http://schemas.microsoft.com/office/drawing/2014/main" id="{D29AA444-D028-49E0-BFF9-64640B779394}"/>
              </a:ext>
            </a:extLst>
          </p:cNvPr>
          <p:cNvSpPr txBox="1"/>
          <p:nvPr/>
        </p:nvSpPr>
        <p:spPr>
          <a:xfrm>
            <a:off x="8412930" y="4924862"/>
            <a:ext cx="1421255" cy="646331"/>
          </a:xfrm>
          <a:prstGeom prst="rect">
            <a:avLst/>
          </a:prstGeom>
          <a:noFill/>
        </p:spPr>
        <p:txBody>
          <a:bodyPr wrap="square" rtlCol="0">
            <a:spAutoFit/>
          </a:bodyPr>
          <a:lstStyle/>
          <a:p>
            <a:r>
              <a:rPr lang="en-US" altLang="zh-CN" sz="1200" dirty="0">
                <a:solidFill>
                  <a:prstClr val="black"/>
                </a:solidFill>
                <a:latin typeface="Arial" panose="020B0604020202020204" pitchFamily="34" charset="0"/>
                <a:cs typeface="Arial" panose="020B0604020202020204" pitchFamily="34" charset="0"/>
              </a:rPr>
              <a:t>Monopole Cut off frequency:</a:t>
            </a:r>
          </a:p>
          <a:p>
            <a:r>
              <a:rPr lang="en-US" altLang="zh-CN" sz="1200" dirty="0">
                <a:solidFill>
                  <a:prstClr val="black"/>
                </a:solidFill>
                <a:latin typeface="Arial" panose="020B0604020202020204" pitchFamily="34" charset="0"/>
                <a:cs typeface="Arial" panose="020B0604020202020204" pitchFamily="34" charset="0"/>
              </a:rPr>
              <a:t>2934 MHz</a:t>
            </a:r>
            <a:endParaRPr lang="zh-CN" altLang="en-US" sz="1200" dirty="0">
              <a:solidFill>
                <a:prstClr val="black"/>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BA3F3341-F3CB-46D6-A009-665425E14D0F}"/>
              </a:ext>
            </a:extLst>
          </p:cNvPr>
          <p:cNvSpPr txBox="1"/>
          <p:nvPr/>
        </p:nvSpPr>
        <p:spPr>
          <a:xfrm>
            <a:off x="9880822" y="4939974"/>
            <a:ext cx="2233401" cy="584775"/>
          </a:xfrm>
          <a:prstGeom prst="rect">
            <a:avLst/>
          </a:prstGeom>
          <a:noFill/>
        </p:spPr>
        <p:txBody>
          <a:bodyPr wrap="square" rtlCol="0">
            <a:spAutoFit/>
          </a:bodyPr>
          <a:lstStyle/>
          <a:p>
            <a:r>
              <a:rPr lang="en-US" altLang="zh-CN" sz="1600" dirty="0">
                <a:solidFill>
                  <a:srgbClr val="FF0000"/>
                </a:solidFill>
                <a:latin typeface="Arial" panose="020B0604020202020204" pitchFamily="34" charset="0"/>
                <a:cs typeface="Arial" panose="020B0604020202020204" pitchFamily="34" charset="0"/>
              </a:rPr>
              <a:t>Longitudinal FB limit: 65 </a:t>
            </a:r>
            <a:r>
              <a:rPr lang="en-US" altLang="zh-CN" sz="1600" dirty="0" err="1">
                <a:solidFill>
                  <a:srgbClr val="FF0000"/>
                </a:solidFill>
                <a:latin typeface="Arial" panose="020B0604020202020204" pitchFamily="34" charset="0"/>
                <a:cs typeface="Arial" panose="020B0604020202020204" pitchFamily="34" charset="0"/>
              </a:rPr>
              <a:t>ms.</a:t>
            </a:r>
            <a:endParaRPr lang="zh-CN" alt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541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Autofit/>
          </a:bodyPr>
          <a:lstStyle/>
          <a:p>
            <a:pPr algn="ctr"/>
            <a:r>
              <a:rPr lang="en-US" altLang="zh-CN" sz="3600" dirty="0">
                <a:latin typeface="Arial" panose="020B0604020202020204" pitchFamily="34" charset="0"/>
                <a:cs typeface="Arial" panose="020B0604020202020204" pitchFamily="34" charset="0"/>
              </a:rPr>
              <a:t>Statistics of Cavity HOM Frequency Spread</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482601" y="1825625"/>
            <a:ext cx="11452725" cy="4351338"/>
          </a:xfrm>
        </p:spPr>
        <p:txBody>
          <a:bodyPr>
            <a:normAutofit/>
          </a:bodyPr>
          <a:lstStyle/>
          <a:p>
            <a:pPr marL="0" indent="0">
              <a:buNone/>
            </a:pPr>
            <a:r>
              <a:rPr lang="en-US" altLang="zh-CN" sz="2000" dirty="0">
                <a:latin typeface="Arial" panose="020B0604020202020204" pitchFamily="34" charset="0"/>
                <a:cs typeface="Arial" panose="020B0604020202020204" pitchFamily="34" charset="0"/>
              </a:rPr>
              <a:t>Empirical model of the cavity HOM frequency spread used for many projects: </a:t>
            </a:r>
          </a:p>
          <a:p>
            <a:pPr marL="0" indent="0" algn="ctr">
              <a:lnSpc>
                <a:spcPct val="100000"/>
              </a:lnSpc>
              <a:spcBef>
                <a:spcPts val="1800"/>
              </a:spcBef>
              <a:spcAft>
                <a:spcPts val="1200"/>
              </a:spcAft>
              <a:buNone/>
            </a:pPr>
            <a:r>
              <a:rPr lang="el-GR" altLang="zh-CN" sz="2000" b="1" i="1" dirty="0">
                <a:latin typeface="Arial" panose="020B0604020202020204" pitchFamily="34" charset="0"/>
                <a:cs typeface="Arial" panose="020B0604020202020204" pitchFamily="34" charset="0"/>
              </a:rPr>
              <a:t>σ</a:t>
            </a:r>
            <a:r>
              <a:rPr lang="en-US" altLang="zh-CN" sz="2000" b="1" baseline="-25000" dirty="0">
                <a:latin typeface="Arial" panose="020B0604020202020204" pitchFamily="34" charset="0"/>
                <a:cs typeface="Arial" panose="020B0604020202020204" pitchFamily="34" charset="0"/>
              </a:rPr>
              <a:t>HOM</a:t>
            </a:r>
            <a:r>
              <a:rPr lang="en-US" altLang="zh-CN" sz="2000" b="1" dirty="0">
                <a:latin typeface="Arial" panose="020B0604020202020204" pitchFamily="34" charset="0"/>
                <a:cs typeface="Arial" panose="020B0604020202020204" pitchFamily="34" charset="0"/>
              </a:rPr>
              <a:t> = 0.1 ~ 0.5 % </a:t>
            </a:r>
            <a:r>
              <a:rPr lang="en-US" altLang="zh-CN" sz="2000" b="1" i="1" dirty="0" err="1">
                <a:latin typeface="Arial" panose="020B0604020202020204" pitchFamily="34" charset="0"/>
                <a:cs typeface="Arial" panose="020B0604020202020204" pitchFamily="34" charset="0"/>
              </a:rPr>
              <a:t>f</a:t>
            </a:r>
            <a:r>
              <a:rPr lang="en-US" altLang="zh-CN" sz="2000" b="1" baseline="-25000" dirty="0" err="1">
                <a:latin typeface="Arial" panose="020B0604020202020204" pitchFamily="34" charset="0"/>
                <a:cs typeface="Arial" panose="020B0604020202020204" pitchFamily="34" charset="0"/>
              </a:rPr>
              <a:t>HOM</a:t>
            </a:r>
            <a:endParaRPr lang="en-US" altLang="zh-CN" sz="2000" dirty="0">
              <a:latin typeface="Arial" panose="020B0604020202020204" pitchFamily="34" charset="0"/>
              <a:cs typeface="Arial" panose="020B0604020202020204" pitchFamily="34" charset="0"/>
            </a:endParaRPr>
          </a:p>
          <a:p>
            <a:pPr marL="0" indent="0">
              <a:lnSpc>
                <a:spcPct val="110000"/>
              </a:lnSpc>
              <a:buNone/>
            </a:pPr>
            <a:r>
              <a:rPr lang="en-US" altLang="zh-CN" sz="2000" dirty="0">
                <a:latin typeface="Arial" panose="020B0604020202020204" pitchFamily="34" charset="0"/>
                <a:cs typeface="Arial" panose="020B0604020202020204" pitchFamily="34" charset="0"/>
              </a:rPr>
              <a:t>Statistics for the 50 TESLA cavities fabricated for the TTF </a:t>
            </a:r>
            <a:r>
              <a:rPr lang="en-US" altLang="zh-CN" sz="2000" dirty="0" err="1">
                <a:latin typeface="Arial" panose="020B0604020202020204" pitchFamily="34" charset="0"/>
                <a:cs typeface="Arial" panose="020B0604020202020204" pitchFamily="34" charset="0"/>
              </a:rPr>
              <a:t>linac</a:t>
            </a:r>
            <a:r>
              <a:rPr lang="en-US" altLang="zh-CN" sz="2000" dirty="0">
                <a:latin typeface="Arial" panose="020B0604020202020204" pitchFamily="34" charset="0"/>
                <a:cs typeface="Arial" panose="020B0604020202020204" pitchFamily="34" charset="0"/>
              </a:rPr>
              <a:t> and measured at 2 K:</a:t>
            </a:r>
          </a:p>
          <a:p>
            <a:pPr>
              <a:lnSpc>
                <a:spcPct val="110000"/>
              </a:lnSpc>
              <a:spcBef>
                <a:spcPts val="600"/>
              </a:spcBef>
            </a:pPr>
            <a:r>
              <a:rPr lang="en-US" altLang="zh-CN" sz="2000" dirty="0">
                <a:latin typeface="Arial" panose="020B0604020202020204" pitchFamily="34" charset="0"/>
                <a:cs typeface="Arial" panose="020B0604020202020204" pitchFamily="34" charset="0"/>
              </a:rPr>
              <a:t>TE111: </a:t>
            </a:r>
            <a:r>
              <a:rPr lang="en-US" altLang="zh-CN" sz="2000" dirty="0">
                <a:solidFill>
                  <a:srgbClr val="FF0000"/>
                </a:solidFill>
                <a:latin typeface="Arial" panose="020B0604020202020204" pitchFamily="34" charset="0"/>
                <a:cs typeface="Arial" panose="020B0604020202020204" pitchFamily="34" charset="0"/>
              </a:rPr>
              <a:t>5 MHz</a:t>
            </a:r>
            <a:r>
              <a:rPr lang="en-US" altLang="zh-CN" sz="2000" dirty="0">
                <a:latin typeface="Arial" panose="020B0604020202020204" pitchFamily="34" charset="0"/>
                <a:cs typeface="Arial" panose="020B0604020202020204" pitchFamily="34" charset="0"/>
              </a:rPr>
              <a:t>, almost the same for all 18 modes. </a:t>
            </a:r>
          </a:p>
          <a:p>
            <a:pPr>
              <a:lnSpc>
                <a:spcPct val="110000"/>
              </a:lnSpc>
              <a:spcBef>
                <a:spcPts val="600"/>
              </a:spcBef>
            </a:pPr>
            <a:r>
              <a:rPr lang="en-US" altLang="zh-CN" sz="2000" dirty="0">
                <a:latin typeface="Arial" panose="020B0604020202020204" pitchFamily="34" charset="0"/>
                <a:cs typeface="Arial" panose="020B0604020202020204" pitchFamily="34" charset="0"/>
              </a:rPr>
              <a:t>TM110: varies from </a:t>
            </a:r>
            <a:r>
              <a:rPr lang="en-US" altLang="zh-CN" sz="2000" dirty="0">
                <a:solidFill>
                  <a:srgbClr val="FF0000"/>
                </a:solidFill>
                <a:latin typeface="Arial" panose="020B0604020202020204" pitchFamily="34" charset="0"/>
                <a:cs typeface="Arial" panose="020B0604020202020204" pitchFamily="34" charset="0"/>
              </a:rPr>
              <a:t>1 MHz to 6 MHz </a:t>
            </a:r>
            <a:r>
              <a:rPr lang="en-US" altLang="zh-CN" sz="2000" dirty="0">
                <a:latin typeface="Arial" panose="020B0604020202020204" pitchFamily="34" charset="0"/>
                <a:cs typeface="Arial" panose="020B0604020202020204" pitchFamily="34" charset="0"/>
              </a:rPr>
              <a:t>and modes with lower frequency are more sensitive to the machining errors.  </a:t>
            </a:r>
          </a:p>
          <a:p>
            <a:pPr>
              <a:lnSpc>
                <a:spcPct val="110000"/>
              </a:lnSpc>
              <a:spcBef>
                <a:spcPts val="600"/>
              </a:spcBef>
            </a:pPr>
            <a:r>
              <a:rPr lang="en-US" altLang="zh-CN" sz="2000" dirty="0">
                <a:latin typeface="Arial" panose="020B0604020202020204" pitchFamily="34" charset="0"/>
                <a:cs typeface="Arial" panose="020B0604020202020204" pitchFamily="34" charset="0"/>
              </a:rPr>
              <a:t>TM011: </a:t>
            </a:r>
            <a:r>
              <a:rPr lang="en-US" altLang="zh-CN" sz="2000" dirty="0">
                <a:solidFill>
                  <a:srgbClr val="FF0000"/>
                </a:solidFill>
                <a:latin typeface="Arial" panose="020B0604020202020204" pitchFamily="34" charset="0"/>
                <a:cs typeface="Arial" panose="020B0604020202020204" pitchFamily="34" charset="0"/>
              </a:rPr>
              <a:t>9 MHz </a:t>
            </a:r>
            <a:r>
              <a:rPr lang="en-US" altLang="zh-CN" sz="2000" dirty="0">
                <a:latin typeface="Arial" panose="020B0604020202020204" pitchFamily="34" charset="0"/>
                <a:cs typeface="Arial" panose="020B0604020202020204" pitchFamily="34" charset="0"/>
              </a:rPr>
              <a:t>for all modes</a:t>
            </a:r>
          </a:p>
          <a:p>
            <a:pPr marL="0" indent="0">
              <a:lnSpc>
                <a:spcPct val="110000"/>
              </a:lnSpc>
              <a:buNone/>
            </a:pPr>
            <a:r>
              <a:rPr lang="en-US" altLang="zh-CN" sz="2000" dirty="0">
                <a:latin typeface="Arial" panose="020B0604020202020204" pitchFamily="34" charset="0"/>
                <a:cs typeface="Arial" panose="020B0604020202020204" pitchFamily="34" charset="0"/>
              </a:rPr>
              <a:t>Euro-XFEL data?</a:t>
            </a:r>
          </a:p>
        </p:txBody>
      </p:sp>
      <p:sp>
        <p:nvSpPr>
          <p:cNvPr id="4" name="灯片编号占位符 3"/>
          <p:cNvSpPr>
            <a:spLocks noGrp="1"/>
          </p:cNvSpPr>
          <p:nvPr>
            <p:ph type="sldNum" sz="quarter" idx="12"/>
          </p:nvPr>
        </p:nvSpPr>
        <p:spPr/>
        <p:txBody>
          <a:bodyPr/>
          <a:lstStyle/>
          <a:p>
            <a:fld id="{672E488A-81DB-4A5F-B4BA-D0957D335647}" type="slidenum">
              <a:rPr lang="zh-CN" altLang="en-US" smtClean="0"/>
              <a:t>29</a:t>
            </a:fld>
            <a:endParaRPr lang="zh-CN" altLang="en-US"/>
          </a:p>
        </p:txBody>
      </p:sp>
      <p:sp>
        <p:nvSpPr>
          <p:cNvPr id="7" name="矩形 6"/>
          <p:cNvSpPr/>
          <p:nvPr/>
        </p:nvSpPr>
        <p:spPr>
          <a:xfrm>
            <a:off x="5842936" y="4534859"/>
            <a:ext cx="5535328" cy="803297"/>
          </a:xfrm>
          <a:prstGeom prst="rect">
            <a:avLst/>
          </a:prstGeom>
          <a:ln>
            <a:solidFill>
              <a:schemeClr val="tx1"/>
            </a:solidFill>
          </a:ln>
        </p:spPr>
        <p:txBody>
          <a:bodyPr wrap="square">
            <a:spAutoFit/>
          </a:bodyPr>
          <a:lstStyle/>
          <a:p>
            <a:pPr>
              <a:lnSpc>
                <a:spcPct val="110000"/>
              </a:lnSpc>
            </a:pPr>
            <a:r>
              <a:rPr lang="en-US" altLang="zh-CN" sz="1400" dirty="0">
                <a:latin typeface="Arial" panose="020B0604020202020204" pitchFamily="34" charset="0"/>
                <a:cs typeface="Arial" panose="020B0604020202020204" pitchFamily="34" charset="0"/>
              </a:rPr>
              <a:t>J. </a:t>
            </a:r>
            <a:r>
              <a:rPr lang="en-US" altLang="zh-CN" sz="1400" dirty="0" err="1">
                <a:latin typeface="Arial" panose="020B0604020202020204" pitchFamily="34" charset="0"/>
                <a:cs typeface="Arial" panose="020B0604020202020204" pitchFamily="34" charset="0"/>
              </a:rPr>
              <a:t>Sekutowicz</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Multicell</a:t>
            </a:r>
            <a:r>
              <a:rPr lang="en-US" altLang="zh-CN" sz="1400" dirty="0">
                <a:latin typeface="Arial" panose="020B0604020202020204" pitchFamily="34" charset="0"/>
                <a:cs typeface="Arial" panose="020B0604020202020204" pitchFamily="34" charset="0"/>
              </a:rPr>
              <a:t> superconducting structures for high energy </a:t>
            </a:r>
            <a:r>
              <a:rPr lang="en-US" altLang="zh-CN" sz="1400" dirty="0" err="1">
                <a:latin typeface="Arial" panose="020B0604020202020204" pitchFamily="34" charset="0"/>
                <a:cs typeface="Arial" panose="020B0604020202020204" pitchFamily="34" charset="0"/>
              </a:rPr>
              <a:t>e+e</a:t>
            </a:r>
            <a:r>
              <a:rPr lang="en-US" altLang="zh-CN" sz="1400" dirty="0">
                <a:latin typeface="Arial" panose="020B0604020202020204" pitchFamily="34" charset="0"/>
                <a:cs typeface="Arial" panose="020B0604020202020204" pitchFamily="34" charset="0"/>
              </a:rPr>
              <a:t>- colliders and free electron laser </a:t>
            </a:r>
            <a:r>
              <a:rPr lang="en-US" altLang="zh-CN" sz="1400" dirty="0" err="1">
                <a:latin typeface="Arial" panose="020B0604020202020204" pitchFamily="34" charset="0"/>
                <a:cs typeface="Arial" panose="020B0604020202020204" pitchFamily="34" charset="0"/>
              </a:rPr>
              <a:t>linacs</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EuCARD</a:t>
            </a:r>
            <a:r>
              <a:rPr lang="en-US" altLang="zh-CN" sz="1400" dirty="0">
                <a:latin typeface="Arial" panose="020B0604020202020204" pitchFamily="34" charset="0"/>
                <a:cs typeface="Arial" panose="020B0604020202020204" pitchFamily="34" charset="0"/>
              </a:rPr>
              <a:t> Editorial Series on Accelerator Science and Technology, Vol.01 (2007).</a:t>
            </a:r>
          </a:p>
        </p:txBody>
      </p:sp>
    </p:spTree>
    <p:extLst>
      <p:ext uri="{BB962C8B-B14F-4D97-AF65-F5344CB8AC3E}">
        <p14:creationId xmlns:p14="http://schemas.microsoft.com/office/powerpoint/2010/main" val="291965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859367" y="81492"/>
            <a:ext cx="10515600" cy="1325563"/>
          </a:xfrm>
        </p:spPr>
        <p:txBody>
          <a:bodyPr>
            <a:normAutofit/>
          </a:bodyPr>
          <a:lstStyle/>
          <a:p>
            <a:pPr algn="ctr"/>
            <a:r>
              <a:rPr lang="en-US" altLang="zh-CN" sz="3600" dirty="0">
                <a:latin typeface="Arial" panose="020B0604020202020204" pitchFamily="34" charset="0"/>
                <a:cs typeface="Arial" panose="020B0604020202020204" pitchFamily="34" charset="0"/>
              </a:rPr>
              <a:t>CEPC SRF System</a:t>
            </a:r>
            <a:endParaRPr lang="zh-CN" altLang="en-US" sz="3600" dirty="0">
              <a:latin typeface="Arial" panose="020B0604020202020204" pitchFamily="34" charset="0"/>
              <a:cs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3553138317"/>
              </p:ext>
            </p:extLst>
          </p:nvPr>
        </p:nvGraphicFramePr>
        <p:xfrm>
          <a:off x="6396065" y="1461362"/>
          <a:ext cx="5076000" cy="4814028"/>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1327047053"/>
                    </a:ext>
                  </a:extLst>
                </a:gridCol>
                <a:gridCol w="936000">
                  <a:extLst>
                    <a:ext uri="{9D8B030D-6E8A-4147-A177-3AD203B41FA5}">
                      <a16:colId xmlns:a16="http://schemas.microsoft.com/office/drawing/2014/main" val="881978171"/>
                    </a:ext>
                  </a:extLst>
                </a:gridCol>
                <a:gridCol w="936000">
                  <a:extLst>
                    <a:ext uri="{9D8B030D-6E8A-4147-A177-3AD203B41FA5}">
                      <a16:colId xmlns:a16="http://schemas.microsoft.com/office/drawing/2014/main" val="626430571"/>
                    </a:ext>
                  </a:extLst>
                </a:gridCol>
                <a:gridCol w="1044000">
                  <a:extLst>
                    <a:ext uri="{9D8B030D-6E8A-4147-A177-3AD203B41FA5}">
                      <a16:colId xmlns:a16="http://schemas.microsoft.com/office/drawing/2014/main" val="1185895502"/>
                    </a:ext>
                  </a:extLst>
                </a:gridCol>
              </a:tblGrid>
              <a:tr h="340083">
                <a:tc>
                  <a:txBody>
                    <a:bodyPr/>
                    <a:lstStyle/>
                    <a:p>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a:latin typeface="Arial" panose="020B0604020202020204" pitchFamily="34" charset="0"/>
                          <a:cs typeface="Arial" panose="020B0604020202020204" pitchFamily="34" charset="0"/>
                        </a:rPr>
                        <a:t>H</a:t>
                      </a:r>
                      <a:endParaRPr lang="zh-CN" altLang="en-US" sz="1400" b="1"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a:latin typeface="Arial" panose="020B0604020202020204" pitchFamily="34" charset="0"/>
                          <a:cs typeface="Arial" panose="020B0604020202020204" pitchFamily="34" charset="0"/>
                        </a:rPr>
                        <a:t>W</a:t>
                      </a:r>
                      <a:endParaRPr lang="zh-CN" altLang="en-US" sz="1400" b="1" dirty="0">
                        <a:latin typeface="Arial" panose="020B0604020202020204" pitchFamily="34" charset="0"/>
                        <a:cs typeface="Arial" panose="020B0604020202020204" pitchFamily="34" charset="0"/>
                      </a:endParaRPr>
                    </a:p>
                  </a:txBody>
                  <a:tcPr anchor="ctr"/>
                </a:tc>
                <a:tc>
                  <a:txBody>
                    <a:bodyPr/>
                    <a:lstStyle/>
                    <a:p>
                      <a:pPr algn="ctr"/>
                      <a:r>
                        <a:rPr lang="en-US" altLang="zh-CN" sz="1400" b="1" dirty="0">
                          <a:latin typeface="Arial" panose="020B0604020202020204" pitchFamily="34" charset="0"/>
                          <a:cs typeface="Arial" panose="020B0604020202020204" pitchFamily="34" charset="0"/>
                        </a:rPr>
                        <a:t>Z</a:t>
                      </a:r>
                      <a:endParaRPr lang="zh-CN" altLang="en-US"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23430131"/>
                  </a:ext>
                </a:extLst>
              </a:tr>
              <a:tr h="340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dirty="0">
                          <a:latin typeface="Arial" panose="020B0604020202020204" pitchFamily="34" charset="0"/>
                          <a:cs typeface="Arial" panose="020B0604020202020204" pitchFamily="34" charset="0"/>
                        </a:rPr>
                        <a:t>Collider Ring</a:t>
                      </a:r>
                      <a:endParaRPr lang="zh-CN" altLang="en-US" sz="14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Arial" panose="020B0604020202020204" pitchFamily="34" charset="0"/>
                          <a:cs typeface="Arial" panose="020B0604020202020204" pitchFamily="34" charset="0"/>
                        </a:rPr>
                        <a:t>650 MHz</a:t>
                      </a:r>
                      <a:r>
                        <a:rPr lang="zh-CN" altLang="en-US" sz="1400" b="1" baseline="0" dirty="0">
                          <a:latin typeface="Arial" panose="020B0604020202020204" pitchFamily="34" charset="0"/>
                          <a:cs typeface="Arial" panose="020B0604020202020204" pitchFamily="34" charset="0"/>
                        </a:rPr>
                        <a:t> </a:t>
                      </a:r>
                      <a:r>
                        <a:rPr lang="en-US" altLang="zh-CN" sz="1400" b="1" baseline="0" dirty="0">
                          <a:latin typeface="Arial" panose="020B0604020202020204" pitchFamily="34" charset="0"/>
                          <a:cs typeface="Arial" panose="020B0604020202020204" pitchFamily="34" charset="0"/>
                        </a:rPr>
                        <a:t>2-cell cavity</a:t>
                      </a:r>
                      <a:endParaRPr lang="zh-CN" altLang="en-US" sz="1400" b="1" dirty="0">
                        <a:latin typeface="Arial" panose="020B0604020202020204" pitchFamily="34" charset="0"/>
                        <a:cs typeface="Arial" panose="020B0604020202020204" pitchFamily="34" charset="0"/>
                      </a:endParaRPr>
                    </a:p>
                  </a:txBody>
                  <a:tcPr anchor="ctr">
                    <a:solidFill>
                      <a:schemeClr val="accent1">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42541478"/>
                  </a:ext>
                </a:extLst>
              </a:tr>
              <a:tr h="3199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err="1">
                          <a:latin typeface="Arial" panose="020B0604020202020204" pitchFamily="34" charset="0"/>
                          <a:cs typeface="Arial" panose="020B0604020202020204" pitchFamily="34" charset="0"/>
                        </a:rPr>
                        <a:t>Lumi</a:t>
                      </a:r>
                      <a:r>
                        <a:rPr lang="en-US" altLang="zh-CN" sz="1400" dirty="0">
                          <a:latin typeface="Arial" panose="020B0604020202020204" pitchFamily="34" charset="0"/>
                          <a:cs typeface="Arial" panose="020B0604020202020204" pitchFamily="34" charset="0"/>
                        </a:rPr>
                        <a:t>. / IP (10</a:t>
                      </a:r>
                      <a:r>
                        <a:rPr lang="en-US" altLang="zh-CN" sz="1400" baseline="30000" dirty="0">
                          <a:latin typeface="Arial" panose="020B0604020202020204" pitchFamily="34" charset="0"/>
                          <a:cs typeface="Arial" panose="020B0604020202020204" pitchFamily="34" charset="0"/>
                        </a:rPr>
                        <a:t>34</a:t>
                      </a:r>
                      <a:r>
                        <a:rPr lang="en-US" altLang="zh-CN" sz="1400" dirty="0">
                          <a:latin typeface="Arial" panose="020B0604020202020204" pitchFamily="34" charset="0"/>
                          <a:cs typeface="Arial" panose="020B0604020202020204" pitchFamily="34" charset="0"/>
                        </a:rPr>
                        <a:t> cm</a:t>
                      </a:r>
                      <a:r>
                        <a:rPr lang="en-US" altLang="zh-CN" sz="1400" baseline="30000" dirty="0">
                          <a:latin typeface="Arial" panose="020B0604020202020204" pitchFamily="34" charset="0"/>
                          <a:cs typeface="Arial" panose="020B0604020202020204" pitchFamily="34" charset="0"/>
                        </a:rPr>
                        <a:t>-2</a:t>
                      </a:r>
                      <a:r>
                        <a:rPr lang="en-US" altLang="zh-CN" sz="1400" dirty="0">
                          <a:latin typeface="Arial" panose="020B0604020202020204" pitchFamily="34" charset="0"/>
                          <a:cs typeface="Arial" panose="020B0604020202020204" pitchFamily="34" charset="0"/>
                        </a:rPr>
                        <a:t>s</a:t>
                      </a:r>
                      <a:r>
                        <a:rPr lang="en-US" altLang="zh-CN" sz="1400" baseline="30000" dirty="0">
                          <a:latin typeface="Arial" panose="020B0604020202020204" pitchFamily="34" charset="0"/>
                          <a:cs typeface="Arial" panose="020B0604020202020204" pitchFamily="34" charset="0"/>
                        </a:rPr>
                        <a:t>-1</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2.93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10.1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16.6</a:t>
                      </a:r>
                      <a:r>
                        <a:rPr lang="en-US" altLang="zh-CN" sz="1400" baseline="0" dirty="0">
                          <a:latin typeface="Arial" panose="020B0604020202020204" pitchFamily="34" charset="0"/>
                          <a:cs typeface="Arial" panose="020B0604020202020204" pitchFamily="34" charset="0"/>
                        </a:rPr>
                        <a:t> / 32.1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02208437"/>
                  </a:ext>
                </a:extLst>
              </a:tr>
              <a:tr h="3199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RF voltage (GV)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2.17</a:t>
                      </a:r>
                      <a:endParaRPr lang="zh-CN" altLang="en-US" sz="1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0.47</a:t>
                      </a:r>
                      <a:endParaRPr lang="zh-CN" altLang="en-US" sz="1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0.1</a:t>
                      </a:r>
                      <a:endParaRPr lang="zh-CN" alt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89934849"/>
                  </a:ext>
                </a:extLst>
              </a:tr>
              <a:tr h="319931">
                <a:tc>
                  <a:txBody>
                    <a:bodyPr/>
                    <a:lstStyle/>
                    <a:p>
                      <a:r>
                        <a:rPr lang="en-US" altLang="zh-CN" sz="1400" dirty="0">
                          <a:latin typeface="Arial" panose="020B0604020202020204" pitchFamily="34" charset="0"/>
                          <a:cs typeface="Arial" panose="020B0604020202020204" pitchFamily="34" charset="0"/>
                        </a:rPr>
                        <a:t>Beam current (mA)</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17.4 x 2</a:t>
                      </a:r>
                      <a:endParaRPr lang="zh-CN" altLang="en-US" sz="1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87.7</a:t>
                      </a:r>
                      <a:endParaRPr lang="zh-CN" altLang="en-US" sz="1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chemeClr val="tx1"/>
                          </a:solidFill>
                          <a:latin typeface="Arial" panose="020B0604020202020204" pitchFamily="34" charset="0"/>
                          <a:cs typeface="Arial" panose="020B0604020202020204" pitchFamily="34" charset="0"/>
                        </a:rPr>
                        <a:t>460</a:t>
                      </a:r>
                      <a:endParaRPr lang="zh-CN" altLang="en-US" sz="1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21085336"/>
                  </a:ext>
                </a:extLst>
              </a:tr>
              <a:tr h="319931">
                <a:tc>
                  <a:txBody>
                    <a:bodyPr/>
                    <a:lstStyle/>
                    <a:p>
                      <a:r>
                        <a:rPr lang="en-US" altLang="zh-CN" sz="1400" dirty="0">
                          <a:latin typeface="Arial" panose="020B0604020202020204" pitchFamily="34" charset="0"/>
                          <a:cs typeface="Arial" panose="020B0604020202020204" pitchFamily="34" charset="0"/>
                        </a:rPr>
                        <a:t>SR power / beam (MW)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16.5</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90622999"/>
                  </a:ext>
                </a:extLst>
              </a:tr>
              <a:tr h="3199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Cavity number</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240</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108 x 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60 x 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40308899"/>
                  </a:ext>
                </a:extLst>
              </a:tr>
              <a:tr h="3199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tx1"/>
                          </a:solidFill>
                          <a:latin typeface="Arial" panose="020B0604020202020204" pitchFamily="34" charset="0"/>
                          <a:ea typeface="+mn-ea"/>
                          <a:cs typeface="Arial" panose="020B0604020202020204" pitchFamily="34" charset="0"/>
                        </a:rPr>
                        <a:t>Q</a:t>
                      </a:r>
                      <a:r>
                        <a:rPr lang="en-US" altLang="zh-CN" sz="1400" kern="1200" baseline="-25000" dirty="0">
                          <a:solidFill>
                            <a:schemeClr val="tx1"/>
                          </a:solidFill>
                          <a:latin typeface="Arial" panose="020B0604020202020204" pitchFamily="34" charset="0"/>
                          <a:ea typeface="+mn-ea"/>
                          <a:cs typeface="Arial" panose="020B0604020202020204" pitchFamily="34" charset="0"/>
                        </a:rPr>
                        <a:t>0</a:t>
                      </a:r>
                      <a:r>
                        <a:rPr lang="en-US" altLang="zh-CN" sz="1400" kern="1200" dirty="0">
                          <a:solidFill>
                            <a:schemeClr val="tx1"/>
                          </a:solidFill>
                          <a:latin typeface="Arial" panose="020B0604020202020204" pitchFamily="34" charset="0"/>
                          <a:ea typeface="+mn-ea"/>
                          <a:cs typeface="Arial" panose="020B0604020202020204" pitchFamily="34" charset="0"/>
                        </a:rPr>
                        <a:t> at max gradient</a:t>
                      </a:r>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anchor="ctr"/>
                </a:tc>
                <a:tc gridSpan="3">
                  <a:txBody>
                    <a:bodyPr/>
                    <a:lstStyle/>
                    <a:p>
                      <a:pPr marL="0" algn="ctr" defTabSz="914400" rtl="0" eaLnBrk="1" latinLnBrk="0" hangingPunct="1"/>
                      <a:r>
                        <a:rPr lang="en-US" altLang="zh-CN" sz="1200" kern="1200" dirty="0">
                          <a:solidFill>
                            <a:srgbClr val="FF0000"/>
                          </a:solidFill>
                          <a:latin typeface="Arial" panose="020B0604020202020204" pitchFamily="34" charset="0"/>
                          <a:ea typeface="+mn-ea"/>
                          <a:cs typeface="Arial" panose="020B0604020202020204" pitchFamily="34" charset="0"/>
                        </a:rPr>
                        <a:t>4</a:t>
                      </a:r>
                      <a:r>
                        <a:rPr lang="en-US" altLang="zh-CN" sz="1200" kern="1200" baseline="0" dirty="0">
                          <a:solidFill>
                            <a:srgbClr val="FF0000"/>
                          </a:solidFill>
                          <a:latin typeface="Arial" panose="020B0604020202020204" pitchFamily="34" charset="0"/>
                          <a:ea typeface="+mn-ea"/>
                          <a:cs typeface="Arial" panose="020B0604020202020204" pitchFamily="34" charset="0"/>
                        </a:rPr>
                        <a:t>E10 @ </a:t>
                      </a:r>
                      <a:r>
                        <a:rPr lang="en-US" altLang="zh-CN" sz="1200" kern="1200" dirty="0">
                          <a:solidFill>
                            <a:srgbClr val="FF0000"/>
                          </a:solidFill>
                          <a:latin typeface="Arial" panose="020B0604020202020204" pitchFamily="34" charset="0"/>
                          <a:ea typeface="+mn-ea"/>
                          <a:cs typeface="Arial" panose="020B0604020202020204" pitchFamily="34" charset="0"/>
                        </a:rPr>
                        <a:t>22</a:t>
                      </a:r>
                      <a:r>
                        <a:rPr lang="en-US" altLang="zh-CN" sz="1200" kern="1200" baseline="0" dirty="0">
                          <a:solidFill>
                            <a:srgbClr val="FF0000"/>
                          </a:solidFill>
                          <a:latin typeface="Arial" panose="020B0604020202020204" pitchFamily="34" charset="0"/>
                          <a:ea typeface="+mn-ea"/>
                          <a:cs typeface="Arial" panose="020B0604020202020204" pitchFamily="34" charset="0"/>
                        </a:rPr>
                        <a:t> MV/m (vertical test)</a:t>
                      </a:r>
                    </a:p>
                    <a:p>
                      <a:pPr marL="0" algn="ctr" defTabSz="914400" rtl="0" eaLnBrk="1" latinLnBrk="0" hangingPunct="1"/>
                      <a:r>
                        <a:rPr lang="en-US" altLang="zh-CN" sz="1200" kern="1200" baseline="0" dirty="0">
                          <a:solidFill>
                            <a:schemeClr val="tx1"/>
                          </a:solidFill>
                          <a:latin typeface="Arial" panose="020B0604020202020204" pitchFamily="34" charset="0"/>
                          <a:ea typeface="+mn-ea"/>
                          <a:cs typeface="Arial" panose="020B0604020202020204" pitchFamily="34" charset="0"/>
                        </a:rPr>
                        <a:t>1.5E10 @ 20 MV/m (long term operation)</a:t>
                      </a:r>
                      <a:endParaRPr lang="zh-CN" altLang="en-US" sz="1200" kern="1200" dirty="0">
                        <a:solidFill>
                          <a:schemeClr val="tx1"/>
                        </a:solidFill>
                        <a:latin typeface="Arial" panose="020B0604020202020204" pitchFamily="34" charset="0"/>
                        <a:ea typeface="+mn-ea"/>
                        <a:cs typeface="Arial" panose="020B0604020202020204" pitchFamily="34" charset="0"/>
                      </a:endParaRPr>
                    </a:p>
                  </a:txBody>
                  <a:tcPr anchor="ctr"/>
                </a:tc>
                <a:tc hMerge="1">
                  <a:txBody>
                    <a:bodyPr/>
                    <a:lstStyle/>
                    <a:p>
                      <a:pPr marL="0" algn="ctr" defTabSz="914400" rtl="0" eaLnBrk="1" latinLnBrk="0" hangingPunct="1"/>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anchor="ctr"/>
                </a:tc>
                <a:tc hMerge="1">
                  <a:txBody>
                    <a:bodyPr/>
                    <a:lstStyle/>
                    <a:p>
                      <a:pPr marL="0" algn="ctr" defTabSz="914400" rtl="0" eaLnBrk="1" latinLnBrk="0" hangingPunct="1"/>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125976761"/>
                  </a:ext>
                </a:extLst>
              </a:tr>
              <a:tr h="319931">
                <a:tc>
                  <a:txBody>
                    <a:bodyPr/>
                    <a:lstStyle/>
                    <a:p>
                      <a:r>
                        <a:rPr lang="en-US" altLang="zh-CN" sz="1400" dirty="0">
                          <a:latin typeface="Arial" panose="020B0604020202020204" pitchFamily="34" charset="0"/>
                          <a:cs typeface="Arial" panose="020B0604020202020204" pitchFamily="34" charset="0"/>
                        </a:rPr>
                        <a:t>2 K</a:t>
                      </a:r>
                      <a:r>
                        <a:rPr lang="en-US" altLang="zh-CN" sz="1400" baseline="0" dirty="0">
                          <a:latin typeface="Arial" panose="020B0604020202020204" pitchFamily="34" charset="0"/>
                          <a:cs typeface="Arial" panose="020B0604020202020204" pitchFamily="34" charset="0"/>
                        </a:rPr>
                        <a:t> cavity wall loss (kW)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53927373"/>
                  </a:ext>
                </a:extLst>
              </a:tr>
              <a:tr h="340083">
                <a:tc>
                  <a:txBody>
                    <a:bodyPr/>
                    <a:lstStyle/>
                    <a:p>
                      <a:r>
                        <a:rPr lang="en-US" altLang="zh-CN" sz="1400" b="1" dirty="0">
                          <a:latin typeface="Arial" panose="020B0604020202020204" pitchFamily="34" charset="0"/>
                          <a:cs typeface="Arial" panose="020B0604020202020204" pitchFamily="34" charset="0"/>
                        </a:rPr>
                        <a:t>Booster Ring </a:t>
                      </a:r>
                      <a:r>
                        <a:rPr lang="en-US" altLang="zh-CN" sz="1200" b="1" dirty="0">
                          <a:latin typeface="Arial" panose="020B0604020202020204" pitchFamily="34" charset="0"/>
                          <a:cs typeface="Arial" panose="020B0604020202020204" pitchFamily="34" charset="0"/>
                        </a:rPr>
                        <a:t>(extraction)</a:t>
                      </a:r>
                      <a:endParaRPr lang="zh-CN" altLang="en-US" sz="1050"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gridSpan="3">
                  <a:txBody>
                    <a:bodyPr/>
                    <a:lstStyle/>
                    <a:p>
                      <a:pPr algn="ctr"/>
                      <a:r>
                        <a:rPr lang="en-US" altLang="zh-CN" sz="1400" b="1" dirty="0">
                          <a:latin typeface="Arial" panose="020B0604020202020204" pitchFamily="34" charset="0"/>
                          <a:cs typeface="Arial" panose="020B0604020202020204" pitchFamily="34" charset="0"/>
                        </a:rPr>
                        <a:t>1.3</a:t>
                      </a:r>
                      <a:r>
                        <a:rPr lang="en-US" altLang="zh-CN" sz="1400" b="1" baseline="0" dirty="0">
                          <a:latin typeface="Arial" panose="020B0604020202020204" pitchFamily="34" charset="0"/>
                          <a:cs typeface="Arial" panose="020B0604020202020204" pitchFamily="34" charset="0"/>
                        </a:rPr>
                        <a:t> GHz 9-cell cavity</a:t>
                      </a:r>
                      <a:endParaRPr lang="zh-CN" altLang="en-US" sz="1400"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tc hMerge="1">
                  <a:txBody>
                    <a:bodyPr/>
                    <a:lstStyle/>
                    <a:p>
                      <a:pPr algn="ctr"/>
                      <a:endParaRPr lang="zh-CN"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8279953"/>
                  </a:ext>
                </a:extLst>
              </a:tr>
              <a:tr h="319931">
                <a:tc>
                  <a:txBody>
                    <a:bodyPr/>
                    <a:lstStyle/>
                    <a:p>
                      <a:r>
                        <a:rPr lang="en-US" altLang="zh-CN" sz="1400" dirty="0">
                          <a:latin typeface="Arial" panose="020B0604020202020204" pitchFamily="34" charset="0"/>
                          <a:cs typeface="Arial" panose="020B0604020202020204" pitchFamily="34" charset="0"/>
                        </a:rPr>
                        <a:t>RF voltage (GV)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1.97</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0.585</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0.287</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27715916"/>
                  </a:ext>
                </a:extLst>
              </a:tr>
              <a:tr h="319931">
                <a:tc>
                  <a:txBody>
                    <a:bodyPr/>
                    <a:lstStyle/>
                    <a:p>
                      <a:r>
                        <a:rPr lang="en-US" altLang="zh-CN" sz="1400" dirty="0">
                          <a:latin typeface="Arial" panose="020B0604020202020204" pitchFamily="34" charset="0"/>
                          <a:cs typeface="Arial" panose="020B0604020202020204" pitchFamily="34" charset="0"/>
                        </a:rPr>
                        <a:t>Beam current</a:t>
                      </a:r>
                      <a:r>
                        <a:rPr lang="en-US" altLang="zh-CN" sz="1400" baseline="0" dirty="0">
                          <a:latin typeface="Arial" panose="020B0604020202020204" pitchFamily="34" charset="0"/>
                          <a:cs typeface="Arial" panose="020B0604020202020204" pitchFamily="34" charset="0"/>
                        </a:rPr>
                        <a:t> (mA) peak</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0.52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2.63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6.91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45619021"/>
                  </a:ext>
                </a:extLst>
              </a:tr>
              <a:tr h="3199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dirty="0">
                          <a:solidFill>
                            <a:srgbClr val="FF0000"/>
                          </a:solidFill>
                          <a:latin typeface="Arial" panose="020B0604020202020204" pitchFamily="34" charset="0"/>
                          <a:cs typeface="Arial" panose="020B0604020202020204" pitchFamily="34" charset="0"/>
                        </a:rPr>
                        <a:t>Cavity number</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solidFill>
                            <a:srgbClr val="FF0000"/>
                          </a:solidFill>
                          <a:latin typeface="Arial" panose="020B0604020202020204" pitchFamily="34" charset="0"/>
                          <a:cs typeface="Arial" panose="020B0604020202020204" pitchFamily="34" charset="0"/>
                        </a:rPr>
                        <a:t>96</a:t>
                      </a:r>
                      <a:endParaRPr lang="zh-CN" altLang="en-US" sz="140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64</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38215599"/>
                  </a:ext>
                </a:extLst>
              </a:tr>
              <a:tr h="3199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kern="1200" dirty="0">
                          <a:solidFill>
                            <a:schemeClr val="tx1"/>
                          </a:solidFill>
                          <a:latin typeface="Arial" panose="020B0604020202020204" pitchFamily="34" charset="0"/>
                          <a:ea typeface="+mn-ea"/>
                          <a:cs typeface="Arial" panose="020B0604020202020204" pitchFamily="34" charset="0"/>
                        </a:rPr>
                        <a:t>Q</a:t>
                      </a:r>
                      <a:r>
                        <a:rPr lang="en-US" altLang="zh-CN" sz="1400" kern="1200" baseline="-25000" dirty="0">
                          <a:solidFill>
                            <a:schemeClr val="tx1"/>
                          </a:solidFill>
                          <a:latin typeface="Arial" panose="020B0604020202020204" pitchFamily="34" charset="0"/>
                          <a:ea typeface="+mn-ea"/>
                          <a:cs typeface="Arial" panose="020B0604020202020204" pitchFamily="34" charset="0"/>
                        </a:rPr>
                        <a:t>0</a:t>
                      </a:r>
                      <a:r>
                        <a:rPr lang="en-US" altLang="zh-CN" sz="1400" kern="1200" dirty="0">
                          <a:solidFill>
                            <a:schemeClr val="tx1"/>
                          </a:solidFill>
                          <a:latin typeface="Arial" panose="020B0604020202020204" pitchFamily="34" charset="0"/>
                          <a:ea typeface="+mn-ea"/>
                          <a:cs typeface="Arial" panose="020B0604020202020204" pitchFamily="34" charset="0"/>
                        </a:rPr>
                        <a:t> at max gradient</a:t>
                      </a:r>
                      <a:endParaRPr lang="zh-CN" altLang="en-US" sz="1400" kern="1200" dirty="0">
                        <a:solidFill>
                          <a:schemeClr val="tx1"/>
                        </a:solidFill>
                        <a:latin typeface="Arial" panose="020B0604020202020204" pitchFamily="34" charset="0"/>
                        <a:ea typeface="+mn-ea"/>
                        <a:cs typeface="Arial" panose="020B0604020202020204" pitchFamily="34" charset="0"/>
                      </a:endParaRPr>
                    </a:p>
                  </a:txBody>
                  <a:tcPr anchor="ctr"/>
                </a:tc>
                <a:tc gridSpan="3">
                  <a:txBody>
                    <a:bodyPr/>
                    <a:lstStyle/>
                    <a:p>
                      <a:pPr algn="ctr"/>
                      <a:r>
                        <a:rPr lang="en-US" altLang="zh-CN" sz="1200" dirty="0">
                          <a:solidFill>
                            <a:srgbClr val="FF0000"/>
                          </a:solidFill>
                          <a:latin typeface="Arial" panose="020B0604020202020204" pitchFamily="34" charset="0"/>
                          <a:cs typeface="Arial" panose="020B0604020202020204" pitchFamily="34" charset="0"/>
                        </a:rPr>
                        <a:t>3E10 @ 24 MV/m (vertical</a:t>
                      </a:r>
                      <a:r>
                        <a:rPr lang="en-US" altLang="zh-CN" sz="1200" baseline="0" dirty="0">
                          <a:solidFill>
                            <a:srgbClr val="FF0000"/>
                          </a:solidFill>
                          <a:latin typeface="Arial" panose="020B0604020202020204" pitchFamily="34" charset="0"/>
                          <a:cs typeface="Arial" panose="020B0604020202020204" pitchFamily="34" charset="0"/>
                        </a:rPr>
                        <a:t> test</a:t>
                      </a:r>
                      <a:r>
                        <a:rPr lang="en-US" altLang="zh-CN" sz="1200" dirty="0">
                          <a:solidFill>
                            <a:srgbClr val="FF0000"/>
                          </a:solidFill>
                          <a:latin typeface="Arial" panose="020B0604020202020204" pitchFamily="34" charset="0"/>
                          <a:cs typeface="Arial" panose="020B0604020202020204" pitchFamily="34" charset="0"/>
                        </a:rPr>
                        <a:t>)</a:t>
                      </a:r>
                    </a:p>
                    <a:p>
                      <a:pPr algn="ctr"/>
                      <a:r>
                        <a:rPr lang="en-US" altLang="zh-CN" sz="1200" dirty="0">
                          <a:latin typeface="Arial" panose="020B0604020202020204" pitchFamily="34" charset="0"/>
                          <a:cs typeface="Arial" panose="020B0604020202020204" pitchFamily="34" charset="0"/>
                        </a:rPr>
                        <a:t>1E10 @ 20 MV/m (long term operation)</a:t>
                      </a:r>
                      <a:endParaRPr lang="zh-CN" altLang="en-US" sz="12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1400" dirty="0">
                        <a:latin typeface="Arial" panose="020B0604020202020204" pitchFamily="34" charset="0"/>
                        <a:cs typeface="Arial" panose="020B0604020202020204" pitchFamily="34" charset="0"/>
                      </a:endParaRPr>
                    </a:p>
                  </a:txBody>
                  <a:tcPr anchor="ctr"/>
                </a:tc>
                <a:tc hMerge="1">
                  <a:txBody>
                    <a:bodyPr/>
                    <a:lstStyle/>
                    <a:p>
                      <a:pPr algn="ct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53798461"/>
                  </a:ext>
                </a:extLst>
              </a:tr>
            </a:tbl>
          </a:graphicData>
        </a:graphic>
      </p:graphicFrame>
      <p:sp>
        <p:nvSpPr>
          <p:cNvPr id="7" name="矩形 6"/>
          <p:cNvSpPr/>
          <p:nvPr/>
        </p:nvSpPr>
        <p:spPr>
          <a:xfrm>
            <a:off x="340339" y="5324988"/>
            <a:ext cx="5689014" cy="1031051"/>
          </a:xfrm>
          <a:prstGeom prst="rect">
            <a:avLst/>
          </a:prstGeom>
        </p:spPr>
        <p:txBody>
          <a:bodyPr wrap="square">
            <a:spAutoFit/>
          </a:bodyPr>
          <a:lstStyle/>
          <a:p>
            <a:pPr algn="just"/>
            <a:r>
              <a:rPr lang="en-US" altLang="zh-CN" sz="1400" b="1" dirty="0">
                <a:latin typeface="Arial" panose="020B0604020202020204" pitchFamily="34" charset="0"/>
                <a:cs typeface="Arial" panose="020B0604020202020204" pitchFamily="34" charset="0"/>
              </a:rPr>
              <a:t>100 km CEPC Collider</a:t>
            </a:r>
            <a:r>
              <a:rPr lang="en-US" altLang="zh-CN" sz="1400" dirty="0">
                <a:latin typeface="Arial" panose="020B0604020202020204" pitchFamily="34" charset="0"/>
                <a:cs typeface="Arial" panose="020B0604020202020204" pitchFamily="34" charset="0"/>
              </a:rPr>
              <a:t>. </a:t>
            </a:r>
            <a:r>
              <a:rPr lang="en-US" altLang="zh-CN" sz="1400" dirty="0">
                <a:solidFill>
                  <a:srgbClr val="FF0000"/>
                </a:solidFill>
                <a:latin typeface="Arial" panose="020B0604020202020204" pitchFamily="34" charset="0"/>
                <a:cs typeface="Arial" panose="020B0604020202020204" pitchFamily="34" charset="0"/>
              </a:rPr>
              <a:t>Common H cavities and separate W/Z cavities</a:t>
            </a:r>
            <a:r>
              <a:rPr lang="en-US" altLang="zh-CN" sz="1400" dirty="0">
                <a:latin typeface="Arial" panose="020B0604020202020204" pitchFamily="34" charset="0"/>
                <a:cs typeface="Arial" panose="020B0604020202020204" pitchFamily="34" charset="0"/>
              </a:rPr>
              <a:t> for the two collider rings. One-time full installation of all the same cavities for H, W, Z. Use part of the Higgs cavities for W and Z. </a:t>
            </a:r>
          </a:p>
          <a:p>
            <a:pPr algn="just">
              <a:spcBef>
                <a:spcPts val="600"/>
              </a:spcBef>
            </a:pPr>
            <a:r>
              <a:rPr lang="en-US" altLang="zh-CN" sz="1400" b="1" dirty="0">
                <a:latin typeface="Arial" panose="020B0604020202020204" pitchFamily="34" charset="0"/>
                <a:cs typeface="Arial" panose="020B0604020202020204" pitchFamily="34" charset="0"/>
              </a:rPr>
              <a:t>High Q high gradient in high power ring accelerator.</a:t>
            </a:r>
            <a:endParaRPr lang="zh-CN" altLang="en-US" sz="1400" b="1" dirty="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450C2354-C3CB-401A-848F-0E1AE273BD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24734" y="1057276"/>
            <a:ext cx="4024412" cy="4129086"/>
          </a:xfrm>
          <a:prstGeom prst="rect">
            <a:avLst/>
          </a:prstGeom>
        </p:spPr>
      </p:pic>
    </p:spTree>
    <p:extLst>
      <p:ext uri="{BB962C8B-B14F-4D97-AF65-F5344CB8AC3E}">
        <p14:creationId xmlns:p14="http://schemas.microsoft.com/office/powerpoint/2010/main" val="2335614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ED4A12-ED00-46A6-AF7C-BB6EF4770808}"/>
              </a:ext>
            </a:extLst>
          </p:cNvPr>
          <p:cNvSpPr>
            <a:spLocks noGrp="1"/>
          </p:cNvSpPr>
          <p:nvPr>
            <p:ph type="title"/>
          </p:nvPr>
        </p:nvSpPr>
        <p:spPr>
          <a:xfrm>
            <a:off x="4467049" y="247824"/>
            <a:ext cx="6110287" cy="1325563"/>
          </a:xfrm>
        </p:spPr>
        <p:txBody>
          <a:bodyPr>
            <a:normAutofit/>
          </a:bodyPr>
          <a:lstStyle/>
          <a:p>
            <a:r>
              <a:rPr lang="en-US" altLang="zh-CN" sz="3600" dirty="0"/>
              <a:t>Industrialization of</a:t>
            </a:r>
            <a:br>
              <a:rPr lang="en-US" altLang="zh-CN" sz="3600" dirty="0"/>
            </a:br>
            <a:r>
              <a:rPr lang="en-US" altLang="zh-CN" sz="3600" dirty="0"/>
              <a:t>1.3 GHz Variable Coupler</a:t>
            </a:r>
            <a:endParaRPr lang="zh-CN" altLang="en-US" sz="3600" dirty="0"/>
          </a:p>
        </p:txBody>
      </p:sp>
      <p:sp>
        <p:nvSpPr>
          <p:cNvPr id="3" name="内容占位符 2">
            <a:extLst>
              <a:ext uri="{FF2B5EF4-FFF2-40B4-BE49-F238E27FC236}">
                <a16:creationId xmlns:a16="http://schemas.microsoft.com/office/drawing/2014/main" id="{B5F32C79-CFBD-44F3-B0CA-95E0C124CA5B}"/>
              </a:ext>
            </a:extLst>
          </p:cNvPr>
          <p:cNvSpPr>
            <a:spLocks noGrp="1"/>
          </p:cNvSpPr>
          <p:nvPr>
            <p:ph idx="1"/>
          </p:nvPr>
        </p:nvSpPr>
        <p:spPr>
          <a:xfrm>
            <a:off x="838200" y="1825625"/>
            <a:ext cx="10915650" cy="4351338"/>
          </a:xfrm>
        </p:spPr>
        <p:txBody>
          <a:bodyPr>
            <a:normAutofit/>
          </a:bodyPr>
          <a:lstStyle/>
          <a:p>
            <a:r>
              <a:rPr lang="en-US" altLang="zh-CN" sz="1800" dirty="0"/>
              <a:t>Two 1.3 GHz TTFIII-type variable input couplers. Modified for 7 kW CW power. Can be used for ILC.</a:t>
            </a:r>
          </a:p>
          <a:p>
            <a:r>
              <a:rPr lang="en-US" altLang="zh-CN" sz="1800" dirty="0"/>
              <a:t>High power conditioning at Shanghai soon (14 kW TW, 7 kW SW).</a:t>
            </a:r>
            <a:endParaRPr lang="zh-CN" altLang="en-US" sz="1800" dirty="0"/>
          </a:p>
        </p:txBody>
      </p:sp>
      <p:pic>
        <p:nvPicPr>
          <p:cNvPr id="4" name="图片 3">
            <a:extLst>
              <a:ext uri="{FF2B5EF4-FFF2-40B4-BE49-F238E27FC236}">
                <a16:creationId xmlns:a16="http://schemas.microsoft.com/office/drawing/2014/main" id="{AF6D9EA2-00D3-429B-A15B-FCCA6AA1B179}"/>
              </a:ext>
            </a:extLst>
          </p:cNvPr>
          <p:cNvPicPr>
            <a:picLocks noChangeAspect="1"/>
          </p:cNvPicPr>
          <p:nvPr/>
        </p:nvPicPr>
        <p:blipFill>
          <a:blip r:embed="rId2"/>
          <a:stretch>
            <a:fillRect/>
          </a:stretch>
        </p:blipFill>
        <p:spPr>
          <a:xfrm>
            <a:off x="565444" y="2817525"/>
            <a:ext cx="2582426" cy="3441643"/>
          </a:xfrm>
          <a:prstGeom prst="rect">
            <a:avLst/>
          </a:prstGeom>
        </p:spPr>
      </p:pic>
      <p:pic>
        <p:nvPicPr>
          <p:cNvPr id="5" name="图片 4">
            <a:extLst>
              <a:ext uri="{FF2B5EF4-FFF2-40B4-BE49-F238E27FC236}">
                <a16:creationId xmlns:a16="http://schemas.microsoft.com/office/drawing/2014/main" id="{A240784B-FCA9-4FFC-A39A-484713BAAC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0977" y="2823415"/>
            <a:ext cx="2582432" cy="3443242"/>
          </a:xfrm>
          <a:prstGeom prst="rect">
            <a:avLst/>
          </a:prstGeom>
        </p:spPr>
      </p:pic>
      <p:pic>
        <p:nvPicPr>
          <p:cNvPr id="6" name="图片 5">
            <a:extLst>
              <a:ext uri="{FF2B5EF4-FFF2-40B4-BE49-F238E27FC236}">
                <a16:creationId xmlns:a16="http://schemas.microsoft.com/office/drawing/2014/main" id="{A4F83F51-F6BC-4714-AA15-344F815F37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0191" y="2817525"/>
            <a:ext cx="2488030" cy="3441643"/>
          </a:xfrm>
          <a:prstGeom prst="rect">
            <a:avLst/>
          </a:prstGeom>
        </p:spPr>
      </p:pic>
      <p:pic>
        <p:nvPicPr>
          <p:cNvPr id="7" name="图片 6">
            <a:extLst>
              <a:ext uri="{FF2B5EF4-FFF2-40B4-BE49-F238E27FC236}">
                <a16:creationId xmlns:a16="http://schemas.microsoft.com/office/drawing/2014/main" id="{F525736B-B2B1-4FC4-A735-0F5D5F1EC9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11574" y="2817525"/>
            <a:ext cx="2582426" cy="3443235"/>
          </a:xfrm>
          <a:prstGeom prst="rect">
            <a:avLst/>
          </a:prstGeom>
        </p:spPr>
      </p:pic>
      <p:sp>
        <p:nvSpPr>
          <p:cNvPr id="8" name="灯片编号占位符 3">
            <a:extLst>
              <a:ext uri="{FF2B5EF4-FFF2-40B4-BE49-F238E27FC236}">
                <a16:creationId xmlns:a16="http://schemas.microsoft.com/office/drawing/2014/main" id="{8B0289AC-21C6-40DF-8389-BF157B6DE313}"/>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30</a:t>
            </a:fld>
            <a:endParaRPr lang="zh-CN" altLang="en-US" dirty="0"/>
          </a:p>
        </p:txBody>
      </p:sp>
      <p:pic>
        <p:nvPicPr>
          <p:cNvPr id="9" name="Picture 5">
            <a:extLst>
              <a:ext uri="{FF2B5EF4-FFF2-40B4-BE49-F238E27FC236}">
                <a16:creationId xmlns:a16="http://schemas.microsoft.com/office/drawing/2014/main" id="{C259041D-B512-44D5-87E8-86A97DA1038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r="3369"/>
          <a:stretch>
            <a:fillRect/>
          </a:stretch>
        </p:blipFill>
        <p:spPr bwMode="auto">
          <a:xfrm>
            <a:off x="753325" y="910606"/>
            <a:ext cx="3079056" cy="63284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9">
            <a:extLst>
              <a:ext uri="{FF2B5EF4-FFF2-40B4-BE49-F238E27FC236}">
                <a16:creationId xmlns:a16="http://schemas.microsoft.com/office/drawing/2014/main" id="{3AA09930-B4D6-4E4F-9FF6-B93F721621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53325" y="323343"/>
            <a:ext cx="2909038" cy="550978"/>
          </a:xfrm>
          <a:prstGeom prst="rect">
            <a:avLst/>
          </a:prstGeom>
        </p:spPr>
      </p:pic>
    </p:spTree>
    <p:extLst>
      <p:ext uri="{BB962C8B-B14F-4D97-AF65-F5344CB8AC3E}">
        <p14:creationId xmlns:p14="http://schemas.microsoft.com/office/powerpoint/2010/main" val="2561089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D6DB4CD-82C9-41ED-A43C-7113A69C0714}"/>
              </a:ext>
            </a:extLst>
          </p:cNvPr>
          <p:cNvPicPr>
            <a:picLocks noChangeAspect="1"/>
          </p:cNvPicPr>
          <p:nvPr/>
        </p:nvPicPr>
        <p:blipFill>
          <a:blip r:embed="rId2"/>
          <a:stretch>
            <a:fillRect/>
          </a:stretch>
        </p:blipFill>
        <p:spPr>
          <a:xfrm>
            <a:off x="3221771" y="2052638"/>
            <a:ext cx="1838300" cy="1853484"/>
          </a:xfrm>
          <a:prstGeom prst="rect">
            <a:avLst/>
          </a:prstGeom>
        </p:spPr>
      </p:pic>
      <p:pic>
        <p:nvPicPr>
          <p:cNvPr id="8" name="图片 7">
            <a:extLst>
              <a:ext uri="{FF2B5EF4-FFF2-40B4-BE49-F238E27FC236}">
                <a16:creationId xmlns:a16="http://schemas.microsoft.com/office/drawing/2014/main" id="{8CE4806F-CB38-4DC0-8CD7-C403F29847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3252" y="2052638"/>
            <a:ext cx="2490187" cy="1867640"/>
          </a:xfrm>
          <a:prstGeom prst="rect">
            <a:avLst/>
          </a:prstGeom>
        </p:spPr>
      </p:pic>
      <p:sp>
        <p:nvSpPr>
          <p:cNvPr id="14" name="文本框 13">
            <a:extLst>
              <a:ext uri="{FF2B5EF4-FFF2-40B4-BE49-F238E27FC236}">
                <a16:creationId xmlns:a16="http://schemas.microsoft.com/office/drawing/2014/main" id="{6BFDC1BB-C3F3-4360-86B3-88C3BCF97B09}"/>
              </a:ext>
            </a:extLst>
          </p:cNvPr>
          <p:cNvSpPr txBox="1"/>
          <p:nvPr/>
        </p:nvSpPr>
        <p:spPr>
          <a:xfrm>
            <a:off x="915876" y="3861201"/>
            <a:ext cx="2030377" cy="375552"/>
          </a:xfrm>
          <a:prstGeom prst="rect">
            <a:avLst/>
          </a:prstGeom>
          <a:noFill/>
        </p:spPr>
        <p:txBody>
          <a:bodyPr wrap="square" rtlCol="0">
            <a:spAutoFit/>
          </a:bodyPr>
          <a:lstStyle/>
          <a:p>
            <a:pPr>
              <a:lnSpc>
                <a:spcPct val="150000"/>
              </a:lnSpc>
            </a:pPr>
            <a:r>
              <a:rPr lang="en-US" altLang="zh-CN" sz="1400" dirty="0">
                <a:latin typeface="Arial" panose="020B0604020202020204" pitchFamily="34" charset="0"/>
                <a:cs typeface="Arial" panose="020B0604020202020204" pitchFamily="34" charset="0"/>
              </a:rPr>
              <a:t>Ceramic Brazing</a:t>
            </a:r>
          </a:p>
        </p:txBody>
      </p:sp>
      <p:sp>
        <p:nvSpPr>
          <p:cNvPr id="15" name="文本框 14">
            <a:extLst>
              <a:ext uri="{FF2B5EF4-FFF2-40B4-BE49-F238E27FC236}">
                <a16:creationId xmlns:a16="http://schemas.microsoft.com/office/drawing/2014/main" id="{48C3B59D-2513-4B3B-9CFB-FE3556D5F60B}"/>
              </a:ext>
            </a:extLst>
          </p:cNvPr>
          <p:cNvSpPr txBox="1"/>
          <p:nvPr/>
        </p:nvSpPr>
        <p:spPr>
          <a:xfrm>
            <a:off x="3083472" y="3861201"/>
            <a:ext cx="2227097" cy="375552"/>
          </a:xfrm>
          <a:prstGeom prst="rect">
            <a:avLst/>
          </a:prstGeom>
          <a:noFill/>
        </p:spPr>
        <p:txBody>
          <a:bodyPr wrap="square" rtlCol="0">
            <a:spAutoFit/>
          </a:bodyPr>
          <a:lstStyle/>
          <a:p>
            <a:pPr>
              <a:lnSpc>
                <a:spcPct val="150000"/>
              </a:lnSpc>
            </a:pPr>
            <a:r>
              <a:rPr lang="en-US" altLang="zh-CN" sz="1400" dirty="0">
                <a:latin typeface="Arial" panose="020B0604020202020204" pitchFamily="34" charset="0"/>
                <a:cs typeface="Arial" panose="020B0604020202020204" pitchFamily="34" charset="0"/>
              </a:rPr>
              <a:t>Strength Test (&gt;100 MPa)</a:t>
            </a:r>
          </a:p>
        </p:txBody>
      </p:sp>
      <p:grpSp>
        <p:nvGrpSpPr>
          <p:cNvPr id="16" name="组合 15">
            <a:extLst>
              <a:ext uri="{FF2B5EF4-FFF2-40B4-BE49-F238E27FC236}">
                <a16:creationId xmlns:a16="http://schemas.microsoft.com/office/drawing/2014/main" id="{C2091F38-6400-40EE-BE9A-55A5B45BBACE}"/>
              </a:ext>
            </a:extLst>
          </p:cNvPr>
          <p:cNvGrpSpPr/>
          <p:nvPr/>
        </p:nvGrpSpPr>
        <p:grpSpPr>
          <a:xfrm>
            <a:off x="393252" y="4626483"/>
            <a:ext cx="6548386" cy="1480208"/>
            <a:chOff x="1115616" y="3253584"/>
            <a:chExt cx="7805066" cy="1821142"/>
          </a:xfrm>
        </p:grpSpPr>
        <p:pic>
          <p:nvPicPr>
            <p:cNvPr id="17" name="图片 16">
              <a:extLst>
                <a:ext uri="{FF2B5EF4-FFF2-40B4-BE49-F238E27FC236}">
                  <a16:creationId xmlns:a16="http://schemas.microsoft.com/office/drawing/2014/main" id="{DB96B0CE-A75A-4386-A1D3-76FBEC37822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15616" y="3269057"/>
              <a:ext cx="2329363" cy="1800200"/>
            </a:xfrm>
            <a:prstGeom prst="rect">
              <a:avLst/>
            </a:prstGeom>
          </p:spPr>
        </p:pic>
        <p:pic>
          <p:nvPicPr>
            <p:cNvPr id="20" name="图片 19">
              <a:extLst>
                <a:ext uri="{FF2B5EF4-FFF2-40B4-BE49-F238E27FC236}">
                  <a16:creationId xmlns:a16="http://schemas.microsoft.com/office/drawing/2014/main" id="{26229FE9-E735-446D-B00B-6DD42515B7C4}"/>
                </a:ext>
              </a:extLst>
            </p:cNvPr>
            <p:cNvPicPr>
              <a:picLocks noChangeAspect="1"/>
            </p:cNvPicPr>
            <p:nvPr/>
          </p:nvPicPr>
          <p:blipFill>
            <a:blip r:embed="rId5"/>
            <a:stretch>
              <a:fillRect/>
            </a:stretch>
          </p:blipFill>
          <p:spPr>
            <a:xfrm>
              <a:off x="7568132" y="3264055"/>
              <a:ext cx="1352550" cy="1810671"/>
            </a:xfrm>
            <a:prstGeom prst="rect">
              <a:avLst/>
            </a:prstGeom>
          </p:spPr>
        </p:pic>
        <p:pic>
          <p:nvPicPr>
            <p:cNvPr id="21" name="图片 20">
              <a:extLst>
                <a:ext uri="{FF2B5EF4-FFF2-40B4-BE49-F238E27FC236}">
                  <a16:creationId xmlns:a16="http://schemas.microsoft.com/office/drawing/2014/main" id="{FAA76F4F-41CF-4CCD-A319-EC8442F9AB6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25115" y="3264055"/>
              <a:ext cx="2054998" cy="1800200"/>
            </a:xfrm>
            <a:prstGeom prst="rect">
              <a:avLst/>
            </a:prstGeom>
          </p:spPr>
        </p:pic>
        <p:pic>
          <p:nvPicPr>
            <p:cNvPr id="23" name="图片 22">
              <a:extLst>
                <a:ext uri="{FF2B5EF4-FFF2-40B4-BE49-F238E27FC236}">
                  <a16:creationId xmlns:a16="http://schemas.microsoft.com/office/drawing/2014/main" id="{E67709B9-8512-49FD-BB47-1ABE01BDBAEF}"/>
                </a:ext>
              </a:extLst>
            </p:cNvPr>
            <p:cNvPicPr>
              <a:picLocks noChangeAspect="1"/>
            </p:cNvPicPr>
            <p:nvPr/>
          </p:nvPicPr>
          <p:blipFill>
            <a:blip r:embed="rId7"/>
            <a:stretch>
              <a:fillRect/>
            </a:stretch>
          </p:blipFill>
          <p:spPr>
            <a:xfrm>
              <a:off x="5669572" y="3253584"/>
              <a:ext cx="1796974" cy="1802352"/>
            </a:xfrm>
            <a:prstGeom prst="rect">
              <a:avLst/>
            </a:prstGeom>
          </p:spPr>
        </p:pic>
      </p:grpSp>
      <p:sp>
        <p:nvSpPr>
          <p:cNvPr id="25" name="标题 1">
            <a:extLst>
              <a:ext uri="{FF2B5EF4-FFF2-40B4-BE49-F238E27FC236}">
                <a16:creationId xmlns:a16="http://schemas.microsoft.com/office/drawing/2014/main" id="{F500A9EF-9AC8-4406-A790-22C43B367DD8}"/>
              </a:ext>
            </a:extLst>
          </p:cNvPr>
          <p:cNvSpPr>
            <a:spLocks noGrp="1"/>
          </p:cNvSpPr>
          <p:nvPr>
            <p:ph type="title"/>
          </p:nvPr>
        </p:nvSpPr>
        <p:spPr>
          <a:xfrm>
            <a:off x="393252" y="365125"/>
            <a:ext cx="11374886" cy="1325563"/>
          </a:xfrm>
        </p:spPr>
        <p:txBody>
          <a:bodyPr>
            <a:normAutofit/>
          </a:bodyPr>
          <a:lstStyle/>
          <a:p>
            <a:r>
              <a:rPr lang="en-US" altLang="zh-CN" sz="3600" dirty="0"/>
              <a:t>1.3 GHz Variable Coupler Quality Control</a:t>
            </a:r>
            <a:endParaRPr lang="zh-CN" altLang="en-US" sz="3600" dirty="0"/>
          </a:p>
        </p:txBody>
      </p:sp>
      <p:sp>
        <p:nvSpPr>
          <p:cNvPr id="26" name="文本框 25">
            <a:extLst>
              <a:ext uri="{FF2B5EF4-FFF2-40B4-BE49-F238E27FC236}">
                <a16:creationId xmlns:a16="http://schemas.microsoft.com/office/drawing/2014/main" id="{1597E54E-B801-41FF-B9F7-DA79C217387F}"/>
              </a:ext>
            </a:extLst>
          </p:cNvPr>
          <p:cNvSpPr txBox="1"/>
          <p:nvPr/>
        </p:nvSpPr>
        <p:spPr>
          <a:xfrm>
            <a:off x="2892314" y="6142919"/>
            <a:ext cx="2030377" cy="375552"/>
          </a:xfrm>
          <a:prstGeom prst="rect">
            <a:avLst/>
          </a:prstGeom>
          <a:noFill/>
        </p:spPr>
        <p:txBody>
          <a:bodyPr wrap="square" rtlCol="0">
            <a:spAutoFit/>
          </a:bodyPr>
          <a:lstStyle/>
          <a:p>
            <a:pPr>
              <a:lnSpc>
                <a:spcPct val="150000"/>
              </a:lnSpc>
            </a:pPr>
            <a:r>
              <a:rPr lang="en-US" altLang="zh-CN" sz="1400" dirty="0">
                <a:latin typeface="Arial" panose="020B0604020202020204" pitchFamily="34" charset="0"/>
                <a:cs typeface="Arial" panose="020B0604020202020204" pitchFamily="34" charset="0"/>
              </a:rPr>
              <a:t>Copper Plating</a:t>
            </a:r>
          </a:p>
        </p:txBody>
      </p:sp>
      <p:sp>
        <p:nvSpPr>
          <p:cNvPr id="27" name="灯片编号占位符 3">
            <a:extLst>
              <a:ext uri="{FF2B5EF4-FFF2-40B4-BE49-F238E27FC236}">
                <a16:creationId xmlns:a16="http://schemas.microsoft.com/office/drawing/2014/main" id="{F161C588-3EB0-46D7-A489-7DFCFCEE0CB3}"/>
              </a:ext>
            </a:extLst>
          </p:cNvPr>
          <p:cNvSpPr>
            <a:spLocks noGrp="1"/>
          </p:cNvSpPr>
          <p:nvPr>
            <p:ph type="sldNum" sz="quarter" idx="12"/>
          </p:nvPr>
        </p:nvSpPr>
        <p:spPr>
          <a:xfrm>
            <a:off x="9448800" y="6492875"/>
            <a:ext cx="2743200" cy="365125"/>
          </a:xfrm>
        </p:spPr>
        <p:txBody>
          <a:bodyPr/>
          <a:lstStyle/>
          <a:p>
            <a:fld id="{B5A0A674-47C4-4BE6-AE4B-42D329809F93}" type="slidenum">
              <a:rPr lang="zh-CN" altLang="en-US" smtClean="0"/>
              <a:pPr/>
              <a:t>31</a:t>
            </a:fld>
            <a:endParaRPr lang="zh-CN" altLang="en-US" dirty="0"/>
          </a:p>
        </p:txBody>
      </p:sp>
      <p:graphicFrame>
        <p:nvGraphicFramePr>
          <p:cNvPr id="3" name="表格 2">
            <a:extLst>
              <a:ext uri="{FF2B5EF4-FFF2-40B4-BE49-F238E27FC236}">
                <a16:creationId xmlns:a16="http://schemas.microsoft.com/office/drawing/2014/main" id="{AF370A4D-BFE9-464E-9074-A545ED8F78D4}"/>
              </a:ext>
            </a:extLst>
          </p:cNvPr>
          <p:cNvGraphicFramePr>
            <a:graphicFrameLocks noGrp="1"/>
          </p:cNvGraphicFramePr>
          <p:nvPr>
            <p:extLst>
              <p:ext uri="{D42A27DB-BD31-4B8C-83A1-F6EECF244321}">
                <p14:modId xmlns:p14="http://schemas.microsoft.com/office/powerpoint/2010/main" val="2752485819"/>
              </p:ext>
            </p:extLst>
          </p:nvPr>
        </p:nvGraphicFramePr>
        <p:xfrm>
          <a:off x="5682931" y="1893927"/>
          <a:ext cx="6122220" cy="2306598"/>
        </p:xfrm>
        <a:graphic>
          <a:graphicData uri="http://schemas.openxmlformats.org/drawingml/2006/table">
            <a:tbl>
              <a:tblPr firstRow="1" firstCol="1" bandRow="1">
                <a:tableStyleId>{5940675A-B579-460E-94D1-54222C63F5DA}</a:tableStyleId>
              </a:tblPr>
              <a:tblGrid>
                <a:gridCol w="1932307">
                  <a:extLst>
                    <a:ext uri="{9D8B030D-6E8A-4147-A177-3AD203B41FA5}">
                      <a16:colId xmlns:a16="http://schemas.microsoft.com/office/drawing/2014/main" val="2971918733"/>
                    </a:ext>
                  </a:extLst>
                </a:gridCol>
                <a:gridCol w="1667693">
                  <a:extLst>
                    <a:ext uri="{9D8B030D-6E8A-4147-A177-3AD203B41FA5}">
                      <a16:colId xmlns:a16="http://schemas.microsoft.com/office/drawing/2014/main" val="1742010746"/>
                    </a:ext>
                  </a:extLst>
                </a:gridCol>
                <a:gridCol w="1261110">
                  <a:extLst>
                    <a:ext uri="{9D8B030D-6E8A-4147-A177-3AD203B41FA5}">
                      <a16:colId xmlns:a16="http://schemas.microsoft.com/office/drawing/2014/main" val="1666085"/>
                    </a:ext>
                  </a:extLst>
                </a:gridCol>
                <a:gridCol w="1261110">
                  <a:extLst>
                    <a:ext uri="{9D8B030D-6E8A-4147-A177-3AD203B41FA5}">
                      <a16:colId xmlns:a16="http://schemas.microsoft.com/office/drawing/2014/main" val="1755237721"/>
                    </a:ext>
                  </a:extLst>
                </a:gridCol>
              </a:tblGrid>
              <a:tr h="457194">
                <a:tc>
                  <a:txBody>
                    <a:bodyPr/>
                    <a:lstStyle/>
                    <a:p>
                      <a:pPr algn="ctr">
                        <a:spcAft>
                          <a:spcPts val="0"/>
                        </a:spcAft>
                      </a:pP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ea typeface="宋体" panose="02010600030101010101" pitchFamily="2" charset="-122"/>
                          <a:cs typeface="Arial" panose="020B0604020202020204" pitchFamily="34" charset="0"/>
                        </a:rPr>
                        <a:t>Specifications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ea typeface="宋体" panose="02010600030101010101" pitchFamily="2" charset="-122"/>
                          <a:cs typeface="Arial" panose="020B0604020202020204" pitchFamily="34" charset="0"/>
                        </a:rPr>
                        <a:t>Test Results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ea typeface="宋体" panose="02010600030101010101" pitchFamily="2" charset="-122"/>
                          <a:cs typeface="Arial" panose="020B0604020202020204" pitchFamily="34" charset="0"/>
                        </a:rPr>
                        <a:t>Notes</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669335245"/>
                  </a:ext>
                </a:extLst>
              </a:tr>
              <a:tr h="464070">
                <a:tc>
                  <a:txBody>
                    <a:bodyPr/>
                    <a:lstStyle/>
                    <a:p>
                      <a:pPr algn="l">
                        <a:spcAft>
                          <a:spcPts val="0"/>
                        </a:spcAft>
                      </a:pPr>
                      <a:r>
                        <a:rPr lang="en-US" altLang="zh-CN" sz="1400" kern="100" dirty="0">
                          <a:effectLst/>
                          <a:latin typeface="Arial" panose="020B0604020202020204" pitchFamily="34" charset="0"/>
                          <a:cs typeface="Arial" panose="020B0604020202020204" pitchFamily="34" charset="0"/>
                        </a:rPr>
                        <a:t>Thickness of inner conductor Cu plating</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cs typeface="Arial" panose="020B0604020202020204" pitchFamily="34" charset="0"/>
                        </a:rPr>
                        <a:t>150 </a:t>
                      </a:r>
                      <a:r>
                        <a:rPr lang="zh-CN" sz="1400" kern="100" dirty="0">
                          <a:effectLst/>
                          <a:latin typeface="Arial" panose="020B0604020202020204" pitchFamily="34" charset="0"/>
                          <a:cs typeface="Arial" panose="020B0604020202020204" pitchFamily="34" charset="0"/>
                        </a:rPr>
                        <a:t>±</a:t>
                      </a:r>
                      <a:r>
                        <a:rPr lang="en-US" altLang="zh-CN" sz="1400" kern="100" dirty="0">
                          <a:effectLst/>
                          <a:latin typeface="Arial" panose="020B0604020202020204" pitchFamily="34" charset="0"/>
                          <a:cs typeface="Arial" panose="020B0604020202020204" pitchFamily="34" charset="0"/>
                        </a:rPr>
                        <a:t> </a:t>
                      </a:r>
                      <a:r>
                        <a:rPr lang="en-US" sz="1400" kern="100" dirty="0">
                          <a:effectLst/>
                          <a:latin typeface="Arial" panose="020B0604020202020204" pitchFamily="34" charset="0"/>
                          <a:cs typeface="Arial" panose="020B0604020202020204" pitchFamily="34" charset="0"/>
                        </a:rPr>
                        <a:t>20 % </a:t>
                      </a:r>
                      <a:r>
                        <a:rPr lang="zh-CN" sz="1400" kern="100" dirty="0">
                          <a:effectLst/>
                          <a:latin typeface="Arial" panose="020B0604020202020204" pitchFamily="34" charset="0"/>
                          <a:cs typeface="Arial" panose="020B0604020202020204" pitchFamily="34" charset="0"/>
                        </a:rPr>
                        <a:t>μ</a:t>
                      </a:r>
                      <a:r>
                        <a:rPr lang="en-US" sz="1400" kern="100" dirty="0">
                          <a:effectLst/>
                          <a:latin typeface="Arial" panose="020B0604020202020204" pitchFamily="34" charset="0"/>
                          <a:cs typeface="Arial" panose="020B0604020202020204" pitchFamily="34" charset="0"/>
                        </a:rPr>
                        <a:t>m</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cs typeface="Arial" panose="020B0604020202020204" pitchFamily="34" charset="0"/>
                        </a:rPr>
                        <a:t>150 – 190 </a:t>
                      </a:r>
                      <a:r>
                        <a:rPr lang="zh-CN" altLang="zh-CN" sz="1400" kern="100" dirty="0">
                          <a:effectLst/>
                          <a:latin typeface="Arial" panose="020B0604020202020204" pitchFamily="34" charset="0"/>
                          <a:cs typeface="Arial" panose="020B0604020202020204" pitchFamily="34" charset="0"/>
                        </a:rPr>
                        <a:t>μ</a:t>
                      </a:r>
                      <a:r>
                        <a:rPr lang="en-US" sz="1400" kern="100" dirty="0">
                          <a:effectLst/>
                          <a:latin typeface="Arial" panose="020B0604020202020204" pitchFamily="34" charset="0"/>
                          <a:cs typeface="Arial" panose="020B0604020202020204" pitchFamily="34" charset="0"/>
                        </a:rPr>
                        <a:t>m</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cs typeface="Arial" panose="020B0604020202020204" pitchFamily="34" charset="0"/>
                        </a:rPr>
                        <a:t>bellow </a:t>
                      </a:r>
                      <a:r>
                        <a:rPr lang="en-US" sz="1400" kern="100" dirty="0">
                          <a:effectLst/>
                          <a:latin typeface="Arial" panose="020B0604020202020204" pitchFamily="34" charset="0"/>
                          <a:cs typeface="Arial" panose="020B0604020202020204" pitchFamily="34" charset="0"/>
                        </a:rPr>
                        <a:t>30 %</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180205559"/>
                  </a:ext>
                </a:extLst>
              </a:tr>
              <a:tr h="464070">
                <a:tc>
                  <a:txBody>
                    <a:bodyPr/>
                    <a:lstStyle/>
                    <a:p>
                      <a:pPr algn="l">
                        <a:spcAft>
                          <a:spcPts val="0"/>
                        </a:spcAft>
                      </a:pPr>
                      <a:r>
                        <a:rPr lang="en-US" altLang="zh-CN" sz="1400" kern="100" dirty="0">
                          <a:effectLst/>
                          <a:latin typeface="Arial" panose="020B0604020202020204" pitchFamily="34" charset="0"/>
                          <a:cs typeface="Arial" panose="020B0604020202020204" pitchFamily="34" charset="0"/>
                        </a:rPr>
                        <a:t>Thickness of outer conductor Cu plating</a:t>
                      </a:r>
                      <a:endParaRPr lang="zh-CN" altLang="zh-CN" sz="1400" kern="100" dirty="0">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cs typeface="Arial" panose="020B0604020202020204" pitchFamily="34" charset="0"/>
                        </a:rPr>
                        <a:t>30 </a:t>
                      </a:r>
                      <a:r>
                        <a:rPr lang="zh-CN" sz="1400" kern="100" dirty="0">
                          <a:effectLst/>
                          <a:latin typeface="Arial" panose="020B0604020202020204" pitchFamily="34" charset="0"/>
                          <a:cs typeface="Arial" panose="020B0604020202020204" pitchFamily="34" charset="0"/>
                        </a:rPr>
                        <a:t>±</a:t>
                      </a:r>
                      <a:r>
                        <a:rPr lang="en-US" altLang="zh-CN" sz="1400" kern="100" dirty="0">
                          <a:effectLst/>
                          <a:latin typeface="Arial" panose="020B0604020202020204" pitchFamily="34" charset="0"/>
                          <a:cs typeface="Arial" panose="020B0604020202020204" pitchFamily="34" charset="0"/>
                        </a:rPr>
                        <a:t> </a:t>
                      </a:r>
                      <a:r>
                        <a:rPr lang="en-US" sz="1400" kern="100" dirty="0">
                          <a:effectLst/>
                          <a:latin typeface="Arial" panose="020B0604020202020204" pitchFamily="34" charset="0"/>
                          <a:cs typeface="Arial" panose="020B0604020202020204" pitchFamily="34" charset="0"/>
                        </a:rPr>
                        <a:t>20 % </a:t>
                      </a:r>
                      <a:r>
                        <a:rPr lang="zh-CN" sz="1400" kern="100" dirty="0">
                          <a:effectLst/>
                          <a:latin typeface="Arial" panose="020B0604020202020204" pitchFamily="34" charset="0"/>
                          <a:cs typeface="Arial" panose="020B0604020202020204" pitchFamily="34" charset="0"/>
                        </a:rPr>
                        <a:t>μ</a:t>
                      </a:r>
                      <a:r>
                        <a:rPr lang="en-US" sz="1400" kern="100" dirty="0">
                          <a:effectLst/>
                          <a:latin typeface="Arial" panose="020B0604020202020204" pitchFamily="34" charset="0"/>
                          <a:cs typeface="Arial" panose="020B0604020202020204" pitchFamily="34" charset="0"/>
                        </a:rPr>
                        <a:t>m</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cs typeface="Arial" panose="020B0604020202020204" pitchFamily="34" charset="0"/>
                        </a:rPr>
                        <a:t>30 – 40 </a:t>
                      </a:r>
                      <a:r>
                        <a:rPr lang="zh-CN" altLang="zh-CN" sz="1400" kern="100" dirty="0">
                          <a:effectLst/>
                          <a:latin typeface="Arial" panose="020B0604020202020204" pitchFamily="34" charset="0"/>
                          <a:cs typeface="Arial" panose="020B0604020202020204" pitchFamily="34" charset="0"/>
                        </a:rPr>
                        <a:t>μ</a:t>
                      </a:r>
                      <a:r>
                        <a:rPr lang="en-US" sz="1400" kern="100" dirty="0">
                          <a:effectLst/>
                          <a:latin typeface="Arial" panose="020B0604020202020204" pitchFamily="34" charset="0"/>
                          <a:cs typeface="Arial" panose="020B0604020202020204" pitchFamily="34" charset="0"/>
                        </a:rPr>
                        <a:t>m</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cs typeface="Arial" panose="020B0604020202020204" pitchFamily="34" charset="0"/>
                        </a:rPr>
                        <a:t>bellow 30 %</a:t>
                      </a:r>
                      <a:endParaRPr lang="zh-CN" altLang="zh-CN" sz="140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697676960"/>
                  </a:ext>
                </a:extLst>
              </a:tr>
              <a:tr h="457194">
                <a:tc>
                  <a:txBody>
                    <a:bodyPr/>
                    <a:lstStyle/>
                    <a:p>
                      <a:pPr algn="l">
                        <a:spcAft>
                          <a:spcPts val="0"/>
                        </a:spcAft>
                      </a:pPr>
                      <a:r>
                        <a:rPr lang="en-US" sz="1400" kern="100" dirty="0">
                          <a:effectLst/>
                          <a:latin typeface="Arial" panose="020B0604020202020204" pitchFamily="34" charset="0"/>
                          <a:cs typeface="Arial" panose="020B0604020202020204" pitchFamily="34" charset="0"/>
                        </a:rPr>
                        <a:t>RRR after</a:t>
                      </a:r>
                      <a:r>
                        <a:rPr lang="zh-CN" altLang="en-US" sz="1400" kern="100" dirty="0">
                          <a:effectLst/>
                          <a:latin typeface="Arial" panose="020B0604020202020204" pitchFamily="34" charset="0"/>
                          <a:cs typeface="Arial" panose="020B0604020202020204" pitchFamily="34" charset="0"/>
                        </a:rPr>
                        <a:t> </a:t>
                      </a:r>
                      <a:r>
                        <a:rPr lang="en-US" altLang="zh-CN" sz="1400" kern="100" dirty="0">
                          <a:effectLst/>
                          <a:latin typeface="Arial" panose="020B0604020202020204" pitchFamily="34" charset="0"/>
                          <a:cs typeface="Arial" panose="020B0604020202020204" pitchFamily="34" charset="0"/>
                        </a:rPr>
                        <a:t>annealing</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cs typeface="Arial" panose="020B0604020202020204" pitchFamily="34" charset="0"/>
                        </a:rPr>
                        <a:t>30 - 80</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cs typeface="Arial" panose="020B0604020202020204" pitchFamily="34" charset="0"/>
                        </a:rPr>
                        <a:t>24 - 26</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cs typeface="Arial" panose="020B0604020202020204" pitchFamily="34" charset="0"/>
                        </a:rPr>
                        <a:t>need optimization</a:t>
                      </a:r>
                      <a:r>
                        <a:rPr lang="en-US" sz="1400" kern="100" dirty="0">
                          <a:effectLst/>
                          <a:latin typeface="Arial" panose="020B0604020202020204" pitchFamily="34" charset="0"/>
                          <a:cs typeface="Arial" panose="020B0604020202020204" pitchFamily="34" charset="0"/>
                        </a:rPr>
                        <a:t> </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813991828"/>
                  </a:ext>
                </a:extLst>
              </a:tr>
              <a:tr h="464070">
                <a:tc>
                  <a:txBody>
                    <a:bodyPr/>
                    <a:lstStyle/>
                    <a:p>
                      <a:pPr algn="l">
                        <a:spcAft>
                          <a:spcPts val="0"/>
                        </a:spcAft>
                      </a:pPr>
                      <a:r>
                        <a:rPr lang="en-US" altLang="zh-CN" sz="1400" kern="100" dirty="0">
                          <a:effectLst/>
                          <a:latin typeface="Arial" panose="020B0604020202020204" pitchFamily="34" charset="0"/>
                          <a:ea typeface="宋体" panose="02010600030101010101" pitchFamily="2" charset="-122"/>
                          <a:cs typeface="Arial" panose="020B0604020202020204" pitchFamily="34" charset="0"/>
                        </a:rPr>
                        <a:t>Thickness of</a:t>
                      </a:r>
                    </a:p>
                    <a:p>
                      <a:pPr algn="l">
                        <a:spcAft>
                          <a:spcPts val="0"/>
                        </a:spcAft>
                      </a:pPr>
                      <a:r>
                        <a:rPr lang="en-US" altLang="zh-CN" sz="1400" kern="100" dirty="0">
                          <a:effectLst/>
                          <a:latin typeface="Arial" panose="020B0604020202020204" pitchFamily="34" charset="0"/>
                          <a:ea typeface="宋体" panose="02010600030101010101" pitchFamily="2" charset="-122"/>
                          <a:cs typeface="Arial" panose="020B0604020202020204" pitchFamily="34" charset="0"/>
                        </a:rPr>
                        <a:t>TiN Coating</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ea typeface="等线" panose="02010600030101010101" pitchFamily="2" charset="-122"/>
                          <a:cs typeface="Arial" panose="020B0604020202020204" pitchFamily="34" charset="0"/>
                        </a:rPr>
                        <a:t>10 nm </a:t>
                      </a:r>
                      <a:r>
                        <a:rPr lang="en-US" sz="1400" kern="100" dirty="0">
                          <a:effectLst/>
                          <a:latin typeface="Arial" panose="020B0604020202020204" pitchFamily="34" charset="0"/>
                          <a:ea typeface="宋体" panose="02010600030101010101" pitchFamily="2" charset="-122"/>
                          <a:cs typeface="Arial" panose="020B0604020202020204" pitchFamily="34" charset="0"/>
                        </a:rPr>
                        <a:t>(7-15 nm)</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sz="1400" kern="100" dirty="0">
                          <a:effectLst/>
                          <a:latin typeface="Arial" panose="020B0604020202020204" pitchFamily="34" charset="0"/>
                          <a:ea typeface="等线" panose="02010600030101010101" pitchFamily="2" charset="-122"/>
                          <a:cs typeface="Arial" panose="020B0604020202020204" pitchFamily="34" charset="0"/>
                        </a:rPr>
                        <a:t>20 - 40 nm</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tc>
                  <a:txBody>
                    <a:bodyPr/>
                    <a:lstStyle/>
                    <a:p>
                      <a:pPr algn="ctr">
                        <a:spcAft>
                          <a:spcPts val="0"/>
                        </a:spcAft>
                      </a:pPr>
                      <a:r>
                        <a:rPr lang="en-US" altLang="zh-CN" sz="1400" kern="100" dirty="0">
                          <a:effectLst/>
                          <a:latin typeface="Arial" panose="020B0604020202020204" pitchFamily="34" charset="0"/>
                          <a:ea typeface="等线" panose="02010600030101010101" pitchFamily="2" charset="-122"/>
                          <a:cs typeface="Arial" panose="020B0604020202020204" pitchFamily="34" charset="0"/>
                        </a:rPr>
                        <a:t>not accurate</a:t>
                      </a:r>
                      <a:endParaRPr lang="zh-CN" sz="1400" kern="100" dirty="0">
                        <a:effectLst/>
                        <a:latin typeface="Arial" panose="020B0604020202020204" pitchFamily="34" charset="0"/>
                        <a:ea typeface="等线"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507488076"/>
                  </a:ext>
                </a:extLst>
              </a:tr>
            </a:tbl>
          </a:graphicData>
        </a:graphic>
      </p:graphicFrame>
      <p:pic>
        <p:nvPicPr>
          <p:cNvPr id="28" name="图片 27" descr="C:\Users\ADMINI~1\AppData\Local\Temp\WeChat Files\78646f55bb3eadec2f9a51400f9df2a.jpg">
            <a:extLst>
              <a:ext uri="{FF2B5EF4-FFF2-40B4-BE49-F238E27FC236}">
                <a16:creationId xmlns:a16="http://schemas.microsoft.com/office/drawing/2014/main" id="{B284B838-93D0-411C-9D3C-8F127F437BA2}"/>
              </a:ext>
            </a:extLst>
          </p:cNvPr>
          <p:cNvPicPr/>
          <p:nvPr/>
        </p:nvPicPr>
        <p:blipFill>
          <a:blip r:embed="rId8" cstate="hqprint">
            <a:extLst>
              <a:ext uri="{28A0092B-C50C-407E-A947-70E740481C1C}">
                <a14:useLocalDpi xmlns:a14="http://schemas.microsoft.com/office/drawing/2010/main"/>
              </a:ext>
            </a:extLst>
          </a:blip>
          <a:srcRect/>
          <a:stretch>
            <a:fillRect/>
          </a:stretch>
        </p:blipFill>
        <p:spPr bwMode="auto">
          <a:xfrm>
            <a:off x="9774553" y="4634994"/>
            <a:ext cx="1655450" cy="1456425"/>
          </a:xfrm>
          <a:prstGeom prst="rect">
            <a:avLst/>
          </a:prstGeom>
          <a:noFill/>
          <a:ln>
            <a:noFill/>
          </a:ln>
        </p:spPr>
      </p:pic>
      <p:sp>
        <p:nvSpPr>
          <p:cNvPr id="29" name="文本框 28">
            <a:extLst>
              <a:ext uri="{FF2B5EF4-FFF2-40B4-BE49-F238E27FC236}">
                <a16:creationId xmlns:a16="http://schemas.microsoft.com/office/drawing/2014/main" id="{70D0F3FD-84D6-4916-B0AC-562664D65E9D}"/>
              </a:ext>
            </a:extLst>
          </p:cNvPr>
          <p:cNvSpPr txBox="1"/>
          <p:nvPr/>
        </p:nvSpPr>
        <p:spPr>
          <a:xfrm>
            <a:off x="7590510" y="6142919"/>
            <a:ext cx="3949028" cy="523220"/>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TiN Sputtering device and SEM section</a:t>
            </a:r>
          </a:p>
          <a:p>
            <a:pPr algn="ctr"/>
            <a:r>
              <a:rPr lang="en-US" altLang="zh-CN" sz="1400" dirty="0">
                <a:latin typeface="Arial" panose="020B0604020202020204" pitchFamily="34" charset="0"/>
                <a:cs typeface="Arial" panose="020B0604020202020204" pitchFamily="34" charset="0"/>
              </a:rPr>
              <a:t>(will try profilometer to measure the thickness)</a:t>
            </a:r>
          </a:p>
        </p:txBody>
      </p:sp>
      <p:pic>
        <p:nvPicPr>
          <p:cNvPr id="2" name="图片 1">
            <a:extLst>
              <a:ext uri="{FF2B5EF4-FFF2-40B4-BE49-F238E27FC236}">
                <a16:creationId xmlns:a16="http://schemas.microsoft.com/office/drawing/2014/main" id="{04EF40A3-4604-4839-893A-A8A747F68A4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71472" y="4640954"/>
            <a:ext cx="1954316" cy="1465737"/>
          </a:xfrm>
          <a:prstGeom prst="rect">
            <a:avLst/>
          </a:prstGeom>
        </p:spPr>
      </p:pic>
    </p:spTree>
    <p:extLst>
      <p:ext uri="{BB962C8B-B14F-4D97-AF65-F5344CB8AC3E}">
        <p14:creationId xmlns:p14="http://schemas.microsoft.com/office/powerpoint/2010/main" val="4023545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6338F-4894-4C48-B98B-81A9D6661EDC}"/>
              </a:ext>
            </a:extLst>
          </p:cNvPr>
          <p:cNvSpPr>
            <a:spLocks noGrp="1"/>
          </p:cNvSpPr>
          <p:nvPr>
            <p:ph type="title"/>
          </p:nvPr>
        </p:nvSpPr>
        <p:spPr/>
        <p:txBody>
          <a:bodyPr/>
          <a:lstStyle/>
          <a:p>
            <a:r>
              <a:rPr lang="en-US" altLang="zh-CN" dirty="0"/>
              <a:t>Summary</a:t>
            </a:r>
            <a:endParaRPr lang="zh-CN" altLang="en-US" dirty="0"/>
          </a:p>
        </p:txBody>
      </p:sp>
      <p:sp>
        <p:nvSpPr>
          <p:cNvPr id="3" name="内容占位符 2">
            <a:extLst>
              <a:ext uri="{FF2B5EF4-FFF2-40B4-BE49-F238E27FC236}">
                <a16:creationId xmlns:a16="http://schemas.microsoft.com/office/drawing/2014/main" id="{5D67EF52-2811-444F-B3B3-3AF395A95831}"/>
              </a:ext>
            </a:extLst>
          </p:cNvPr>
          <p:cNvSpPr>
            <a:spLocks noGrp="1"/>
          </p:cNvSpPr>
          <p:nvPr>
            <p:ph idx="1"/>
          </p:nvPr>
        </p:nvSpPr>
        <p:spPr>
          <a:xfrm>
            <a:off x="307180" y="1918494"/>
            <a:ext cx="11494295" cy="4210050"/>
          </a:xfrm>
        </p:spPr>
        <p:txBody>
          <a:bodyPr>
            <a:normAutofit/>
          </a:bodyPr>
          <a:lstStyle/>
          <a:p>
            <a:pPr algn="just">
              <a:lnSpc>
                <a:spcPct val="120000"/>
              </a:lnSpc>
              <a:spcBef>
                <a:spcPts val="1200"/>
              </a:spcBef>
            </a:pPr>
            <a:r>
              <a:rPr lang="en-US" altLang="zh-CN" sz="2000" dirty="0"/>
              <a:t>CEPC SRF system well designed for CDR parameters. SRF options for HL Z under discussion.  </a:t>
            </a:r>
          </a:p>
          <a:p>
            <a:pPr algn="just">
              <a:lnSpc>
                <a:spcPct val="120000"/>
              </a:lnSpc>
              <a:spcBef>
                <a:spcPts val="1200"/>
              </a:spcBef>
            </a:pPr>
            <a:r>
              <a:rPr lang="en-US" altLang="zh-CN" sz="2000" dirty="0"/>
              <a:t>CEPC 650 MHz SRF key components prototypes have been developed. Will integrate into a test cryomodule to demonstrate several key performances.</a:t>
            </a:r>
          </a:p>
          <a:p>
            <a:pPr algn="just">
              <a:lnSpc>
                <a:spcPct val="120000"/>
              </a:lnSpc>
              <a:spcBef>
                <a:spcPts val="1200"/>
              </a:spcBef>
            </a:pPr>
            <a:r>
              <a:rPr lang="en-US" altLang="zh-CN" sz="2000" dirty="0"/>
              <a:t>Rapid industrialization of 1.3 GHz cavities and input couplers. To keep the momentum and competence, eight-cavity cryomodule integration should be done at PAPS as soon as possible. </a:t>
            </a:r>
          </a:p>
          <a:p>
            <a:pPr algn="just">
              <a:lnSpc>
                <a:spcPct val="120000"/>
              </a:lnSpc>
              <a:spcBef>
                <a:spcPts val="1200"/>
              </a:spcBef>
            </a:pPr>
            <a:r>
              <a:rPr lang="en-US" altLang="zh-CN" sz="2000" dirty="0"/>
              <a:t>International collaborations on SRF technology and infrastructure have been and will continue to be of unique importance. CEPC SRF specific design and R&amp;D collaborations are welcomed.</a:t>
            </a:r>
            <a:endParaRPr lang="zh-CN" altLang="en-US" sz="2000" dirty="0"/>
          </a:p>
        </p:txBody>
      </p:sp>
      <p:sp>
        <p:nvSpPr>
          <p:cNvPr id="4" name="灯片编号占位符 3">
            <a:extLst>
              <a:ext uri="{FF2B5EF4-FFF2-40B4-BE49-F238E27FC236}">
                <a16:creationId xmlns:a16="http://schemas.microsoft.com/office/drawing/2014/main" id="{1BD7C56C-CF7A-4370-90F4-EAE1C1609278}"/>
              </a:ext>
            </a:extLst>
          </p:cNvPr>
          <p:cNvSpPr>
            <a:spLocks noGrp="1"/>
          </p:cNvSpPr>
          <p:nvPr>
            <p:ph type="sldNum" sz="quarter" idx="12"/>
          </p:nvPr>
        </p:nvSpPr>
        <p:spPr>
          <a:xfrm>
            <a:off x="8610600" y="6356350"/>
            <a:ext cx="2743200" cy="365125"/>
          </a:xfrm>
        </p:spPr>
        <p:txBody>
          <a:bodyPr/>
          <a:lstStyle/>
          <a:p>
            <a:fld id="{B5A0A674-47C4-4BE6-AE4B-42D329809F93}" type="slidenum">
              <a:rPr lang="zh-CN" altLang="en-US" smtClean="0"/>
              <a:pPr/>
              <a:t>32</a:t>
            </a:fld>
            <a:endParaRPr lang="zh-CN" altLang="en-US" dirty="0"/>
          </a:p>
        </p:txBody>
      </p:sp>
    </p:spTree>
    <p:extLst>
      <p:ext uri="{BB962C8B-B14F-4D97-AF65-F5344CB8AC3E}">
        <p14:creationId xmlns:p14="http://schemas.microsoft.com/office/powerpoint/2010/main" val="4033816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899C-8598-416B-859F-29A49D664F51}"/>
              </a:ext>
            </a:extLst>
          </p:cNvPr>
          <p:cNvSpPr>
            <a:spLocks noGrp="1"/>
          </p:cNvSpPr>
          <p:nvPr>
            <p:ph type="title"/>
          </p:nvPr>
        </p:nvSpPr>
        <p:spPr>
          <a:xfrm>
            <a:off x="838199" y="64785"/>
            <a:ext cx="10515600" cy="910929"/>
          </a:xfrm>
        </p:spPr>
        <p:txBody>
          <a:bodyPr>
            <a:normAutofit/>
          </a:bodyPr>
          <a:lstStyle/>
          <a:p>
            <a:pPr algn="ctr"/>
            <a:r>
              <a:rPr lang="en-US" altLang="zh-CN" sz="3600" dirty="0">
                <a:latin typeface="Arial" panose="020B0604020202020204" pitchFamily="34" charset="0"/>
                <a:cs typeface="Arial" panose="020B0604020202020204" pitchFamily="34" charset="0"/>
              </a:rPr>
              <a:t>RF Parameter Comparison</a:t>
            </a:r>
            <a:endParaRPr lang="zh-CN" altLang="en-US" sz="36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260104C9-F2E0-43A4-9B47-64F038F664C1}"/>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graphicFrame>
        <p:nvGraphicFramePr>
          <p:cNvPr id="5" name="内容占位符 4">
            <a:extLst>
              <a:ext uri="{FF2B5EF4-FFF2-40B4-BE49-F238E27FC236}">
                <a16:creationId xmlns:a16="http://schemas.microsoft.com/office/drawing/2014/main" id="{5D4F59F3-9561-4BF8-8DE7-E71CCD6A1CC1}"/>
              </a:ext>
            </a:extLst>
          </p:cNvPr>
          <p:cNvGraphicFramePr>
            <a:graphicFrameLocks noGrp="1"/>
          </p:cNvGraphicFramePr>
          <p:nvPr>
            <p:ph idx="1"/>
            <p:extLst/>
          </p:nvPr>
        </p:nvGraphicFramePr>
        <p:xfrm>
          <a:off x="159539" y="977302"/>
          <a:ext cx="11872921" cy="5164736"/>
        </p:xfrm>
        <a:graphic>
          <a:graphicData uri="http://schemas.openxmlformats.org/drawingml/2006/table">
            <a:tbl>
              <a:tblPr firstRow="1" bandRow="1">
                <a:tableStyleId>{5C22544A-7EE6-4342-B048-85BDC9FD1C3A}</a:tableStyleId>
              </a:tblPr>
              <a:tblGrid>
                <a:gridCol w="1800247">
                  <a:extLst>
                    <a:ext uri="{9D8B030D-6E8A-4147-A177-3AD203B41FA5}">
                      <a16:colId xmlns:a16="http://schemas.microsoft.com/office/drawing/2014/main" val="2722250266"/>
                    </a:ext>
                  </a:extLst>
                </a:gridCol>
                <a:gridCol w="1119186">
                  <a:extLst>
                    <a:ext uri="{9D8B030D-6E8A-4147-A177-3AD203B41FA5}">
                      <a16:colId xmlns:a16="http://schemas.microsoft.com/office/drawing/2014/main" val="368473487"/>
                    </a:ext>
                  </a:extLst>
                </a:gridCol>
                <a:gridCol w="1119186">
                  <a:extLst>
                    <a:ext uri="{9D8B030D-6E8A-4147-A177-3AD203B41FA5}">
                      <a16:colId xmlns:a16="http://schemas.microsoft.com/office/drawing/2014/main" val="3235628613"/>
                    </a:ext>
                  </a:extLst>
                </a:gridCol>
                <a:gridCol w="1119186">
                  <a:extLst>
                    <a:ext uri="{9D8B030D-6E8A-4147-A177-3AD203B41FA5}">
                      <a16:colId xmlns:a16="http://schemas.microsoft.com/office/drawing/2014/main" val="2911752610"/>
                    </a:ext>
                  </a:extLst>
                </a:gridCol>
                <a:gridCol w="1119186">
                  <a:extLst>
                    <a:ext uri="{9D8B030D-6E8A-4147-A177-3AD203B41FA5}">
                      <a16:colId xmlns:a16="http://schemas.microsoft.com/office/drawing/2014/main" val="3757812333"/>
                    </a:ext>
                  </a:extLst>
                </a:gridCol>
                <a:gridCol w="1119186">
                  <a:extLst>
                    <a:ext uri="{9D8B030D-6E8A-4147-A177-3AD203B41FA5}">
                      <a16:colId xmlns:a16="http://schemas.microsoft.com/office/drawing/2014/main" val="3393115174"/>
                    </a:ext>
                  </a:extLst>
                </a:gridCol>
                <a:gridCol w="1119186">
                  <a:extLst>
                    <a:ext uri="{9D8B030D-6E8A-4147-A177-3AD203B41FA5}">
                      <a16:colId xmlns:a16="http://schemas.microsoft.com/office/drawing/2014/main" val="109036563"/>
                    </a:ext>
                  </a:extLst>
                </a:gridCol>
                <a:gridCol w="1119186">
                  <a:extLst>
                    <a:ext uri="{9D8B030D-6E8A-4147-A177-3AD203B41FA5}">
                      <a16:colId xmlns:a16="http://schemas.microsoft.com/office/drawing/2014/main" val="3684583734"/>
                    </a:ext>
                  </a:extLst>
                </a:gridCol>
                <a:gridCol w="1119186">
                  <a:extLst>
                    <a:ext uri="{9D8B030D-6E8A-4147-A177-3AD203B41FA5}">
                      <a16:colId xmlns:a16="http://schemas.microsoft.com/office/drawing/2014/main" val="2595641792"/>
                    </a:ext>
                  </a:extLst>
                </a:gridCol>
                <a:gridCol w="1119186">
                  <a:extLst>
                    <a:ext uri="{9D8B030D-6E8A-4147-A177-3AD203B41FA5}">
                      <a16:colId xmlns:a16="http://schemas.microsoft.com/office/drawing/2014/main" val="3593295564"/>
                    </a:ext>
                  </a:extLst>
                </a:gridCol>
              </a:tblGrid>
              <a:tr h="838056">
                <a:tc>
                  <a:txBody>
                    <a:bodyPr/>
                    <a:lstStyle/>
                    <a:p>
                      <a:pPr algn="ct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BEPCII</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BEPCII RF Upgrade</a:t>
                      </a:r>
                    </a:p>
                    <a:p>
                      <a:pPr algn="ctr"/>
                      <a:r>
                        <a:rPr lang="en-US" altLang="zh-CN" sz="1400" dirty="0">
                          <a:latin typeface="Arial" panose="020B0604020202020204" pitchFamily="34" charset="0"/>
                          <a:cs typeface="Arial" panose="020B0604020202020204" pitchFamily="34" charset="0"/>
                        </a:rPr>
                        <a:t>Plan B</a:t>
                      </a:r>
                    </a:p>
                  </a:txBody>
                  <a:tcPr anchor="ctr"/>
                </a:tc>
                <a:tc>
                  <a:txBody>
                    <a:bodyPr/>
                    <a:lstStyle/>
                    <a:p>
                      <a:pPr algn="ctr"/>
                      <a:r>
                        <a:rPr lang="en-US" altLang="zh-CN" sz="1400" dirty="0">
                          <a:latin typeface="Arial" panose="020B0604020202020204" pitchFamily="34" charset="0"/>
                          <a:cs typeface="Arial" panose="020B0604020202020204" pitchFamily="34" charset="0"/>
                        </a:rPr>
                        <a:t>CEPC</a:t>
                      </a:r>
                    </a:p>
                    <a:p>
                      <a:pPr algn="ctr"/>
                      <a:r>
                        <a:rPr lang="en-US" altLang="zh-CN" sz="1400" dirty="0">
                          <a:latin typeface="Arial" panose="020B0604020202020204" pitchFamily="34" charset="0"/>
                          <a:cs typeface="Arial" panose="020B0604020202020204" pitchFamily="34" charset="0"/>
                        </a:rPr>
                        <a:t>HL-Z</a:t>
                      </a:r>
                    </a:p>
                    <a:p>
                      <a:pPr algn="ctr"/>
                      <a:r>
                        <a:rPr lang="en-US" altLang="zh-CN" sz="1400" dirty="0">
                          <a:latin typeface="Arial" panose="020B0604020202020204" pitchFamily="34" charset="0"/>
                          <a:cs typeface="Arial" panose="020B0604020202020204" pitchFamily="34" charset="0"/>
                        </a:rPr>
                        <a:t>1-cell</a:t>
                      </a:r>
                    </a:p>
                  </a:txBody>
                  <a:tcPr anchor="ctr"/>
                </a:tc>
                <a:tc>
                  <a:txBody>
                    <a:bodyPr/>
                    <a:lstStyle/>
                    <a:p>
                      <a:pPr algn="ctr"/>
                      <a:r>
                        <a:rPr lang="en-US" altLang="zh-CN" sz="1400" dirty="0">
                          <a:latin typeface="Arial" panose="020B0604020202020204" pitchFamily="34" charset="0"/>
                          <a:cs typeface="Arial" panose="020B0604020202020204" pitchFamily="34" charset="0"/>
                        </a:rPr>
                        <a:t>CEPC</a:t>
                      </a:r>
                    </a:p>
                    <a:p>
                      <a:pPr algn="ctr"/>
                      <a:r>
                        <a:rPr lang="en-US" altLang="zh-CN" sz="1400" dirty="0">
                          <a:latin typeface="Arial" panose="020B0604020202020204" pitchFamily="34" charset="0"/>
                          <a:cs typeface="Arial" panose="020B0604020202020204" pitchFamily="34" charset="0"/>
                        </a:rPr>
                        <a:t>HL-Z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1-cell</a:t>
                      </a:r>
                    </a:p>
                  </a:txBody>
                  <a:tcPr anchor="ctr"/>
                </a:tc>
                <a:tc>
                  <a:txBody>
                    <a:bodyPr/>
                    <a:lstStyle/>
                    <a:p>
                      <a:pPr algn="ctr"/>
                      <a:r>
                        <a:rPr lang="en-US" altLang="zh-CN" sz="1400" dirty="0">
                          <a:latin typeface="Arial" panose="020B0604020202020204" pitchFamily="34" charset="0"/>
                          <a:cs typeface="Arial" panose="020B0604020202020204" pitchFamily="34" charset="0"/>
                        </a:rPr>
                        <a:t>CEPC</a:t>
                      </a:r>
                      <a:br>
                        <a:rPr lang="en-US" altLang="zh-CN" sz="1400" dirty="0">
                          <a:latin typeface="Arial" panose="020B0604020202020204" pitchFamily="34" charset="0"/>
                          <a:cs typeface="Arial" panose="020B0604020202020204" pitchFamily="34" charset="0"/>
                        </a:rPr>
                      </a:br>
                      <a:r>
                        <a:rPr lang="en-US" altLang="zh-CN" sz="1400" dirty="0">
                          <a:latin typeface="Arial" panose="020B0604020202020204" pitchFamily="34" charset="0"/>
                          <a:cs typeface="Arial" panose="020B0604020202020204" pitchFamily="34" charset="0"/>
                        </a:rPr>
                        <a:t>H (HL-Z)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1-cell</a:t>
                      </a:r>
                    </a:p>
                  </a:txBody>
                  <a:tcPr anchor="ctr"/>
                </a:tc>
                <a:tc>
                  <a:txBody>
                    <a:bodyPr/>
                    <a:lstStyle/>
                    <a:p>
                      <a:pPr algn="ctr"/>
                      <a:r>
                        <a:rPr lang="en-US" altLang="zh-CN" sz="1400" dirty="0">
                          <a:latin typeface="Arial" panose="020B0604020202020204" pitchFamily="34" charset="0"/>
                          <a:cs typeface="Arial" panose="020B0604020202020204" pitchFamily="34" charset="0"/>
                        </a:rPr>
                        <a:t>CEPC</a:t>
                      </a:r>
                    </a:p>
                    <a:p>
                      <a:pPr algn="ctr"/>
                      <a:r>
                        <a:rPr lang="en-US" altLang="zh-CN" sz="1400" dirty="0">
                          <a:latin typeface="Arial" panose="020B0604020202020204" pitchFamily="34" charset="0"/>
                          <a:cs typeface="Arial" panose="020B0604020202020204" pitchFamily="34" charset="0"/>
                        </a:rPr>
                        <a:t>HL-Z</a:t>
                      </a:r>
                    </a:p>
                    <a:p>
                      <a:pPr algn="ctr"/>
                      <a:r>
                        <a:rPr lang="en-US" altLang="zh-CN" sz="1400" dirty="0">
                          <a:latin typeface="Arial" panose="020B0604020202020204" pitchFamily="34" charset="0"/>
                          <a:cs typeface="Arial" panose="020B0604020202020204" pitchFamily="34" charset="0"/>
                        </a:rPr>
                        <a:t>2-cell</a:t>
                      </a:r>
                    </a:p>
                  </a:txBody>
                  <a:tcPr anchor="ctr"/>
                </a:tc>
                <a:tc>
                  <a:txBody>
                    <a:bodyPr/>
                    <a:lstStyle/>
                    <a:p>
                      <a:pPr algn="ctr"/>
                      <a:r>
                        <a:rPr lang="en-US" altLang="zh-CN" sz="1400" dirty="0">
                          <a:latin typeface="Arial" panose="020B0604020202020204" pitchFamily="34" charset="0"/>
                          <a:cs typeface="Arial" panose="020B0604020202020204" pitchFamily="34" charset="0"/>
                        </a:rPr>
                        <a:t>CEPC</a:t>
                      </a:r>
                    </a:p>
                    <a:p>
                      <a:pPr algn="ctr"/>
                      <a:r>
                        <a:rPr lang="en-US" altLang="zh-CN" sz="1400" dirty="0">
                          <a:latin typeface="Arial" panose="020B0604020202020204" pitchFamily="34" charset="0"/>
                          <a:cs typeface="Arial" panose="020B0604020202020204" pitchFamily="34" charset="0"/>
                        </a:rPr>
                        <a:t>HL-Z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2-cell</a:t>
                      </a:r>
                    </a:p>
                  </a:txBody>
                  <a:tcPr anchor="ctr"/>
                </a:tc>
                <a:tc>
                  <a:txBody>
                    <a:bodyPr/>
                    <a:lstStyle/>
                    <a:p>
                      <a:pPr algn="ctr"/>
                      <a:r>
                        <a:rPr lang="en-US" altLang="zh-CN" sz="1400" dirty="0">
                          <a:latin typeface="Arial" panose="020B0604020202020204" pitchFamily="34" charset="0"/>
                          <a:cs typeface="Arial" panose="020B0604020202020204" pitchFamily="34" charset="0"/>
                        </a:rPr>
                        <a:t>CEPC</a:t>
                      </a:r>
                      <a:br>
                        <a:rPr lang="en-US" altLang="zh-CN" sz="1400" dirty="0">
                          <a:latin typeface="Arial" panose="020B0604020202020204" pitchFamily="34" charset="0"/>
                          <a:cs typeface="Arial" panose="020B0604020202020204" pitchFamily="34" charset="0"/>
                        </a:rPr>
                      </a:br>
                      <a:r>
                        <a:rPr lang="en-US" altLang="zh-CN" sz="1400" dirty="0">
                          <a:latin typeface="Arial" panose="020B0604020202020204" pitchFamily="34" charset="0"/>
                          <a:cs typeface="Arial" panose="020B0604020202020204" pitchFamily="34" charset="0"/>
                        </a:rPr>
                        <a:t>H (HL-Z)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2-cell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CEPC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Ultimate Z</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1-cell</a:t>
                      </a:r>
                    </a:p>
                  </a:txBody>
                  <a:tcPr anchor="ctr"/>
                </a:tc>
                <a:extLst>
                  <a:ext uri="{0D108BD9-81ED-4DB2-BD59-A6C34878D82A}">
                    <a16:rowId xmlns:a16="http://schemas.microsoft.com/office/drawing/2014/main" val="4195656589"/>
                  </a:ext>
                </a:extLst>
              </a:tr>
              <a:tr h="380852">
                <a:tc>
                  <a:txBody>
                    <a:bodyPr/>
                    <a:lstStyle/>
                    <a:p>
                      <a:pPr algn="l"/>
                      <a:r>
                        <a:rPr lang="en-US" altLang="zh-CN" sz="1400" dirty="0">
                          <a:latin typeface="Arial" panose="020B0604020202020204" pitchFamily="34" charset="0"/>
                          <a:cs typeface="Arial" panose="020B0604020202020204" pitchFamily="34" charset="0"/>
                        </a:rPr>
                        <a:t>Beam current (mA)</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1200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840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840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 x 17.4</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840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840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2 x 17.4</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1400</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5892654"/>
                  </a:ext>
                </a:extLst>
              </a:tr>
              <a:tr h="380852">
                <a:tc>
                  <a:txBody>
                    <a:bodyPr/>
                    <a:lstStyle/>
                    <a:p>
                      <a:pPr algn="l"/>
                      <a:r>
                        <a:rPr lang="en-US" altLang="zh-CN" sz="1400" dirty="0">
                          <a:latin typeface="Arial" panose="020B0604020202020204" pitchFamily="34" charset="0"/>
                          <a:cs typeface="Arial" panose="020B0604020202020204" pitchFamily="34" charset="0"/>
                        </a:rPr>
                        <a:t>Cell number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22890417"/>
                  </a:ext>
                </a:extLst>
              </a:tr>
              <a:tr h="380852">
                <a:tc>
                  <a:txBody>
                    <a:bodyPr/>
                    <a:lstStyle/>
                    <a:p>
                      <a:pPr algn="l"/>
                      <a:r>
                        <a:rPr lang="en-US" altLang="zh-CN" sz="1400" dirty="0">
                          <a:latin typeface="Arial" panose="020B0604020202020204" pitchFamily="34" charset="0"/>
                          <a:cs typeface="Arial" panose="020B0604020202020204" pitchFamily="34" charset="0"/>
                        </a:rPr>
                        <a:t>Cavity number / ring</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 x 120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 x 120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60</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03628622"/>
                  </a:ext>
                </a:extLst>
              </a:tr>
              <a:tr h="380852">
                <a:tc>
                  <a:txBody>
                    <a:bodyPr/>
                    <a:lstStyle/>
                    <a:p>
                      <a:pPr algn="l"/>
                      <a:r>
                        <a:rPr lang="en-US" altLang="zh-CN" sz="1400" dirty="0" err="1">
                          <a:latin typeface="Arial" panose="020B0604020202020204" pitchFamily="34" charset="0"/>
                          <a:cs typeface="Arial" panose="020B0604020202020204" pitchFamily="34" charset="0"/>
                        </a:rPr>
                        <a:t>Eacc</a:t>
                      </a:r>
                      <a:r>
                        <a:rPr lang="en-US" altLang="zh-CN" sz="1400" dirty="0">
                          <a:latin typeface="Arial" panose="020B0604020202020204" pitchFamily="34" charset="0"/>
                          <a:cs typeface="Arial" panose="020B0604020202020204" pitchFamily="34" charset="0"/>
                        </a:rPr>
                        <a:t> (MV/m)</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6 (1.5 MV)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10 (2.5 MV)</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3.6</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7.2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40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1.8</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1.8</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7.2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75970182"/>
                  </a:ext>
                </a:extLst>
              </a:tr>
              <a:tr h="380852">
                <a:tc>
                  <a:txBody>
                    <a:bodyPr/>
                    <a:lstStyle/>
                    <a:p>
                      <a:pPr algn="l"/>
                      <a:r>
                        <a:rPr lang="en-US" altLang="zh-CN" sz="1400" dirty="0">
                          <a:latin typeface="Arial" panose="020B0604020202020204" pitchFamily="34" charset="0"/>
                          <a:cs typeface="Arial" panose="020B0604020202020204" pitchFamily="34" charset="0"/>
                        </a:rPr>
                        <a:t>Temperature (K)</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4.2 </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4.2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98634974"/>
                  </a:ext>
                </a:extLst>
              </a:tr>
              <a:tr h="380852">
                <a:tc>
                  <a:txBody>
                    <a:bodyPr/>
                    <a:lstStyle/>
                    <a:p>
                      <a:pPr algn="l"/>
                      <a:r>
                        <a:rPr lang="en-US" altLang="zh-CN" sz="1400" dirty="0">
                          <a:latin typeface="Arial" panose="020B0604020202020204" pitchFamily="34" charset="0"/>
                          <a:cs typeface="Arial" panose="020B0604020202020204" pitchFamily="34" charset="0"/>
                        </a:rPr>
                        <a:t>Q</a:t>
                      </a:r>
                      <a:r>
                        <a:rPr lang="en-US" altLang="zh-CN" sz="1400" baseline="-25000" dirty="0">
                          <a:latin typeface="Arial" panose="020B0604020202020204" pitchFamily="34" charset="0"/>
                          <a:cs typeface="Arial" panose="020B0604020202020204" pitchFamily="34" charset="0"/>
                        </a:rPr>
                        <a:t>0</a:t>
                      </a:r>
                      <a:endParaRPr lang="zh-CN" altLang="en-US" sz="1400" baseline="-250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1E9</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5E8</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3E10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3E10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3E10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1.5E10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1.5E10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1.5E10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3E10</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84814680"/>
                  </a:ext>
                </a:extLst>
              </a:tr>
              <a:tr h="380852">
                <a:tc>
                  <a:txBody>
                    <a:bodyPr/>
                    <a:lstStyle/>
                    <a:p>
                      <a:pPr algn="l"/>
                      <a:r>
                        <a:rPr lang="en-US" altLang="zh-CN" sz="1400" dirty="0">
                          <a:latin typeface="Arial" panose="020B0604020202020204" pitchFamily="34" charset="0"/>
                          <a:cs typeface="Arial" panose="020B0604020202020204" pitchFamily="34" charset="0"/>
                        </a:rPr>
                        <a:t>Input power (kW)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120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500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1000</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23157445"/>
                  </a:ext>
                </a:extLst>
              </a:tr>
              <a:tr h="380852">
                <a:tc>
                  <a:txBody>
                    <a:bodyPr/>
                    <a:lstStyle/>
                    <a:p>
                      <a:pPr algn="l"/>
                      <a:r>
                        <a:rPr lang="en-US" altLang="zh-CN" sz="1400" dirty="0">
                          <a:latin typeface="Arial" panose="020B0604020202020204" pitchFamily="34" charset="0"/>
                          <a:cs typeface="Arial" panose="020B0604020202020204" pitchFamily="34" charset="0"/>
                        </a:rPr>
                        <a:t>Cavity# / klystron</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46630527"/>
                  </a:ext>
                </a:extLst>
              </a:tr>
              <a:tr h="380852">
                <a:tc>
                  <a:txBody>
                    <a:bodyPr/>
                    <a:lstStyle/>
                    <a:p>
                      <a:pPr algn="l"/>
                      <a:r>
                        <a:rPr lang="en-US" altLang="zh-CN" sz="1400" dirty="0">
                          <a:latin typeface="Arial" panose="020B0604020202020204" pitchFamily="34" charset="0"/>
                          <a:cs typeface="Arial" panose="020B0604020202020204" pitchFamily="34" charset="0"/>
                        </a:rPr>
                        <a:t>Klystron power (kW)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250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300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1400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800</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800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800</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1400</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66638967"/>
                  </a:ext>
                </a:extLst>
              </a:tr>
              <a:tr h="380852">
                <a:tc>
                  <a:txBody>
                    <a:bodyPr/>
                    <a:lstStyle/>
                    <a:p>
                      <a:pPr algn="l"/>
                      <a:r>
                        <a:rPr lang="en-US" altLang="zh-CN" sz="1400" dirty="0">
                          <a:latin typeface="Arial" panose="020B0604020202020204" pitchFamily="34" charset="0"/>
                          <a:cs typeface="Arial" panose="020B0604020202020204" pitchFamily="34" charset="0"/>
                        </a:rPr>
                        <a:t>HOM damper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Absorber</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Absorber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(Hook+)</a:t>
                      </a:r>
                    </a:p>
                    <a:p>
                      <a:pPr algn="ctr"/>
                      <a:r>
                        <a:rPr lang="en-US" altLang="zh-CN" sz="1400" dirty="0" err="1">
                          <a:latin typeface="Arial" panose="020B0604020202020204" pitchFamily="34" charset="0"/>
                          <a:cs typeface="Arial" panose="020B0604020202020204" pitchFamily="34" charset="0"/>
                        </a:rPr>
                        <a:t>Absober</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9527628"/>
                  </a:ext>
                </a:extLst>
              </a:tr>
              <a:tr h="380852">
                <a:tc>
                  <a:txBody>
                    <a:bodyPr/>
                    <a:lstStyle/>
                    <a:p>
                      <a:pPr algn="l"/>
                      <a:r>
                        <a:rPr lang="en-US" altLang="zh-CN" sz="1400" dirty="0">
                          <a:latin typeface="Arial" panose="020B0604020202020204" pitchFamily="34" charset="0"/>
                          <a:cs typeface="Arial" panose="020B0604020202020204" pitchFamily="34" charset="0"/>
                        </a:rPr>
                        <a:t>HOM power (kW)</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7</a:t>
                      </a:r>
                      <a:r>
                        <a:rPr lang="zh-CN" altLang="en-US" sz="1400" dirty="0">
                          <a:latin typeface="Arial" panose="020B0604020202020204" pitchFamily="34" charset="0"/>
                          <a:cs typeface="Arial" panose="020B0604020202020204" pitchFamily="34" charset="0"/>
                        </a:rPr>
                        <a:t>*</a:t>
                      </a:r>
                    </a:p>
                  </a:txBody>
                  <a:tcPr anchor="ctr"/>
                </a:tc>
                <a:tc>
                  <a:txBody>
                    <a:bodyPr/>
                    <a:lstStyle/>
                    <a:p>
                      <a:pPr algn="ctr"/>
                      <a:r>
                        <a:rPr lang="en-US" altLang="zh-CN" sz="1400" dirty="0">
                          <a:latin typeface="Arial" panose="020B0604020202020204" pitchFamily="34" charset="0"/>
                          <a:cs typeface="Arial" panose="020B0604020202020204" pitchFamily="34" charset="0"/>
                        </a:rPr>
                        <a:t>15</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2.3+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0.3+</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4.6+</a:t>
                      </a:r>
                      <a:endParaRPr lang="zh-CN" altLang="en-US" sz="1400" dirty="0">
                        <a:latin typeface="Arial" panose="020B0604020202020204" pitchFamily="34" charset="0"/>
                        <a:cs typeface="Arial" panose="020B0604020202020204" pitchFamily="34" charset="0"/>
                      </a:endParaRPr>
                    </a:p>
                  </a:txBody>
                  <a:tcPr anchor="ctr"/>
                </a:tc>
                <a:tc>
                  <a:txBody>
                    <a:bodyPr/>
                    <a:lstStyle/>
                    <a:p>
                      <a:pPr algn="ctr"/>
                      <a:r>
                        <a:rPr lang="en-US" altLang="zh-CN" sz="1400" dirty="0">
                          <a:latin typeface="Arial" panose="020B0604020202020204" pitchFamily="34" charset="0"/>
                          <a:cs typeface="Arial" panose="020B0604020202020204" pitchFamily="34" charset="0"/>
                        </a:rPr>
                        <a:t>4.6+</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0.6+</a:t>
                      </a:r>
                      <a:endParaRPr lang="zh-CN" altLang="en-US" sz="1400"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Arial" panose="020B0604020202020204" pitchFamily="34" charset="0"/>
                          <a:cs typeface="Arial" panose="020B0604020202020204" pitchFamily="34" charset="0"/>
                        </a:rPr>
                        <a:t>4 +</a:t>
                      </a:r>
                      <a:endParaRPr lang="zh-CN" altLang="en-US" sz="1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45022875"/>
                  </a:ext>
                </a:extLst>
              </a:tr>
            </a:tbl>
          </a:graphicData>
        </a:graphic>
      </p:graphicFrame>
      <p:sp>
        <p:nvSpPr>
          <p:cNvPr id="6" name="文本框 5">
            <a:extLst>
              <a:ext uri="{FF2B5EF4-FFF2-40B4-BE49-F238E27FC236}">
                <a16:creationId xmlns:a16="http://schemas.microsoft.com/office/drawing/2014/main" id="{CA36E6A7-772F-42C1-9550-F38A1DA9A48A}"/>
              </a:ext>
            </a:extLst>
          </p:cNvPr>
          <p:cNvSpPr txBox="1"/>
          <p:nvPr/>
        </p:nvSpPr>
        <p:spPr>
          <a:xfrm>
            <a:off x="159539" y="6261913"/>
            <a:ext cx="8586787" cy="276999"/>
          </a:xfrm>
          <a:prstGeom prst="rect">
            <a:avLst/>
          </a:prstGeom>
          <a:noFill/>
        </p:spPr>
        <p:txBody>
          <a:bodyPr wrap="square" rtlCol="0">
            <a:spAutoFit/>
          </a:bodyPr>
          <a:lstStyle/>
          <a:p>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Bunch length 15 mm, cavity cell HOM loss factor 0.1 V/</a:t>
            </a:r>
            <a:r>
              <a:rPr lang="en-US" altLang="zh-CN" sz="1200" dirty="0" err="1">
                <a:latin typeface="Arial" panose="020B0604020202020204" pitchFamily="34" charset="0"/>
                <a:cs typeface="Arial" panose="020B0604020202020204" pitchFamily="34" charset="0"/>
              </a:rPr>
              <a:t>pC</a:t>
            </a:r>
            <a:r>
              <a:rPr lang="en-US" altLang="zh-CN" sz="1200" dirty="0">
                <a:latin typeface="Arial" panose="020B0604020202020204" pitchFamily="34" charset="0"/>
                <a:cs typeface="Arial" panose="020B0604020202020204" pitchFamily="34" charset="0"/>
              </a:rPr>
              <a:t>, tapers 0.06 V/</a:t>
            </a:r>
            <a:r>
              <a:rPr lang="en-US" altLang="zh-CN" sz="1200" dirty="0" err="1">
                <a:latin typeface="Arial" panose="020B0604020202020204" pitchFamily="34" charset="0"/>
                <a:cs typeface="Arial" panose="020B0604020202020204" pitchFamily="34" charset="0"/>
              </a:rPr>
              <a:t>pC</a:t>
            </a:r>
            <a:r>
              <a:rPr lang="en-US" altLang="zh-CN" sz="1200" dirty="0">
                <a:latin typeface="Arial" panose="020B0604020202020204" pitchFamily="34" charset="0"/>
                <a:cs typeface="Arial" panose="020B0604020202020204" pitchFamily="34" charset="0"/>
              </a:rPr>
              <a:t>, absorbers 0.26 V/</a:t>
            </a:r>
            <a:r>
              <a:rPr lang="en-US" altLang="zh-CN" sz="1200" dirty="0" err="1">
                <a:latin typeface="Arial" panose="020B0604020202020204" pitchFamily="34" charset="0"/>
                <a:cs typeface="Arial" panose="020B0604020202020204" pitchFamily="34" charset="0"/>
              </a:rPr>
              <a:t>pC</a:t>
            </a:r>
            <a:r>
              <a:rPr lang="en-US" altLang="zh-CN" sz="1200" dirty="0">
                <a:latin typeface="Arial" panose="020B0604020202020204" pitchFamily="34" charset="0"/>
                <a:cs typeface="Arial" panose="020B0604020202020204" pitchFamily="34" charset="0"/>
              </a:rPr>
              <a:t>.   </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0009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898086" y="1038692"/>
            <a:ext cx="8553783" cy="5066395"/>
          </a:xfrm>
        </p:spPr>
        <p:txBody>
          <a:bodyPr>
            <a:normAutofit/>
          </a:bodyPr>
          <a:lstStyle/>
          <a:p>
            <a:pPr marL="0" indent="0" algn="just">
              <a:buNone/>
            </a:pPr>
            <a:endParaRPr lang="en-US" altLang="zh-CN" sz="2000" dirty="0">
              <a:ea typeface="微软雅黑" panose="020B0503020204020204" pitchFamily="34" charset="-122"/>
            </a:endParaRPr>
          </a:p>
          <a:p>
            <a:pPr marL="0" indent="0" algn="just">
              <a:buNone/>
            </a:pPr>
            <a:endParaRPr lang="en-US" altLang="zh-CN" sz="2000" dirty="0">
              <a:ea typeface="微软雅黑" panose="020B0503020204020204" pitchFamily="34" charset="-122"/>
            </a:endParaRPr>
          </a:p>
          <a:p>
            <a:pPr marL="0" indent="0" algn="just">
              <a:buNone/>
            </a:pPr>
            <a:endParaRPr lang="en-US" altLang="zh-CN" sz="2000" dirty="0">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C973300C-797F-D148-A78D-320196FBAF04}" type="slidenum">
              <a:rPr lang="en-US" smtClean="0">
                <a:latin typeface="Arial" panose="020B0604020202020204" pitchFamily="34" charset="0"/>
                <a:cs typeface="Arial" panose="020B0604020202020204" pitchFamily="34" charset="0"/>
              </a:rPr>
              <a:pPr/>
              <a:t>4</a:t>
            </a:fld>
            <a:endParaRPr lang="en-US">
              <a:latin typeface="Arial" panose="020B0604020202020204" pitchFamily="34" charset="0"/>
              <a:cs typeface="Arial" panose="020B0604020202020204" pitchFamily="34" charset="0"/>
            </a:endParaRPr>
          </a:p>
        </p:txBody>
      </p:sp>
      <p:pic>
        <p:nvPicPr>
          <p:cNvPr id="5" name="图片 4"/>
          <p:cNvPicPr>
            <a:picLocks noChangeAspect="1"/>
          </p:cNvPicPr>
          <p:nvPr/>
        </p:nvPicPr>
        <p:blipFill rotWithShape="1">
          <a:blip r:embed="rId2" cstate="hqprint">
            <a:extLst>
              <a:ext uri="{28A0092B-C50C-407E-A947-70E740481C1C}">
                <a14:useLocalDpi xmlns:a14="http://schemas.microsoft.com/office/drawing/2010/main"/>
              </a:ext>
            </a:extLst>
          </a:blip>
          <a:srcRect l="1417" t="7432" r="1164" b="8945"/>
          <a:stretch/>
        </p:blipFill>
        <p:spPr>
          <a:xfrm>
            <a:off x="1477612" y="1628212"/>
            <a:ext cx="8816302" cy="1660892"/>
          </a:xfrm>
          <a:prstGeom prst="rect">
            <a:avLst/>
          </a:prstGeom>
        </p:spPr>
      </p:pic>
      <p:pic>
        <p:nvPicPr>
          <p:cNvPr id="6" name="Picture 6"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0163" y="4120590"/>
            <a:ext cx="9545804" cy="1507518"/>
          </a:xfrm>
          <a:prstGeom prst="rect">
            <a:avLst/>
          </a:prstGeom>
        </p:spPr>
      </p:pic>
      <p:sp>
        <p:nvSpPr>
          <p:cNvPr id="7" name="标题 6"/>
          <p:cNvSpPr>
            <a:spLocks noGrp="1"/>
          </p:cNvSpPr>
          <p:nvPr>
            <p:ph type="title"/>
          </p:nvPr>
        </p:nvSpPr>
        <p:spPr>
          <a:xfrm>
            <a:off x="1532300" y="394802"/>
            <a:ext cx="9110800" cy="714850"/>
          </a:xfrm>
        </p:spPr>
        <p:txBody>
          <a:bodyPr>
            <a:normAutofit/>
          </a:bodyPr>
          <a:lstStyle/>
          <a:p>
            <a:r>
              <a:rPr lang="en-US" altLang="zh-CN" sz="3600" dirty="0">
                <a:ea typeface="微软雅黑" panose="020B0503020204020204" pitchFamily="34" charset="-122"/>
              </a:rPr>
              <a:t>CEPC</a:t>
            </a:r>
            <a:r>
              <a:rPr lang="zh-CN" altLang="en-US" sz="3600" dirty="0">
                <a:ea typeface="微软雅黑" panose="020B0503020204020204" pitchFamily="34" charset="-122"/>
              </a:rPr>
              <a:t> </a:t>
            </a:r>
            <a:r>
              <a:rPr lang="en-US" altLang="zh-CN" sz="3600" dirty="0">
                <a:ea typeface="微软雅黑" panose="020B0503020204020204" pitchFamily="34" charset="-122"/>
              </a:rPr>
              <a:t>SRF Cryomodules</a:t>
            </a:r>
            <a:endParaRPr lang="zh-CN" altLang="en-US" sz="3600" dirty="0"/>
          </a:p>
        </p:txBody>
      </p:sp>
      <p:sp>
        <p:nvSpPr>
          <p:cNvPr id="8" name="文本框 7"/>
          <p:cNvSpPr txBox="1"/>
          <p:nvPr/>
        </p:nvSpPr>
        <p:spPr>
          <a:xfrm>
            <a:off x="3823390" y="3412628"/>
            <a:ext cx="4863410" cy="369332"/>
          </a:xfrm>
          <a:prstGeom prst="rect">
            <a:avLst/>
          </a:prstGeom>
          <a:noFill/>
        </p:spPr>
        <p:txBody>
          <a:bodyPr wrap="square" rtlCol="0">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Collider 650 MHz</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Cryomodule (6x2-cell,</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10</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m)</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8"/>
          <p:cNvSpPr txBox="1"/>
          <p:nvPr/>
        </p:nvSpPr>
        <p:spPr>
          <a:xfrm>
            <a:off x="3787688" y="5735755"/>
            <a:ext cx="4822912" cy="369332"/>
          </a:xfrm>
          <a:prstGeom prst="rect">
            <a:avLst/>
          </a:prstGeom>
          <a:noFill/>
        </p:spPr>
        <p:txBody>
          <a:bodyPr wrap="square" rtlCol="0">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Booster 1.3 GHz</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Cryomodule (8x9-cell, 12 m)</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8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52D9A5-3E94-4841-9CBE-99E0335E7A32}"/>
              </a:ext>
            </a:extLst>
          </p:cNvPr>
          <p:cNvSpPr>
            <a:spLocks noGrp="1"/>
          </p:cNvSpPr>
          <p:nvPr>
            <p:ph type="title"/>
          </p:nvPr>
        </p:nvSpPr>
        <p:spPr>
          <a:xfrm>
            <a:off x="790575" y="170657"/>
            <a:ext cx="10515600" cy="1096170"/>
          </a:xfrm>
        </p:spPr>
        <p:txBody>
          <a:bodyPr>
            <a:normAutofit/>
          </a:bodyPr>
          <a:lstStyle/>
          <a:p>
            <a:pPr algn="ctr"/>
            <a:r>
              <a:rPr lang="en-US" altLang="zh-CN" sz="3600" dirty="0">
                <a:latin typeface="Arial" panose="020B0604020202020204" pitchFamily="34" charset="0"/>
                <a:cs typeface="Arial" panose="020B0604020202020204" pitchFamily="34" charset="0"/>
              </a:rPr>
              <a:t>SRF Challenges for High Luminosity Z</a:t>
            </a:r>
            <a:endParaRPr lang="zh-CN" altLang="en-US" sz="36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274B9702-64B1-4381-B468-6E7F3E767663}"/>
              </a:ext>
            </a:extLst>
          </p:cNvPr>
          <p:cNvSpPr>
            <a:spLocks noGrp="1"/>
          </p:cNvSpPr>
          <p:nvPr>
            <p:ph idx="1"/>
          </p:nvPr>
        </p:nvSpPr>
        <p:spPr>
          <a:xfrm>
            <a:off x="561975" y="1328739"/>
            <a:ext cx="11068050" cy="5153024"/>
          </a:xfrm>
        </p:spPr>
        <p:txBody>
          <a:bodyPr>
            <a:normAutofit fontScale="92500"/>
          </a:bodyPr>
          <a:lstStyle/>
          <a:p>
            <a:pPr algn="just">
              <a:lnSpc>
                <a:spcPct val="120000"/>
              </a:lnSpc>
            </a:pPr>
            <a:r>
              <a:rPr lang="en-US" altLang="zh-CN" sz="2200" dirty="0">
                <a:latin typeface="Arial" panose="020B0604020202020204" pitchFamily="34" charset="0"/>
                <a:cs typeface="Arial" panose="020B0604020202020204" pitchFamily="34" charset="0"/>
              </a:rPr>
              <a:t>CEPC CDR SRF system was well designed for CDR parameters.</a:t>
            </a:r>
          </a:p>
          <a:p>
            <a:pPr algn="just">
              <a:lnSpc>
                <a:spcPct val="120000"/>
              </a:lnSpc>
            </a:pPr>
            <a:r>
              <a:rPr lang="en-US" altLang="zh-CN" sz="2200" dirty="0">
                <a:latin typeface="Arial" panose="020B0604020202020204" pitchFamily="34" charset="0"/>
                <a:cs typeface="Arial" panose="020B0604020202020204" pitchFamily="34" charset="0"/>
              </a:rPr>
              <a:t>Now to pursue doubling Z luminosity (32 → 75 x 10</a:t>
            </a:r>
            <a:r>
              <a:rPr lang="en-US" altLang="zh-CN" sz="2200" baseline="30000" dirty="0">
                <a:latin typeface="Arial" panose="020B0604020202020204" pitchFamily="34" charset="0"/>
                <a:cs typeface="Arial" panose="020B0604020202020204" pitchFamily="34" charset="0"/>
              </a:rPr>
              <a:t>34</a:t>
            </a:r>
            <a:r>
              <a:rPr lang="en-US" altLang="zh-CN" sz="2200" dirty="0">
                <a:latin typeface="Arial" panose="020B0604020202020204" pitchFamily="34" charset="0"/>
                <a:cs typeface="Arial" panose="020B0604020202020204" pitchFamily="34" charset="0"/>
              </a:rPr>
              <a:t> cm</a:t>
            </a:r>
            <a:r>
              <a:rPr lang="en-US" altLang="zh-CN" sz="2200" baseline="30000" dirty="0">
                <a:latin typeface="Arial" panose="020B0604020202020204" pitchFamily="34" charset="0"/>
                <a:cs typeface="Arial" panose="020B0604020202020204" pitchFamily="34" charset="0"/>
              </a:rPr>
              <a:t>-2</a:t>
            </a:r>
            <a:r>
              <a:rPr lang="en-US" altLang="zh-CN" sz="2200" dirty="0">
                <a:latin typeface="Arial" panose="020B0604020202020204" pitchFamily="34" charset="0"/>
                <a:cs typeface="Arial" panose="020B0604020202020204" pitchFamily="34" charset="0"/>
              </a:rPr>
              <a:t>s</a:t>
            </a:r>
            <a:r>
              <a:rPr lang="en-US" altLang="zh-CN" sz="2200" baseline="30000" dirty="0">
                <a:latin typeface="Arial" panose="020B0604020202020204" pitchFamily="34" charset="0"/>
                <a:cs typeface="Arial" panose="020B0604020202020204" pitchFamily="34" charset="0"/>
              </a:rPr>
              <a:t>-1</a:t>
            </a:r>
            <a:r>
              <a:rPr lang="en-US" altLang="zh-CN" sz="2200" dirty="0">
                <a:latin typeface="Arial" panose="020B0604020202020204" pitchFamily="34" charset="0"/>
                <a:cs typeface="Arial" panose="020B0604020202020204" pitchFamily="34" charset="0"/>
              </a:rPr>
              <a:t> / IP) by increasing beam current (460 → 820 mA) up to 30 MW SR power per beam. Cavity should be able to handle </a:t>
            </a:r>
            <a:r>
              <a:rPr lang="en-US" altLang="zh-CN" sz="2200" dirty="0">
                <a:solidFill>
                  <a:srgbClr val="FF0000"/>
                </a:solidFill>
                <a:latin typeface="Arial" panose="020B0604020202020204" pitchFamily="34" charset="0"/>
                <a:cs typeface="Arial" panose="020B0604020202020204" pitchFamily="34" charset="0"/>
              </a:rPr>
              <a:t>1.4 A</a:t>
            </a:r>
            <a:r>
              <a:rPr lang="en-US" altLang="zh-CN" sz="2200" dirty="0">
                <a:latin typeface="Arial" panose="020B0604020202020204" pitchFamily="34" charset="0"/>
                <a:cs typeface="Arial" panose="020B0604020202020204" pitchFamily="34" charset="0"/>
              </a:rPr>
              <a:t> beam current (</a:t>
            </a:r>
            <a:r>
              <a:rPr lang="en-US" altLang="zh-CN" sz="2200" dirty="0">
                <a:solidFill>
                  <a:srgbClr val="FF0000"/>
                </a:solidFill>
                <a:latin typeface="Arial" panose="020B0604020202020204" pitchFamily="34" charset="0"/>
                <a:cs typeface="Arial" panose="020B0604020202020204" pitchFamily="34" charset="0"/>
              </a:rPr>
              <a:t>50 MW</a:t>
            </a:r>
            <a:r>
              <a:rPr lang="en-US" altLang="zh-CN" sz="2200" dirty="0">
                <a:latin typeface="Arial" panose="020B0604020202020204" pitchFamily="34" charset="0"/>
                <a:cs typeface="Arial" panose="020B0604020202020204" pitchFamily="34" charset="0"/>
              </a:rPr>
              <a:t> SR power upgrade, maybe too small bunch spacing due to half fill).</a:t>
            </a:r>
          </a:p>
          <a:p>
            <a:pPr algn="just">
              <a:lnSpc>
                <a:spcPct val="120000"/>
              </a:lnSpc>
            </a:pPr>
            <a:r>
              <a:rPr lang="en-US" altLang="zh-CN" sz="2200" dirty="0">
                <a:latin typeface="Arial" panose="020B0604020202020204" pitchFamily="34" charset="0"/>
                <a:cs typeface="Arial" panose="020B0604020202020204" pitchFamily="34" charset="0"/>
              </a:rPr>
              <a:t>The obvious impact on SRF system is the cavity HOM power,</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HOM and</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FM</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CBI and the active cavity number (limited by coupler power) for Z.</a:t>
            </a:r>
          </a:p>
          <a:p>
            <a:pPr algn="just">
              <a:lnSpc>
                <a:spcPct val="120000"/>
              </a:lnSpc>
            </a:pPr>
            <a:r>
              <a:rPr lang="en-US" altLang="zh-CN" sz="2200" dirty="0">
                <a:latin typeface="Arial" panose="020B0604020202020204" pitchFamily="34" charset="0"/>
                <a:cs typeface="Arial" panose="020B0604020202020204" pitchFamily="34" charset="0"/>
              </a:rPr>
              <a:t>To</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reduce</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cavity HOM power, </a:t>
            </a:r>
            <a:r>
              <a:rPr lang="en-US" altLang="zh-CN" sz="2200" dirty="0" err="1">
                <a:latin typeface="Arial" panose="020B0604020202020204" pitchFamily="34" charset="0"/>
                <a:cs typeface="Arial" panose="020B0604020202020204" pitchFamily="34" charset="0"/>
              </a:rPr>
              <a:t>Jie</a:t>
            </a:r>
            <a:r>
              <a:rPr lang="en-US" altLang="zh-CN" sz="2200" dirty="0">
                <a:latin typeface="Arial" panose="020B0604020202020204" pitchFamily="34" charset="0"/>
                <a:cs typeface="Arial" panose="020B0604020202020204" pitchFamily="34" charset="0"/>
              </a:rPr>
              <a:t> Gao proposed common 1-cell cavities for both Z and Higgs. This will inevitably double Higgs operation gradient and Q to unprecedented 40 MV/m and 3E10 if no change in cavity number and cryogenic loss. This means you need </a:t>
            </a:r>
            <a:r>
              <a:rPr lang="en-US" altLang="zh-CN" sz="2200" dirty="0">
                <a:solidFill>
                  <a:srgbClr val="FF0000"/>
                </a:solidFill>
                <a:latin typeface="Arial" panose="020B0604020202020204" pitchFamily="34" charset="0"/>
                <a:cs typeface="Arial" panose="020B0604020202020204" pitchFamily="34" charset="0"/>
              </a:rPr>
              <a:t>45 MV/m </a:t>
            </a:r>
            <a:r>
              <a:rPr lang="en-US" altLang="zh-CN" sz="2200" dirty="0">
                <a:latin typeface="Arial" panose="020B0604020202020204" pitchFamily="34" charset="0"/>
                <a:cs typeface="Arial" panose="020B0604020202020204" pitchFamily="34" charset="0"/>
              </a:rPr>
              <a:t>and </a:t>
            </a:r>
            <a:r>
              <a:rPr lang="en-US" altLang="zh-CN" sz="2200" dirty="0">
                <a:solidFill>
                  <a:srgbClr val="FF0000"/>
                </a:solidFill>
                <a:latin typeface="Arial" panose="020B0604020202020204" pitchFamily="34" charset="0"/>
                <a:cs typeface="Arial" panose="020B0604020202020204" pitchFamily="34" charset="0"/>
              </a:rPr>
              <a:t>4E10</a:t>
            </a:r>
            <a:r>
              <a:rPr lang="en-US" altLang="zh-CN" sz="2200" dirty="0">
                <a:latin typeface="Arial" panose="020B0604020202020204" pitchFamily="34" charset="0"/>
                <a:cs typeface="Arial" panose="020B0604020202020204" pitchFamily="34" charset="0"/>
              </a:rPr>
              <a:t> (10% margin and uncertainty) in vertical test. 45 MV/m (190 </a:t>
            </a:r>
            <a:r>
              <a:rPr lang="en-US" altLang="zh-CN" sz="2200" dirty="0" err="1">
                <a:latin typeface="Arial" panose="020B0604020202020204" pitchFamily="34" charset="0"/>
                <a:cs typeface="Arial" panose="020B0604020202020204" pitchFamily="34" charset="0"/>
              </a:rPr>
              <a:t>mT</a:t>
            </a:r>
            <a:r>
              <a:rPr lang="en-US" altLang="zh-CN" sz="2200" dirty="0">
                <a:latin typeface="Arial" panose="020B0604020202020204" pitchFamily="34" charset="0"/>
                <a:cs typeface="Arial" panose="020B0604020202020204" pitchFamily="34" charset="0"/>
              </a:rPr>
              <a:t>): theoretical limit of Nb.</a:t>
            </a:r>
          </a:p>
          <a:p>
            <a:pPr algn="just">
              <a:lnSpc>
                <a:spcPct val="120000"/>
              </a:lnSpc>
            </a:pPr>
            <a:r>
              <a:rPr lang="en-US" altLang="zh-CN" sz="2200" dirty="0">
                <a:latin typeface="Arial" panose="020B0604020202020204" pitchFamily="34" charset="0"/>
                <a:cs typeface="Arial" panose="020B0604020202020204" pitchFamily="34" charset="0"/>
              </a:rPr>
              <a:t> Reaching unexplored frontier of </a:t>
            </a:r>
            <a:r>
              <a:rPr lang="en-US" altLang="zh-CN" sz="2200" u="sng" dirty="0">
                <a:latin typeface="Arial" panose="020B0604020202020204" pitchFamily="34" charset="0"/>
                <a:cs typeface="Arial" panose="020B0604020202020204" pitchFamily="34" charset="0"/>
              </a:rPr>
              <a:t>High Current</a:t>
            </a:r>
            <a:r>
              <a:rPr lang="en-US" altLang="zh-CN" sz="2200" dirty="0">
                <a:latin typeface="Arial" panose="020B0604020202020204" pitchFamily="34" charset="0"/>
                <a:cs typeface="Arial" panose="020B0604020202020204" pitchFamily="34" charset="0"/>
              </a:rPr>
              <a:t>, </a:t>
            </a:r>
            <a:r>
              <a:rPr lang="en-US" altLang="zh-CN" sz="2200" u="sng" dirty="0">
                <a:latin typeface="Arial" panose="020B0604020202020204" pitchFamily="34" charset="0"/>
                <a:cs typeface="Arial" panose="020B0604020202020204" pitchFamily="34" charset="0"/>
              </a:rPr>
              <a:t>High Power</a:t>
            </a:r>
            <a:r>
              <a:rPr lang="en-US" altLang="zh-CN" sz="2200" dirty="0">
                <a:latin typeface="Arial" panose="020B0604020202020204" pitchFamily="34" charset="0"/>
                <a:cs typeface="Arial" panose="020B0604020202020204" pitchFamily="34" charset="0"/>
              </a:rPr>
              <a:t>, </a:t>
            </a:r>
            <a:r>
              <a:rPr lang="en-US" altLang="zh-CN" sz="2200" u="sng" dirty="0">
                <a:latin typeface="Arial" panose="020B0604020202020204" pitchFamily="34" charset="0"/>
                <a:cs typeface="Arial" panose="020B0604020202020204" pitchFamily="34" charset="0"/>
              </a:rPr>
              <a:t>High Gradient</a:t>
            </a:r>
            <a:r>
              <a:rPr lang="en-US" altLang="zh-CN" sz="2200" dirty="0">
                <a:latin typeface="Arial" panose="020B0604020202020204" pitchFamily="34" charset="0"/>
                <a:cs typeface="Arial" panose="020B0604020202020204" pitchFamily="34" charset="0"/>
              </a:rPr>
              <a:t>, </a:t>
            </a:r>
            <a:r>
              <a:rPr lang="en-US" altLang="zh-CN" sz="2200" u="sng" dirty="0">
                <a:latin typeface="Arial" panose="020B0604020202020204" pitchFamily="34" charset="0"/>
                <a:cs typeface="Arial" panose="020B0604020202020204" pitchFamily="34" charset="0"/>
              </a:rPr>
              <a:t>High Q</a:t>
            </a:r>
            <a:r>
              <a:rPr lang="en-US" altLang="zh-CN" sz="2200" dirty="0">
                <a:latin typeface="Arial" panose="020B0604020202020204" pitchFamily="34" charset="0"/>
                <a:cs typeface="Arial" panose="020B0604020202020204" pitchFamily="34" charset="0"/>
              </a:rPr>
              <a:t> </a:t>
            </a:r>
            <a:r>
              <a:rPr lang="en-US" altLang="zh-CN" sz="2200" dirty="0">
                <a:solidFill>
                  <a:srgbClr val="FF0000"/>
                </a:solidFill>
                <a:latin typeface="Arial" panose="020B0604020202020204" pitchFamily="34" charset="0"/>
                <a:cs typeface="Arial" panose="020B0604020202020204" pitchFamily="34" charset="0"/>
              </a:rPr>
              <a:t>together</a:t>
            </a:r>
            <a:r>
              <a:rPr lang="en-US" altLang="zh-CN" sz="2200" dirty="0">
                <a:latin typeface="Arial" panose="020B0604020202020204" pitchFamily="34" charset="0"/>
                <a:cs typeface="Arial" panose="020B0604020202020204" pitchFamily="34" charset="0"/>
              </a:rPr>
              <a:t>.</a:t>
            </a:r>
          </a:p>
          <a:p>
            <a:pPr algn="just">
              <a:lnSpc>
                <a:spcPct val="120000"/>
              </a:lnSpc>
            </a:pPr>
            <a:r>
              <a:rPr lang="en-US" altLang="zh-CN" sz="2200" dirty="0">
                <a:latin typeface="Arial" panose="020B0604020202020204" pitchFamily="34" charset="0"/>
                <a:cs typeface="Arial" panose="020B0604020202020204" pitchFamily="34" charset="0"/>
              </a:rPr>
              <a:t> Do we have better (more balanced) options? By-pass. RF power source redistribution…</a:t>
            </a:r>
          </a:p>
        </p:txBody>
      </p:sp>
    </p:spTree>
    <p:extLst>
      <p:ext uri="{BB962C8B-B14F-4D97-AF65-F5344CB8AC3E}">
        <p14:creationId xmlns:p14="http://schemas.microsoft.com/office/powerpoint/2010/main" val="85748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10444"/>
            <a:ext cx="12192000" cy="627769"/>
          </a:xfrm>
        </p:spPr>
        <p:txBody>
          <a:bodyPr>
            <a:noAutofit/>
          </a:bodyPr>
          <a:lstStyle/>
          <a:p>
            <a:pPr algn="ctr"/>
            <a:r>
              <a:rPr lang="en-US" altLang="zh-CN" sz="3600"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CEPC Collider Ring SRF Parameters (CDR and HL-Z</a:t>
            </a:r>
            <a:r>
              <a:rPr lang="en-US" altLang="zh-CN" sz="3200"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rPr>
              <a:t>)</a:t>
            </a:r>
            <a:endParaRPr lang="zh-CN" altLang="en-US" sz="3200" dirty="0">
              <a:latin typeface="Arial" panose="020B0604020202020204" pitchFamily="34" charset="0"/>
              <a:ea typeface="黑体" panose="02010609060101010101" pitchFamily="49" charset="-122"/>
              <a:cs typeface="Arial" panose="020B0604020202020204" pitchFamily="34" charset="0"/>
              <a:sym typeface="Arial" panose="020B0604020202020204" pitchFamily="34" charset="0"/>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237247954"/>
              </p:ext>
            </p:extLst>
          </p:nvPr>
        </p:nvGraphicFramePr>
        <p:xfrm>
          <a:off x="621508" y="1188462"/>
          <a:ext cx="10948984" cy="5359094"/>
        </p:xfrm>
        <a:graphic>
          <a:graphicData uri="http://schemas.openxmlformats.org/drawingml/2006/table">
            <a:tbl>
              <a:tblPr>
                <a:tableStyleId>{5940675A-B579-460E-94D1-54222C63F5DA}</a:tableStyleId>
              </a:tblPr>
              <a:tblGrid>
                <a:gridCol w="2072428">
                  <a:extLst>
                    <a:ext uri="{9D8B030D-6E8A-4147-A177-3AD203B41FA5}">
                      <a16:colId xmlns:a16="http://schemas.microsoft.com/office/drawing/2014/main" val="2109010007"/>
                    </a:ext>
                  </a:extLst>
                </a:gridCol>
                <a:gridCol w="592122">
                  <a:extLst>
                    <a:ext uri="{9D8B030D-6E8A-4147-A177-3AD203B41FA5}">
                      <a16:colId xmlns:a16="http://schemas.microsoft.com/office/drawing/2014/main" val="3324575801"/>
                    </a:ext>
                  </a:extLst>
                </a:gridCol>
                <a:gridCol w="592122">
                  <a:extLst>
                    <a:ext uri="{9D8B030D-6E8A-4147-A177-3AD203B41FA5}">
                      <a16:colId xmlns:a16="http://schemas.microsoft.com/office/drawing/2014/main" val="2630459038"/>
                    </a:ext>
                  </a:extLst>
                </a:gridCol>
                <a:gridCol w="592122">
                  <a:extLst>
                    <a:ext uri="{9D8B030D-6E8A-4147-A177-3AD203B41FA5}">
                      <a16:colId xmlns:a16="http://schemas.microsoft.com/office/drawing/2014/main" val="2795315192"/>
                    </a:ext>
                  </a:extLst>
                </a:gridCol>
                <a:gridCol w="592122">
                  <a:extLst>
                    <a:ext uri="{9D8B030D-6E8A-4147-A177-3AD203B41FA5}">
                      <a16:colId xmlns:a16="http://schemas.microsoft.com/office/drawing/2014/main" val="579063557"/>
                    </a:ext>
                  </a:extLst>
                </a:gridCol>
                <a:gridCol w="592122">
                  <a:extLst>
                    <a:ext uri="{9D8B030D-6E8A-4147-A177-3AD203B41FA5}">
                      <a16:colId xmlns:a16="http://schemas.microsoft.com/office/drawing/2014/main" val="3071428487"/>
                    </a:ext>
                  </a:extLst>
                </a:gridCol>
                <a:gridCol w="592122">
                  <a:extLst>
                    <a:ext uri="{9D8B030D-6E8A-4147-A177-3AD203B41FA5}">
                      <a16:colId xmlns:a16="http://schemas.microsoft.com/office/drawing/2014/main" val="3737772024"/>
                    </a:ext>
                  </a:extLst>
                </a:gridCol>
                <a:gridCol w="592122">
                  <a:extLst>
                    <a:ext uri="{9D8B030D-6E8A-4147-A177-3AD203B41FA5}">
                      <a16:colId xmlns:a16="http://schemas.microsoft.com/office/drawing/2014/main" val="684084423"/>
                    </a:ext>
                  </a:extLst>
                </a:gridCol>
                <a:gridCol w="981594">
                  <a:extLst>
                    <a:ext uri="{9D8B030D-6E8A-4147-A177-3AD203B41FA5}">
                      <a16:colId xmlns:a16="http://schemas.microsoft.com/office/drawing/2014/main" val="1807786309"/>
                    </a:ext>
                  </a:extLst>
                </a:gridCol>
                <a:gridCol w="3750108">
                  <a:extLst>
                    <a:ext uri="{9D8B030D-6E8A-4147-A177-3AD203B41FA5}">
                      <a16:colId xmlns:a16="http://schemas.microsoft.com/office/drawing/2014/main" val="1181455348"/>
                    </a:ext>
                  </a:extLst>
                </a:gridCol>
              </a:tblGrid>
              <a:tr h="242676">
                <a:tc rowSpan="2">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zh-CN" sz="800" b="0" i="0" u="none" strike="noStrike" baseline="0" dirty="0">
                          <a:solidFill>
                            <a:srgbClr val="000000"/>
                          </a:solidFill>
                          <a:effectLst/>
                          <a:latin typeface="Arial" panose="020B0604020202020204" pitchFamily="34" charset="0"/>
                          <a:ea typeface="+mn-ea"/>
                        </a:rPr>
                        <a:t>New machine parameters 20190226</a:t>
                      </a:r>
                    </a:p>
                    <a:p>
                      <a:pPr marL="0" marR="0" lvl="0" indent="0" algn="l" defTabSz="685800" rtl="0" eaLnBrk="1" fontAlgn="ctr" latinLnBrk="0" hangingPunct="1">
                        <a:lnSpc>
                          <a:spcPct val="100000"/>
                        </a:lnSpc>
                        <a:spcBef>
                          <a:spcPts val="0"/>
                        </a:spcBef>
                        <a:spcAft>
                          <a:spcPts val="0"/>
                        </a:spcAft>
                        <a:buClrTx/>
                        <a:buSzTx/>
                        <a:buFontTx/>
                        <a:buNone/>
                        <a:tabLst/>
                        <a:defRPr/>
                      </a:pPr>
                      <a:r>
                        <a:rPr lang="en-US" altLang="zh-CN" sz="800" b="0" i="0" u="none" strike="noStrike" baseline="0" dirty="0">
                          <a:solidFill>
                            <a:srgbClr val="000000"/>
                          </a:solidFill>
                          <a:effectLst/>
                          <a:latin typeface="Arial" panose="020B0604020202020204" pitchFamily="34" charset="0"/>
                          <a:ea typeface="+mn-ea"/>
                        </a:rPr>
                        <a:t>SRF parameters 20190301</a:t>
                      </a:r>
                    </a:p>
                  </a:txBody>
                  <a:tcPr marL="68580" marR="68580" marT="34290" marB="34290" anchor="ctr"/>
                </a:tc>
                <a:tc gridSpan="3">
                  <a:txBody>
                    <a:bodyPr/>
                    <a:lstStyle/>
                    <a:p>
                      <a:pPr algn="ctr" rtl="0" fontAlgn="ctr"/>
                      <a:r>
                        <a:rPr lang="en-US" sz="900" b="1" u="none" strike="noStrike" dirty="0">
                          <a:effectLst/>
                          <a:latin typeface="Arial" panose="020B0604020202020204" pitchFamily="34" charset="0"/>
                          <a:cs typeface="Arial" panose="020B0604020202020204" pitchFamily="34" charset="0"/>
                        </a:rPr>
                        <a:t>CDR (2-cell)</a:t>
                      </a:r>
                    </a:p>
                  </a:txBody>
                  <a:tcPr marL="68580" marR="68580" marT="34290" marB="34290" anchor="ctr">
                    <a:solidFill>
                      <a:schemeClr val="accent6">
                        <a:lumMod val="20000"/>
                        <a:lumOff val="80000"/>
                      </a:schemeClr>
                    </a:solidFill>
                  </a:tcPr>
                </a:tc>
                <a:tc hMerge="1">
                  <a:txBody>
                    <a:bodyPr/>
                    <a:lstStyle/>
                    <a:p>
                      <a:pPr algn="ctr" rtl="0" fontAlgn="ct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hMerge="1">
                  <a:txBody>
                    <a:bodyPr/>
                    <a:lstStyle/>
                    <a:p>
                      <a:pPr algn="ctr" rtl="0" fontAlgn="ct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gridSpan="4">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HL-Z (new2) (1-cell)</a:t>
                      </a:r>
                    </a:p>
                  </a:txBody>
                  <a:tcPr marL="68580" marR="68580" marT="34290" marB="34290" anchor="ctr">
                    <a:solidFill>
                      <a:schemeClr val="accent4">
                        <a:lumMod val="20000"/>
                        <a:lumOff val="80000"/>
                      </a:schemeClr>
                    </a:solidFill>
                  </a:tcPr>
                </a:tc>
                <a:tc hMerge="1">
                  <a:txBody>
                    <a:bodyPr/>
                    <a:lstStyle/>
                    <a:p>
                      <a:pPr algn="ctr" rtl="0" fontAlgn="ct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hMerge="1">
                  <a:txBody>
                    <a:bodyPr/>
                    <a:lstStyle/>
                    <a:p>
                      <a:pPr algn="ctr" rtl="0" fontAlgn="ct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noFill/>
                  </a:tcPr>
                </a:tc>
                <a:tc hMerge="1">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CN" sz="1200" b="0" i="0" u="none" strike="noStrike" dirty="0">
                        <a:solidFill>
                          <a:srgbClr val="000000"/>
                        </a:solidFill>
                        <a:effectLst/>
                        <a:latin typeface="Arial" panose="020B0604020202020204" pitchFamily="34" charset="0"/>
                        <a:ea typeface="+mn-ea"/>
                        <a:cs typeface="Arial" panose="020B0604020202020204" pitchFamily="34" charset="0"/>
                      </a:endParaRPr>
                    </a:p>
                  </a:txBody>
                  <a:tcPr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i="0" u="none" strike="noStrike" dirty="0">
                          <a:solidFill>
                            <a:srgbClr val="000000"/>
                          </a:solidFill>
                          <a:effectLst/>
                          <a:latin typeface="Arial" panose="020B0604020202020204" pitchFamily="34" charset="0"/>
                          <a:ea typeface="+mn-ea"/>
                          <a:cs typeface="Arial" panose="020B0604020202020204" pitchFamily="34" charset="0"/>
                        </a:rPr>
                        <a:t>HL-Z (2-cell)</a:t>
                      </a:r>
                    </a:p>
                  </a:txBody>
                  <a:tcPr marL="68580" marR="68580" marT="34290" marB="34290" anchor="ctr">
                    <a:solidFill>
                      <a:schemeClr val="accent4">
                        <a:lumMod val="20000"/>
                        <a:lumOff val="8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i="0" u="none" strike="noStrike" dirty="0">
                          <a:solidFill>
                            <a:srgbClr val="000000"/>
                          </a:solidFill>
                          <a:effectLst/>
                          <a:latin typeface="Arial" panose="020B0604020202020204" pitchFamily="34" charset="0"/>
                          <a:ea typeface="+mn-ea"/>
                          <a:cs typeface="Arial" panose="020B0604020202020204" pitchFamily="34" charset="0"/>
                        </a:rPr>
                        <a:t>Performance Limits &amp; Risks</a:t>
                      </a:r>
                    </a:p>
                  </a:txBody>
                  <a:tcPr marL="68580" marR="68580" marT="34290" marB="34290" anchor="ctr">
                    <a:solidFill>
                      <a:schemeClr val="accent3">
                        <a:lumMod val="20000"/>
                        <a:lumOff val="80000"/>
                      </a:schemeClr>
                    </a:solidFill>
                  </a:tcPr>
                </a:tc>
                <a:extLst>
                  <a:ext uri="{0D108BD9-81ED-4DB2-BD59-A6C34878D82A}">
                    <a16:rowId xmlns:a16="http://schemas.microsoft.com/office/drawing/2014/main" val="902045434"/>
                  </a:ext>
                </a:extLst>
              </a:tr>
              <a:tr h="262898">
                <a:tc vMerge="1">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endParaRPr lang="en-US" altLang="zh-CN" sz="1200" b="0" i="0" u="none" strike="noStrike" baseline="0" dirty="0">
                        <a:solidFill>
                          <a:srgbClr val="000000"/>
                        </a:solidFill>
                        <a:effectLst/>
                        <a:latin typeface="Arial" panose="020B0604020202020204" pitchFamily="34" charset="0"/>
                        <a:ea typeface="+mn-ea"/>
                      </a:endParaRPr>
                    </a:p>
                  </a:txBody>
                  <a:tcPr anchor="ctr"/>
                </a:tc>
                <a:tc>
                  <a:txBody>
                    <a:bodyPr/>
                    <a:lstStyle/>
                    <a:p>
                      <a:pPr algn="ctr" rtl="0" fontAlgn="ctr"/>
                      <a:r>
                        <a:rPr lang="en-US" sz="900" b="1" u="none" strike="noStrike" dirty="0">
                          <a:effectLst/>
                          <a:latin typeface="Arial" panose="020B0604020202020204" pitchFamily="34" charset="0"/>
                          <a:cs typeface="Arial" panose="020B0604020202020204" pitchFamily="34" charset="0"/>
                        </a:rPr>
                        <a:t>H</a:t>
                      </a:r>
                    </a:p>
                  </a:txBody>
                  <a:tcPr marL="68580" marR="68580" marT="34290" marB="34290" anchor="ctr">
                    <a:solidFill>
                      <a:schemeClr val="accent6">
                        <a:lumMod val="20000"/>
                        <a:lumOff val="80000"/>
                      </a:schemeClr>
                    </a:solidFill>
                  </a:tcPr>
                </a:tc>
                <a:tc>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W</a:t>
                      </a:r>
                    </a:p>
                  </a:txBody>
                  <a:tcPr marL="68580" marR="68580" marT="34290" marB="34290" anchor="ctr">
                    <a:solidFill>
                      <a:schemeClr val="accent6">
                        <a:lumMod val="20000"/>
                        <a:lumOff val="80000"/>
                      </a:schemeClr>
                    </a:solidFill>
                  </a:tcPr>
                </a:tc>
                <a:tc>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p>
                  </a:txBody>
                  <a:tcPr marL="68580" marR="68580" marT="34290" marB="34290" anchor="ctr">
                    <a:solidFill>
                      <a:schemeClr val="accent6">
                        <a:lumMod val="20000"/>
                        <a:lumOff val="80000"/>
                      </a:schemeClr>
                    </a:solidFill>
                  </a:tcPr>
                </a:tc>
                <a:tc>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H</a:t>
                      </a:r>
                    </a:p>
                  </a:txBody>
                  <a:tcPr marL="68580" marR="68580" marT="34290" marB="34290" anchor="ctr">
                    <a:solidFill>
                      <a:schemeClr val="accent4">
                        <a:lumMod val="20000"/>
                        <a:lumOff val="80000"/>
                      </a:schemeClr>
                    </a:solidFill>
                  </a:tcPr>
                </a:tc>
                <a:tc>
                  <a:txBody>
                    <a:bodyPr/>
                    <a:lstStyle/>
                    <a:p>
                      <a:pPr algn="ctr" rtl="0" fontAlgn="ctr"/>
                      <a:r>
                        <a:rPr lang="en-US" altLang="zh-CN"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W</a:t>
                      </a:r>
                      <a:endPar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solidFill>
                      <a:schemeClr val="accent4">
                        <a:lumMod val="20000"/>
                        <a:lumOff val="80000"/>
                      </a:schemeClr>
                    </a:solidFill>
                  </a:tcPr>
                </a:tc>
                <a:tc>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 (a)</a:t>
                      </a:r>
                    </a:p>
                  </a:txBody>
                  <a:tcPr marL="68580" marR="68580" marT="34290" marB="34290" anchor="ctr">
                    <a:solidFill>
                      <a:schemeClr val="accent4">
                        <a:lumMod val="20000"/>
                        <a:lumOff val="80000"/>
                      </a:schemeClr>
                    </a:solidFill>
                  </a:tcPr>
                </a:tc>
                <a:tc>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 (b)</a:t>
                      </a:r>
                    </a:p>
                  </a:txBody>
                  <a:tcPr marL="68580" marR="68580" marT="34290" marB="34290" anchor="ctr">
                    <a:solidFill>
                      <a:schemeClr val="accent4">
                        <a:lumMod val="20000"/>
                        <a:lumOff val="80000"/>
                      </a:schemeClr>
                    </a:solidFill>
                  </a:tcPr>
                </a:tc>
                <a:tc>
                  <a:txBody>
                    <a:bodyPr/>
                    <a:lstStyle/>
                    <a:p>
                      <a:pPr algn="ctr"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Z</a:t>
                      </a:r>
                    </a:p>
                  </a:txBody>
                  <a:tcPr marL="68580" marR="68580" marT="34290" marB="34290" anchor="ctr">
                    <a:solidFill>
                      <a:schemeClr val="accent4">
                        <a:lumMod val="20000"/>
                        <a:lumOff val="80000"/>
                      </a:schemeClr>
                    </a:solidFill>
                  </a:tcPr>
                </a:tc>
                <a:tc vMerge="1">
                  <a:txBody>
                    <a:bodyPr/>
                    <a:lstStyle/>
                    <a:p>
                      <a:pPr algn="ctr" rtl="0" fontAlgn="ctr"/>
                      <a:endParaRPr lang="en-US" sz="12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188288608"/>
                  </a:ext>
                </a:extLst>
              </a:tr>
              <a:tr h="242676">
                <a:tc>
                  <a:txBody>
                    <a:bodyPr/>
                    <a:lstStyle/>
                    <a:p>
                      <a:pPr algn="l" rtl="0" fontAlgn="ctr"/>
                      <a:r>
                        <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Luminosity / IP</a:t>
                      </a:r>
                      <a:r>
                        <a:rPr lang="en-US" sz="9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 [10</a:t>
                      </a:r>
                      <a:r>
                        <a:rPr lang="en-US" sz="900" b="1" i="0" u="none" strike="noStrike" baseline="30000" dirty="0">
                          <a:solidFill>
                            <a:srgbClr val="000000"/>
                          </a:solidFill>
                          <a:effectLst/>
                          <a:latin typeface="Arial" panose="020B0604020202020204" pitchFamily="34" charset="0"/>
                          <a:ea typeface="等线" panose="02010600030101010101" pitchFamily="2" charset="-122"/>
                          <a:cs typeface="Arial" panose="020B0604020202020204" pitchFamily="34" charset="0"/>
                        </a:rPr>
                        <a:t>34</a:t>
                      </a:r>
                      <a:r>
                        <a:rPr lang="en-US" sz="9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 cm</a:t>
                      </a:r>
                      <a:r>
                        <a:rPr lang="en-US" sz="900" b="1" i="0" u="none" strike="noStrike" baseline="30000" dirty="0">
                          <a:solidFill>
                            <a:srgbClr val="000000"/>
                          </a:solidFill>
                          <a:effectLst/>
                          <a:latin typeface="Arial" panose="020B0604020202020204" pitchFamily="34" charset="0"/>
                          <a:ea typeface="等线" panose="02010600030101010101" pitchFamily="2" charset="-122"/>
                          <a:cs typeface="Arial" panose="020B0604020202020204" pitchFamily="34" charset="0"/>
                        </a:rPr>
                        <a:t>-2</a:t>
                      </a:r>
                      <a:r>
                        <a:rPr lang="en-US" sz="9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s</a:t>
                      </a:r>
                      <a:r>
                        <a:rPr lang="en-US" sz="900" b="1" i="0" u="none" strike="noStrike" baseline="30000" dirty="0">
                          <a:solidFill>
                            <a:srgbClr val="000000"/>
                          </a:solidFill>
                          <a:effectLst/>
                          <a:latin typeface="Arial" panose="020B0604020202020204" pitchFamily="34" charset="0"/>
                          <a:ea typeface="等线" panose="02010600030101010101" pitchFamily="2" charset="-122"/>
                          <a:cs typeface="Arial" panose="020B0604020202020204" pitchFamily="34" charset="0"/>
                        </a:rPr>
                        <a:t>-1</a:t>
                      </a:r>
                      <a:r>
                        <a:rPr lang="en-US" sz="900" b="1" i="0" u="none" strike="noStrike" baseline="0" dirty="0">
                          <a:solidFill>
                            <a:srgbClr val="000000"/>
                          </a:solidFill>
                          <a:effectLst/>
                          <a:latin typeface="Arial" panose="020B0604020202020204" pitchFamily="34" charset="0"/>
                          <a:ea typeface="等线" panose="02010600030101010101" pitchFamily="2" charset="-122"/>
                          <a:cs typeface="Arial" panose="020B0604020202020204" pitchFamily="34" charset="0"/>
                        </a:rPr>
                        <a:t>]</a:t>
                      </a:r>
                      <a:endPar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altLang="zh-CN" sz="9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2.93</a:t>
                      </a:r>
                    </a:p>
                  </a:txBody>
                  <a:tcPr marL="5715" marR="5715" marT="5715" marB="0" anchor="ctr">
                    <a:noFill/>
                  </a:tcP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10.1</a:t>
                      </a:r>
                    </a:p>
                  </a:txBody>
                  <a:tcPr marL="5715" marR="5715" marT="5715" marB="0" anchor="ctr">
                    <a:noFill/>
                  </a:tcPr>
                </a:tc>
                <a:tc>
                  <a:txBody>
                    <a:bodyPr/>
                    <a:lstStyle/>
                    <a:p>
                      <a:pPr algn="ctr" rtl="0" fontAlgn="ctr"/>
                      <a:r>
                        <a:rPr lang="en-US" altLang="zh-CN"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32.1</a:t>
                      </a:r>
                    </a:p>
                  </a:txBody>
                  <a:tcPr marL="5715" marR="5715" marT="5715" marB="0" anchor="ctr">
                    <a:noFill/>
                  </a:tcPr>
                </a:tc>
                <a:tc>
                  <a:txBody>
                    <a:bodyPr/>
                    <a:lstStyle/>
                    <a:p>
                      <a:pPr algn="ctr" rtl="0" fontAlgn="ctr"/>
                      <a:r>
                        <a:rPr lang="en-US" altLang="zh-CN" sz="9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2.93</a:t>
                      </a:r>
                    </a:p>
                  </a:txBody>
                  <a:tcPr marL="5715" marR="5715" marT="5715" marB="0" anchor="ctr">
                    <a:noFill/>
                  </a:tcP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10.1</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i="0" u="none" strike="noStrike" dirty="0">
                          <a:solidFill>
                            <a:schemeClr val="tx1"/>
                          </a:solidFill>
                          <a:effectLst/>
                          <a:latin typeface="Arial" panose="020B0604020202020204" pitchFamily="34" charset="0"/>
                          <a:ea typeface="+mn-ea"/>
                          <a:cs typeface="Arial" panose="020B0604020202020204" pitchFamily="34" charset="0"/>
                        </a:rPr>
                        <a:t>74.5</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i="0" u="none" strike="noStrike" dirty="0">
                          <a:solidFill>
                            <a:schemeClr val="tx1"/>
                          </a:solidFill>
                          <a:effectLst/>
                          <a:latin typeface="Arial" panose="020B0604020202020204" pitchFamily="34" charset="0"/>
                          <a:ea typeface="+mn-ea"/>
                          <a:cs typeface="Arial" panose="020B0604020202020204" pitchFamily="34" charset="0"/>
                        </a:rPr>
                        <a:t>74.5</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1" i="0" u="none" strike="noStrike" dirty="0">
                          <a:solidFill>
                            <a:schemeClr val="tx1"/>
                          </a:solidFill>
                          <a:effectLst/>
                          <a:latin typeface="Arial" panose="020B0604020202020204" pitchFamily="34" charset="0"/>
                          <a:ea typeface="+mn-ea"/>
                          <a:cs typeface="Arial" panose="020B0604020202020204" pitchFamily="34" charset="0"/>
                        </a:rPr>
                        <a:t>74.5</a:t>
                      </a:r>
                    </a:p>
                  </a:txBody>
                  <a:tcPr marL="5715" marR="5715" marT="5715" marB="0" anchor="ctr">
                    <a:noFill/>
                  </a:tcPr>
                </a:tc>
                <a:tc>
                  <a:txBody>
                    <a:bodyPr/>
                    <a:lstStyle/>
                    <a:p>
                      <a:pPr algn="l" rtl="0" fontAlgn="ct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715" marR="5715" marT="5715" marB="0" anchor="ctr">
                    <a:noFill/>
                  </a:tcPr>
                </a:tc>
                <a:extLst>
                  <a:ext uri="{0D108BD9-81ED-4DB2-BD59-A6C34878D82A}">
                    <a16:rowId xmlns:a16="http://schemas.microsoft.com/office/drawing/2014/main" val="3863773964"/>
                  </a:ext>
                </a:extLst>
              </a:tr>
              <a:tr h="242676">
                <a:tc>
                  <a:txBody>
                    <a:bodyPr/>
                    <a:lstStyle/>
                    <a:p>
                      <a:pPr algn="l" rtl="0" fontAlgn="ctr"/>
                      <a:r>
                        <a:rPr lang="en-US" sz="900" b="1" u="none" strike="noStrike" dirty="0">
                          <a:effectLst/>
                          <a:latin typeface="Arial" panose="020B0604020202020204" pitchFamily="34" charset="0"/>
                          <a:cs typeface="Arial" panose="020B0604020202020204" pitchFamily="34" charset="0"/>
                        </a:rPr>
                        <a:t>SR power / beam [MW]</a:t>
                      </a:r>
                      <a:endPar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rtl="0" fontAlgn="ctr"/>
                      <a:r>
                        <a:rPr lang="en-US" altLang="zh-CN" sz="9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30</a:t>
                      </a:r>
                    </a:p>
                  </a:txBody>
                  <a:tcPr marL="5715" marR="5715" marT="5715" marB="0" anchor="ctr">
                    <a:noFill/>
                  </a:tcP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30</a:t>
                      </a:r>
                    </a:p>
                  </a:txBody>
                  <a:tcPr marL="5715" marR="5715" marT="5715" marB="0" anchor="ctr">
                    <a:noFill/>
                  </a:tcP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16.5</a:t>
                      </a:r>
                    </a:p>
                  </a:txBody>
                  <a:tcPr marL="5715" marR="5715" marT="5715" marB="0" anchor="ctr">
                    <a:noFill/>
                  </a:tcP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30</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mn-ea"/>
                          <a:cs typeface="Arial" panose="020B0604020202020204" pitchFamily="34" charset="0"/>
                        </a:rPr>
                        <a:t>30</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mn-ea"/>
                          <a:cs typeface="Arial" panose="020B0604020202020204" pitchFamily="34" charset="0"/>
                        </a:rPr>
                        <a:t>30</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mn-ea"/>
                          <a:cs typeface="Arial" panose="020B0604020202020204" pitchFamily="34" charset="0"/>
                        </a:rPr>
                        <a:t>30</a:t>
                      </a:r>
                    </a:p>
                  </a:txBody>
                  <a:tcPr marL="5715" marR="5715" marT="5715"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900" b="0" i="0" u="none" strike="noStrike" dirty="0">
                          <a:solidFill>
                            <a:schemeClr val="tx1"/>
                          </a:solidFill>
                          <a:effectLst/>
                          <a:latin typeface="Arial" panose="020B0604020202020204" pitchFamily="34" charset="0"/>
                          <a:ea typeface="+mn-ea"/>
                          <a:cs typeface="Arial" panose="020B0604020202020204" pitchFamily="34" charset="0"/>
                        </a:rPr>
                        <a:t>30</a:t>
                      </a:r>
                    </a:p>
                  </a:txBody>
                  <a:tcPr marL="5715" marR="5715" marT="5715" marB="0" anchor="ctr">
                    <a:noFill/>
                  </a:tcPr>
                </a:tc>
                <a:tc>
                  <a:txBody>
                    <a:bodyPr/>
                    <a:lstStyle/>
                    <a:p>
                      <a:pPr algn="l" rtl="0" fontAlgn="ct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715" marR="5715" marT="5715" marB="0" anchor="ctr">
                    <a:noFill/>
                  </a:tcPr>
                </a:tc>
                <a:extLst>
                  <a:ext uri="{0D108BD9-81ED-4DB2-BD59-A6C34878D82A}">
                    <a16:rowId xmlns:a16="http://schemas.microsoft.com/office/drawing/2014/main" val="1612107425"/>
                  </a:ext>
                </a:extLst>
              </a:tr>
              <a:tr h="242676">
                <a:tc>
                  <a:txBody>
                    <a:bodyPr/>
                    <a:lstStyle/>
                    <a:p>
                      <a:pPr algn="l" rtl="0" fontAlgn="ctr"/>
                      <a:r>
                        <a:rPr lang="en-US" sz="900" b="1" u="none" strike="noStrike" dirty="0">
                          <a:effectLst/>
                          <a:latin typeface="Arial" panose="020B0604020202020204" pitchFamily="34" charset="0"/>
                          <a:cs typeface="Arial" panose="020B0604020202020204" pitchFamily="34" charset="0"/>
                        </a:rPr>
                        <a:t>RF voltage [GV]</a:t>
                      </a:r>
                      <a:endPar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sz="900" b="0" kern="0" dirty="0">
                          <a:effectLst/>
                          <a:latin typeface="Arial" panose="020B0604020202020204" pitchFamily="34" charset="0"/>
                          <a:ea typeface="等线" panose="02010600030101010101" pitchFamily="2" charset="-122"/>
                          <a:cs typeface="Arial" panose="020B0604020202020204" pitchFamily="34" charset="0"/>
                        </a:rPr>
                        <a:t>2.17</a:t>
                      </a:r>
                      <a:endParaRPr lang="zh-CN" sz="900" b="0" kern="100" dirty="0">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0.47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0.1</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effectLst/>
                          <a:latin typeface="Arial" panose="020B0604020202020204" pitchFamily="34" charset="0"/>
                          <a:ea typeface="等线" panose="02010600030101010101" pitchFamily="2" charset="-122"/>
                          <a:cs typeface="Arial" panose="020B0604020202020204" pitchFamily="34" charset="0"/>
                        </a:rPr>
                        <a:t>2.17</a:t>
                      </a:r>
                      <a:endParaRPr lang="zh-CN" sz="900" b="0" kern="100" dirty="0">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0.47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0.1</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0.1</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0.1</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l">
                        <a:spcAft>
                          <a:spcPts val="0"/>
                        </a:spcAft>
                      </a:pP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extLst>
                  <a:ext uri="{0D108BD9-81ED-4DB2-BD59-A6C34878D82A}">
                    <a16:rowId xmlns:a16="http://schemas.microsoft.com/office/drawing/2014/main" val="2016363462"/>
                  </a:ext>
                </a:extLst>
              </a:tr>
              <a:tr h="242676">
                <a:tc>
                  <a:txBody>
                    <a:bodyPr/>
                    <a:lstStyle/>
                    <a:p>
                      <a:pPr algn="l" rtl="0" fontAlgn="ctr"/>
                      <a:r>
                        <a:rPr lang="en-US" sz="900" b="1" u="none" strike="noStrike" dirty="0">
                          <a:effectLst/>
                          <a:latin typeface="Arial" panose="020B0604020202020204" pitchFamily="34" charset="0"/>
                          <a:cs typeface="Arial" panose="020B0604020202020204" pitchFamily="34" charset="0"/>
                        </a:rPr>
                        <a:t>Beam current / beam [mA]</a:t>
                      </a:r>
                      <a:endPar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sz="900" b="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17.4</a:t>
                      </a:r>
                      <a:endParaRPr lang="zh-CN" sz="900" b="0" kern="100" dirty="0">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87.7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460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rgbClr val="000000"/>
                          </a:solidFill>
                          <a:effectLst/>
                          <a:latin typeface="Arial" panose="020B0604020202020204" pitchFamily="34" charset="0"/>
                          <a:ea typeface="等线" panose="02010600030101010101" pitchFamily="2" charset="-122"/>
                          <a:cs typeface="Arial" panose="020B0604020202020204" pitchFamily="34" charset="0"/>
                        </a:rPr>
                        <a:t>17.4</a:t>
                      </a:r>
                      <a:endParaRPr lang="zh-CN" sz="900" b="0" kern="100" dirty="0">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87.7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838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838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838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extLst>
                  <a:ext uri="{0D108BD9-81ED-4DB2-BD59-A6C34878D82A}">
                    <a16:rowId xmlns:a16="http://schemas.microsoft.com/office/drawing/2014/main" val="2225702093"/>
                  </a:ext>
                </a:extLst>
              </a:tr>
              <a:tr h="242676">
                <a:tc>
                  <a:txBody>
                    <a:bodyPr/>
                    <a:lstStyle/>
                    <a:p>
                      <a:pPr algn="l" rtl="0" fontAlgn="ctr"/>
                      <a:r>
                        <a:rPr lang="en-US" sz="900" b="1" u="none" strike="noStrike" dirty="0">
                          <a:effectLst/>
                          <a:latin typeface="Arial" panose="020B0604020202020204" pitchFamily="34" charset="0"/>
                          <a:cs typeface="Arial" panose="020B0604020202020204" pitchFamily="34" charset="0"/>
                        </a:rPr>
                        <a:t>Bunch charge [</a:t>
                      </a:r>
                      <a:r>
                        <a:rPr lang="en-US" sz="900" b="1" u="none" strike="noStrike" dirty="0" err="1">
                          <a:effectLst/>
                          <a:latin typeface="Arial" panose="020B0604020202020204" pitchFamily="34" charset="0"/>
                          <a:cs typeface="Arial" panose="020B0604020202020204" pitchFamily="34" charset="0"/>
                        </a:rPr>
                        <a:t>nC</a:t>
                      </a:r>
                      <a:r>
                        <a:rPr lang="en-US" sz="900" b="1" u="none" strike="noStrike" dirty="0">
                          <a:effectLst/>
                          <a:latin typeface="Arial" panose="020B0604020202020204" pitchFamily="34" charset="0"/>
                          <a:cs typeface="Arial" panose="020B0604020202020204" pitchFamily="34" charset="0"/>
                        </a:rPr>
                        <a:t>]</a:t>
                      </a:r>
                      <a:endParaRPr lang="en-US" sz="9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sz="900" b="0" kern="0" dirty="0">
                          <a:effectLst/>
                          <a:latin typeface="Arial" panose="020B0604020202020204" pitchFamily="34" charset="0"/>
                          <a:ea typeface="等线" panose="02010600030101010101" pitchFamily="2" charset="-122"/>
                          <a:cs typeface="Arial" panose="020B0604020202020204" pitchFamily="34" charset="0"/>
                        </a:rPr>
                        <a:t>24</a:t>
                      </a:r>
                      <a:endParaRPr lang="zh-CN" sz="900" b="0" kern="100" dirty="0">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19.2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effectLst/>
                          <a:latin typeface="Arial" panose="020B0604020202020204" pitchFamily="34" charset="0"/>
                          <a:ea typeface="等线" panose="02010600030101010101" pitchFamily="2" charset="-122"/>
                          <a:cs typeface="Arial" panose="020B0604020202020204" pitchFamily="34" charset="0"/>
                        </a:rPr>
                        <a:t>24</a:t>
                      </a:r>
                      <a:endParaRPr lang="zh-CN" sz="900" b="0" kern="100" dirty="0">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19.2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19.2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19.2</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19.2</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l">
                        <a:spcAft>
                          <a:spcPts val="0"/>
                        </a:spcAft>
                      </a:pP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extLst>
                  <a:ext uri="{0D108BD9-81ED-4DB2-BD59-A6C34878D82A}">
                    <a16:rowId xmlns:a16="http://schemas.microsoft.com/office/drawing/2014/main" val="810292550"/>
                  </a:ext>
                </a:extLst>
              </a:tr>
              <a:tr h="242676">
                <a:tc>
                  <a:txBody>
                    <a:bodyPr/>
                    <a:lstStyle/>
                    <a:p>
                      <a:pPr algn="l" rtl="0" fontAlgn="ctr"/>
                      <a:r>
                        <a:rPr lang="en-US" altLang="zh-CN"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Bunch number / beam</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242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1524</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12000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242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1524</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14564</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14564</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14564</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l">
                        <a:spcAft>
                          <a:spcPts val="0"/>
                        </a:spcAft>
                      </a:pP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extLst>
                  <a:ext uri="{0D108BD9-81ED-4DB2-BD59-A6C34878D82A}">
                    <a16:rowId xmlns:a16="http://schemas.microsoft.com/office/drawing/2014/main" val="1431826186"/>
                  </a:ext>
                </a:extLst>
              </a:tr>
              <a:tr h="242676">
                <a:tc>
                  <a:txBody>
                    <a:bodyPr/>
                    <a:lstStyle/>
                    <a:p>
                      <a:pPr algn="l" rtl="0" fontAlgn="ctr"/>
                      <a:r>
                        <a:rPr lang="en-US" sz="900" b="1" u="none" strike="noStrike" dirty="0">
                          <a:solidFill>
                            <a:schemeClr val="tx1"/>
                          </a:solidFill>
                          <a:effectLst/>
                          <a:latin typeface="Arial" panose="020B0604020202020204" pitchFamily="34" charset="0"/>
                          <a:cs typeface="Arial" panose="020B0604020202020204" pitchFamily="34" charset="0"/>
                        </a:rPr>
                        <a:t>Bunch length [mm]</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3.26</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5.9</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8.5</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3.26</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5.9</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tc>
                  <a:txBody>
                    <a:bodyPr/>
                    <a:lstStyle/>
                    <a:p>
                      <a:pPr algn="l">
                        <a:spcAft>
                          <a:spcPts val="0"/>
                        </a:spcAft>
                      </a:pP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tc>
                <a:extLst>
                  <a:ext uri="{0D108BD9-81ED-4DB2-BD59-A6C34878D82A}">
                    <a16:rowId xmlns:a16="http://schemas.microsoft.com/office/drawing/2014/main" val="2182990151"/>
                  </a:ext>
                </a:extLst>
              </a:tr>
              <a:tr h="242676">
                <a:tc>
                  <a:txBody>
                    <a:bodyPr/>
                    <a:lstStyle/>
                    <a:p>
                      <a:pPr algn="l" rtl="0" fontAlgn="ctr"/>
                      <a:r>
                        <a:rPr lang="en-US" sz="900" b="1" u="none" strike="noStrike" dirty="0">
                          <a:solidFill>
                            <a:schemeClr val="tx1"/>
                          </a:solidFill>
                          <a:effectLst/>
                          <a:latin typeface="Arial" panose="020B0604020202020204" pitchFamily="34" charset="0"/>
                          <a:cs typeface="Arial" panose="020B0604020202020204" pitchFamily="34" charset="0"/>
                        </a:rPr>
                        <a:t>Cavity number </a:t>
                      </a:r>
                      <a:r>
                        <a:rPr lang="en-US" sz="900" b="1" u="none" strike="noStrike" baseline="0" dirty="0">
                          <a:solidFill>
                            <a:schemeClr val="tx1"/>
                          </a:solidFill>
                          <a:effectLst/>
                          <a:latin typeface="Arial" panose="020B0604020202020204" pitchFamily="34" charset="0"/>
                          <a:cs typeface="Arial" panose="020B0604020202020204" pitchFamily="34" charset="0"/>
                        </a:rPr>
                        <a:t>(650 MHz)</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US" sz="9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240</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 x 108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 x 60</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1"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240</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 x 120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 x 120</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 x 60</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 x 120</a:t>
                      </a:r>
                      <a:endParaRPr lang="zh-CN"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Smart by-pass could be a better approach than 1-cell.</a:t>
                      </a:r>
                    </a:p>
                  </a:txBody>
                  <a:tcPr marL="51435" marR="51435" marT="0" marB="0" anchor="ctr">
                    <a:noFill/>
                  </a:tcPr>
                </a:tc>
                <a:extLst>
                  <a:ext uri="{0D108BD9-81ED-4DB2-BD59-A6C34878D82A}">
                    <a16:rowId xmlns:a16="http://schemas.microsoft.com/office/drawing/2014/main" val="2401085864"/>
                  </a:ext>
                </a:extLst>
              </a:tr>
              <a:tr h="242676">
                <a:tc>
                  <a:txBody>
                    <a:bodyPr/>
                    <a:lstStyle/>
                    <a:p>
                      <a:pPr algn="l" rtl="0" fontAlgn="ctr"/>
                      <a:r>
                        <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Cell number / cavity</a:t>
                      </a:r>
                    </a:p>
                  </a:txBody>
                  <a:tcPr marL="68580" marR="68580" marT="34290" marB="3429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a:t>
                      </a:r>
                      <a:endParaRPr 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r>
                        <a:rPr lang="en-US" altLang="zh-CN" sz="900" b="0"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Common 1-cell for Z &amp; H/W necessary </a:t>
                      </a: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or different cavity?</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2532452277"/>
                  </a:ext>
                </a:extLst>
              </a:tr>
              <a:tr h="242676">
                <a:tc>
                  <a:txBody>
                    <a:bodyPr/>
                    <a:lstStyle/>
                    <a:p>
                      <a:pPr algn="l" rtl="0" fontAlgn="ctr"/>
                      <a:r>
                        <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Idle cavities on line / ring</a:t>
                      </a:r>
                    </a:p>
                  </a:txBody>
                  <a:tcPr marL="68580" marR="68580" marT="34290" marB="3429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60</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60</a:t>
                      </a:r>
                      <a:endParaRPr lang="zh-CN" altLang="zh-CN" sz="900" b="1"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0</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Z 2x60 symmetry</a:t>
                      </a: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 detune parked half cavities for FM CBI</a:t>
                      </a:r>
                      <a:endPar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1700339650"/>
                  </a:ext>
                </a:extLst>
              </a:tr>
              <a:tr h="242676">
                <a:tc>
                  <a:txBody>
                    <a:bodyPr/>
                    <a:lstStyle/>
                    <a:p>
                      <a:pPr algn="l" rtl="0" fontAlgn="ctr"/>
                      <a:r>
                        <a:rPr lang="en-US" sz="900" b="1" u="none" strike="noStrike" dirty="0">
                          <a:solidFill>
                            <a:schemeClr val="tx1"/>
                          </a:solidFill>
                          <a:effectLst/>
                          <a:latin typeface="Arial" panose="020B0604020202020204" pitchFamily="34" charset="0"/>
                          <a:cs typeface="Arial" panose="020B0604020202020204" pitchFamily="34" charset="0"/>
                        </a:rPr>
                        <a:t>Cavity gradient [MV/m]</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US" sz="900" b="1" kern="0" dirty="0">
                          <a:solidFill>
                            <a:srgbClr val="0070C0"/>
                          </a:solidFill>
                          <a:effectLst/>
                          <a:latin typeface="Arial" panose="020B0604020202020204" pitchFamily="34" charset="0"/>
                          <a:ea typeface="等线" panose="02010600030101010101" pitchFamily="2" charset="-122"/>
                          <a:cs typeface="Arial" panose="020B0604020202020204" pitchFamily="34" charset="0"/>
                        </a:rPr>
                        <a:t>20</a:t>
                      </a:r>
                      <a:endParaRPr 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9.5</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rPr>
                        <a:t>40</a:t>
                      </a:r>
                      <a:endParaRPr 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3.6</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7.2</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Current status:</a:t>
                      </a: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 ~ 10 MV/m in storage ring. Field emission</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1442977050"/>
                  </a:ext>
                </a:extLst>
              </a:tr>
              <a:tr h="242676">
                <a:tc>
                  <a:txBody>
                    <a:bodyPr/>
                    <a:lstStyle/>
                    <a:p>
                      <a:pPr algn="l" rtl="0" fontAlgn="ctr"/>
                      <a:r>
                        <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Q</a:t>
                      </a:r>
                      <a:r>
                        <a:rPr lang="en-US" sz="900" b="1" i="0" u="none" strike="noStrike" baseline="-25000" dirty="0">
                          <a:solidFill>
                            <a:schemeClr val="tx1"/>
                          </a:solidFill>
                          <a:effectLst/>
                          <a:latin typeface="Arial" panose="020B0604020202020204" pitchFamily="34" charset="0"/>
                          <a:ea typeface="等线" panose="02010600030101010101" pitchFamily="2" charset="-122"/>
                          <a:cs typeface="Arial" panose="020B0604020202020204" pitchFamily="34" charset="0"/>
                        </a:rPr>
                        <a:t>0</a:t>
                      </a:r>
                      <a:r>
                        <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 for long term operation</a:t>
                      </a:r>
                    </a:p>
                  </a:txBody>
                  <a:tcPr marL="68580" marR="68580" marT="34290" marB="34290" anchor="ctr">
                    <a:noFill/>
                  </a:tcPr>
                </a:tc>
                <a:tc>
                  <a:txBody>
                    <a:bodyPr/>
                    <a:lstStyle/>
                    <a:p>
                      <a:pPr algn="ctr">
                        <a:spcAft>
                          <a:spcPts val="0"/>
                        </a:spcAft>
                      </a:pPr>
                      <a:r>
                        <a:rPr lang="en-US" alt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rPr>
                        <a:t>1.5E10</a:t>
                      </a:r>
                      <a:endParaRPr 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1.5E10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1.5E10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3E10</a:t>
                      </a:r>
                      <a:endParaRPr 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3E10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3E10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3E10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1.5E10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 1E9 in storage ring. Field emission. Magnetic shield</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1715184758"/>
                  </a:ext>
                </a:extLst>
              </a:tr>
              <a:tr h="242676">
                <a:tc>
                  <a:txBody>
                    <a:bodyPr/>
                    <a:lstStyle/>
                    <a:p>
                      <a:pPr algn="l" rtl="0" fontAlgn="ctr"/>
                      <a:r>
                        <a:rPr lang="en-US" sz="900" b="1" u="none" strike="noStrike" dirty="0">
                          <a:solidFill>
                            <a:schemeClr val="tx1"/>
                          </a:solidFill>
                          <a:effectLst/>
                          <a:latin typeface="Arial" panose="020B0604020202020204" pitchFamily="34" charset="0"/>
                          <a:cs typeface="Arial" panose="020B0604020202020204" pitchFamily="34" charset="0"/>
                        </a:rPr>
                        <a:t>Input power / cavity [kW] </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250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278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rPr>
                        <a:t>275</a:t>
                      </a:r>
                      <a:endParaRPr 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250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250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rPr>
                        <a:t>250</a:t>
                      </a:r>
                      <a:endParaRPr 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500</a:t>
                      </a:r>
                      <a:endParaRPr 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250</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 300 kW in storage ring.</a:t>
                      </a: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 Window events and damages</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1912317847"/>
                  </a:ext>
                </a:extLst>
              </a:tr>
              <a:tr h="242676">
                <a:tc>
                  <a:txBody>
                    <a:bodyPr/>
                    <a:lstStyle/>
                    <a:p>
                      <a:pPr algn="l" rtl="0" fontAlgn="ctr"/>
                      <a:r>
                        <a:rPr lang="en-US" sz="900" b="1" u="none" strike="noStrike" dirty="0">
                          <a:solidFill>
                            <a:schemeClr val="tx1"/>
                          </a:solidFill>
                          <a:effectLst/>
                          <a:latin typeface="Arial" panose="020B0604020202020204" pitchFamily="34" charset="0"/>
                          <a:cs typeface="Arial" panose="020B0604020202020204" pitchFamily="34" charset="0"/>
                        </a:rPr>
                        <a:t>Klystron max power [kW]</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US" altLang="zh-CN" sz="900" b="0" u="none" strike="noStrike" dirty="0">
                          <a:solidFill>
                            <a:schemeClr val="tx1"/>
                          </a:solidFill>
                          <a:effectLst/>
                          <a:latin typeface="Arial" panose="020B0604020202020204" pitchFamily="34" charset="0"/>
                          <a:cs typeface="Arial" panose="020B0604020202020204" pitchFamily="34" charset="0"/>
                        </a:rPr>
                        <a:t>800</a:t>
                      </a: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US" altLang="zh-CN" sz="900" b="0" u="none" strike="noStrike" dirty="0">
                          <a:solidFill>
                            <a:schemeClr val="tx1"/>
                          </a:solidFill>
                          <a:effectLst/>
                          <a:latin typeface="Arial" panose="020B0604020202020204" pitchFamily="34" charset="0"/>
                          <a:cs typeface="Arial" panose="020B0604020202020204" pitchFamily="34" charset="0"/>
                        </a:rPr>
                        <a:t>800</a:t>
                      </a: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800</a:t>
                      </a:r>
                    </a:p>
                  </a:txBody>
                  <a:tcPr marL="68580" marR="68580" marT="34290" marB="34290" anchor="ctr"/>
                </a:tc>
                <a:tc>
                  <a:txBody>
                    <a:bodyPr/>
                    <a:lstStyle/>
                    <a:p>
                      <a:pPr algn="ctr" rtl="0" fontAlgn="ctr"/>
                      <a:r>
                        <a:rPr lang="en-US" altLang="zh-CN" sz="900" b="0" u="none" strike="noStrike" dirty="0">
                          <a:solidFill>
                            <a:schemeClr val="tx1"/>
                          </a:solidFill>
                          <a:effectLst/>
                          <a:latin typeface="Arial" panose="020B0604020202020204" pitchFamily="34" charset="0"/>
                          <a:cs typeface="Arial" panose="020B0604020202020204" pitchFamily="34" charset="0"/>
                        </a:rPr>
                        <a:t>800</a:t>
                      </a: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US" altLang="zh-CN" sz="900" b="0" u="none" strike="noStrike" dirty="0">
                          <a:solidFill>
                            <a:schemeClr val="tx1"/>
                          </a:solidFill>
                          <a:effectLst/>
                          <a:latin typeface="Arial" panose="020B0604020202020204" pitchFamily="34" charset="0"/>
                          <a:cs typeface="Arial" panose="020B0604020202020204" pitchFamily="34" charset="0"/>
                        </a:rPr>
                        <a:t>800</a:t>
                      </a: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800</a:t>
                      </a:r>
                    </a:p>
                  </a:txBody>
                  <a:tcPr marL="68580" marR="68580" marT="34290" marB="34290" anchor="ctr"/>
                </a:tc>
                <a:tc>
                  <a:txBody>
                    <a:bodyPr/>
                    <a:lstStyle/>
                    <a:p>
                      <a:pPr algn="ctr" rtl="0" fontAlgn="ctr"/>
                      <a:r>
                        <a:rPr lang="en-US" altLang="zh-CN" sz="900" b="1" i="0" u="none" strike="noStrike" dirty="0">
                          <a:solidFill>
                            <a:srgbClr val="FF0000"/>
                          </a:solidFill>
                          <a:effectLst/>
                          <a:latin typeface="Arial" panose="020B0604020202020204" pitchFamily="34" charset="0"/>
                          <a:ea typeface="等线" panose="02010600030101010101" pitchFamily="2" charset="-122"/>
                          <a:cs typeface="Arial" panose="020B0604020202020204" pitchFamily="34" charset="0"/>
                        </a:rPr>
                        <a:t>1400</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800</a:t>
                      </a:r>
                    </a:p>
                  </a:txBody>
                  <a:tcPr marL="68580" marR="68580" marT="34290" marB="34290" anchor="ctr"/>
                </a:tc>
                <a:tc>
                  <a:txBody>
                    <a:bodyPr/>
                    <a:lstStyle/>
                    <a:p>
                      <a:pPr algn="l"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Klystron max power limit: 1200 kW?</a:t>
                      </a:r>
                      <a:r>
                        <a:rPr lang="en-US" altLang="zh-CN" sz="900" b="0" i="0" u="none" strike="noStrike" baseline="0" dirty="0">
                          <a:solidFill>
                            <a:schemeClr val="tx1"/>
                          </a:solidFill>
                          <a:effectLst/>
                          <a:latin typeface="Arial" panose="020B0604020202020204" pitchFamily="34" charset="0"/>
                          <a:ea typeface="等线" panose="02010600030101010101" pitchFamily="2" charset="-122"/>
                          <a:cs typeface="Arial" panose="020B0604020202020204" pitchFamily="34" charset="0"/>
                        </a:rPr>
                        <a:t> KLY # &amp; $</a:t>
                      </a: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extLst>
                  <a:ext uri="{0D108BD9-81ED-4DB2-BD59-A6C34878D82A}">
                    <a16:rowId xmlns:a16="http://schemas.microsoft.com/office/drawing/2014/main" val="1448946622"/>
                  </a:ext>
                </a:extLst>
              </a:tr>
              <a:tr h="242676">
                <a:tc>
                  <a:txBody>
                    <a:bodyPr/>
                    <a:lstStyle/>
                    <a:p>
                      <a:pPr algn="l" rtl="0" fontAlgn="ctr"/>
                      <a:r>
                        <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Number of cavities / klystron</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ctr"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2</a:t>
                      </a:r>
                    </a:p>
                  </a:txBody>
                  <a:tcPr marL="68580" marR="68580" marT="34290" marB="34290" anchor="ctr"/>
                </a:tc>
                <a:tc>
                  <a:txBody>
                    <a:bodyPr/>
                    <a:lstStyle/>
                    <a:p>
                      <a:pPr algn="l" rtl="0" fontAlgn="ct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Avoid</a:t>
                      </a:r>
                      <a:r>
                        <a:rPr lang="en-US" altLang="zh-CN" sz="900" b="0" i="0" u="none" strike="noStrike" baseline="0" dirty="0">
                          <a:solidFill>
                            <a:schemeClr val="tx1"/>
                          </a:solidFill>
                          <a:effectLst/>
                          <a:latin typeface="Arial" panose="020B0604020202020204" pitchFamily="34" charset="0"/>
                          <a:ea typeface="等线" panose="02010600030101010101" pitchFamily="2" charset="-122"/>
                          <a:cs typeface="Arial" panose="020B0604020202020204" pitchFamily="34" charset="0"/>
                        </a:rPr>
                        <a:t> </a:t>
                      </a:r>
                      <a:r>
                        <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rPr>
                        <a:t>RF</a:t>
                      </a:r>
                      <a:r>
                        <a:rPr lang="en-US" altLang="zh-CN" sz="900" b="0" i="0" u="none" strike="noStrike" baseline="0" dirty="0">
                          <a:solidFill>
                            <a:schemeClr val="tx1"/>
                          </a:solidFill>
                          <a:effectLst/>
                          <a:latin typeface="Arial" panose="020B0604020202020204" pitchFamily="34" charset="0"/>
                          <a:ea typeface="等线" panose="02010600030101010101" pitchFamily="2" charset="-122"/>
                          <a:cs typeface="Arial" panose="020B0604020202020204" pitchFamily="34" charset="0"/>
                        </a:rPr>
                        <a:t> power source reconfiguration</a:t>
                      </a:r>
                      <a:endParaRPr lang="en-US" altLang="zh-CN" sz="900" b="0"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tc>
                <a:extLst>
                  <a:ext uri="{0D108BD9-81ED-4DB2-BD59-A6C34878D82A}">
                    <a16:rowId xmlns:a16="http://schemas.microsoft.com/office/drawing/2014/main" val="2402829345"/>
                  </a:ext>
                </a:extLst>
              </a:tr>
              <a:tr h="242676">
                <a:tc>
                  <a:txBody>
                    <a:bodyPr/>
                    <a:lstStyle/>
                    <a:p>
                      <a:pPr algn="l" rtl="0" fontAlgn="ctr"/>
                      <a:r>
                        <a:rPr lang="en-US" sz="900" b="1" u="none" strike="noStrike" dirty="0">
                          <a:solidFill>
                            <a:schemeClr val="tx1"/>
                          </a:solidFill>
                          <a:effectLst/>
                          <a:latin typeface="Arial" panose="020B0604020202020204" pitchFamily="34" charset="0"/>
                          <a:cs typeface="Arial" panose="020B0604020202020204" pitchFamily="34" charset="0"/>
                        </a:rPr>
                        <a:t>HOM power / cavity [kW]</a:t>
                      </a:r>
                      <a:endParaRPr lang="en-US" sz="900" b="1" i="0" u="none" strike="noStrike"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68580" marR="68580" marT="34290" marB="3429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0.57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0.75</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rPr>
                        <a:t>1.94</a:t>
                      </a:r>
                      <a:endParaRPr 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0.29</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0.37</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rPr>
                        <a:t>2.28</a:t>
                      </a:r>
                      <a:endParaRPr lang="zh-CN" sz="900" b="1" kern="100" dirty="0">
                        <a:solidFill>
                          <a:srgbClr val="0070C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2.28</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ctr">
                        <a:spcAft>
                          <a:spcPts val="0"/>
                        </a:spcAft>
                      </a:pPr>
                      <a:r>
                        <a:rPr lang="en-US" alt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rPr>
                        <a:t>4.57</a:t>
                      </a:r>
                      <a:endParaRPr lang="zh-CN" sz="900" b="1" kern="100" dirty="0">
                        <a:solidFill>
                          <a:srgbClr val="FF0000"/>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tc>
                  <a:txBody>
                    <a:bodyPr/>
                    <a:lstStyle/>
                    <a:p>
                      <a:pPr algn="l">
                        <a:spcAft>
                          <a:spcPts val="0"/>
                        </a:spcAft>
                      </a:pPr>
                      <a:r>
                        <a:rPr lang="en-US"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rPr>
                        <a:t>HOM coupler</a:t>
                      </a: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 capacity (</a:t>
                      </a:r>
                      <a:r>
                        <a:rPr lang="en-US" altLang="zh-CN" sz="900" b="0" kern="100" baseline="0" dirty="0">
                          <a:solidFill>
                            <a:srgbClr val="FF0000"/>
                          </a:solidFill>
                          <a:effectLst/>
                          <a:latin typeface="Arial" panose="020B0604020202020204" pitchFamily="34" charset="0"/>
                          <a:ea typeface="宋体" panose="02010600030101010101" pitchFamily="2" charset="-122"/>
                          <a:cs typeface="Arial" panose="020B0604020202020204" pitchFamily="34" charset="0"/>
                        </a:rPr>
                        <a:t>not HOM power per cavity</a:t>
                      </a: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 : 1 kW</a:t>
                      </a:r>
                      <a:endParaRPr 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3991712638"/>
                  </a:ext>
                </a:extLst>
              </a:tr>
              <a:tr h="242676">
                <a:tc>
                  <a:txBody>
                    <a:bodyPr/>
                    <a:lstStyle/>
                    <a:p>
                      <a:pPr algn="l" rtl="0" fontAlgn="ctr"/>
                      <a:r>
                        <a:rPr lang="en-US" sz="900" b="1" i="0" u="none" strike="noStrike" dirty="0">
                          <a:solidFill>
                            <a:schemeClr val="tx1"/>
                          </a:solidFill>
                          <a:effectLst/>
                          <a:latin typeface="Arial" panose="020B0604020202020204" pitchFamily="34" charset="0"/>
                          <a:ea typeface="等线" panose="02010600030101010101" pitchFamily="2" charset="-122"/>
                        </a:rPr>
                        <a:t>Optimal Q</a:t>
                      </a:r>
                      <a:r>
                        <a:rPr lang="en-US" sz="900" b="1" i="0" u="none" strike="noStrike" baseline="-25000" dirty="0">
                          <a:solidFill>
                            <a:schemeClr val="tx1"/>
                          </a:solidFill>
                          <a:effectLst/>
                          <a:latin typeface="Arial" panose="020B0604020202020204" pitchFamily="34" charset="0"/>
                          <a:ea typeface="等线" panose="02010600030101010101" pitchFamily="2" charset="-122"/>
                        </a:rPr>
                        <a:t>L</a:t>
                      </a:r>
                      <a:endParaRPr lang="en-US" sz="900" b="1" i="0" u="none" strike="noStrike" dirty="0">
                        <a:solidFill>
                          <a:schemeClr val="tx1"/>
                        </a:solidFill>
                        <a:effectLst/>
                        <a:latin typeface="Arial" panose="020B0604020202020204" pitchFamily="34" charset="0"/>
                        <a:ea typeface="等线" panose="02010600030101010101" pitchFamily="2" charset="-122"/>
                      </a:endParaRPr>
                    </a:p>
                  </a:txBody>
                  <a:tcPr marL="68580" marR="68580" marT="34290" marB="34290" anchor="ctr">
                    <a:noFill/>
                  </a:tcPr>
                </a:tc>
                <a:tc>
                  <a:txBody>
                    <a:bodyPr/>
                    <a:lstStyle/>
                    <a:p>
                      <a:pPr algn="ctr">
                        <a:spcAft>
                          <a:spcPts val="0"/>
                        </a:spcAft>
                      </a:pPr>
                      <a:r>
                        <a:rPr lang="en-GB" sz="900" b="0" u="none" strike="noStrike" kern="1200" dirty="0">
                          <a:solidFill>
                            <a:schemeClr val="tx1"/>
                          </a:solidFill>
                          <a:effectLst/>
                          <a:latin typeface="Arial" panose="020B0604020202020204" pitchFamily="34" charset="0"/>
                          <a:ea typeface="+mn-ea"/>
                          <a:cs typeface="Arial" panose="020B0604020202020204" pitchFamily="34" charset="0"/>
                        </a:rPr>
                        <a:t>1.5E6</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GB" sz="900" b="0" u="none" strike="noStrike" kern="1200" dirty="0">
                          <a:solidFill>
                            <a:schemeClr val="tx1"/>
                          </a:solidFill>
                          <a:effectLst/>
                          <a:latin typeface="Arial" panose="020B0604020202020204" pitchFamily="34" charset="0"/>
                          <a:ea typeface="+mn-ea"/>
                          <a:cs typeface="Arial" panose="020B0604020202020204" pitchFamily="34" charset="0"/>
                        </a:rPr>
                        <a:t>3.2E5</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US" altLang="zh-CN" sz="900" b="0" u="none" strike="noStrike" kern="1200" dirty="0">
                          <a:solidFill>
                            <a:schemeClr val="tx1"/>
                          </a:solidFill>
                          <a:effectLst/>
                          <a:latin typeface="Arial" panose="020B0604020202020204" pitchFamily="34" charset="0"/>
                          <a:ea typeface="+mn-ea"/>
                          <a:cs typeface="Arial" panose="020B0604020202020204" pitchFamily="34" charset="0"/>
                        </a:rPr>
                        <a:t>4.7E4</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GB" sz="900" b="0" u="none" strike="noStrike" kern="1200" dirty="0">
                          <a:solidFill>
                            <a:schemeClr val="tx1"/>
                          </a:solidFill>
                          <a:effectLst/>
                          <a:latin typeface="Arial" panose="020B0604020202020204" pitchFamily="34" charset="0"/>
                          <a:ea typeface="+mn-ea"/>
                          <a:cs typeface="Arial" panose="020B0604020202020204" pitchFamily="34" charset="0"/>
                        </a:rPr>
                        <a:t>3.1E6</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GB" sz="900" b="0" u="none" strike="noStrike" kern="1200" dirty="0">
                          <a:solidFill>
                            <a:schemeClr val="tx1"/>
                          </a:solidFill>
                          <a:effectLst/>
                          <a:latin typeface="Arial" panose="020B0604020202020204" pitchFamily="34" charset="0"/>
                          <a:ea typeface="+mn-ea"/>
                          <a:cs typeface="Arial" panose="020B0604020202020204" pitchFamily="34" charset="0"/>
                        </a:rPr>
                        <a:t>5.8E5</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US" altLang="zh-CN" sz="900" b="0" u="none" strike="noStrike" kern="1200" dirty="0">
                          <a:solidFill>
                            <a:schemeClr val="tx1"/>
                          </a:solidFill>
                          <a:effectLst/>
                          <a:latin typeface="Arial" panose="020B0604020202020204" pitchFamily="34" charset="0"/>
                          <a:ea typeface="+mn-ea"/>
                          <a:cs typeface="Arial" panose="020B0604020202020204" pitchFamily="34" charset="0"/>
                        </a:rPr>
                        <a:t>2.6E4</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US" altLang="zh-CN" sz="900" b="0" u="none" strike="noStrike" kern="1200" dirty="0">
                          <a:solidFill>
                            <a:schemeClr val="tx1"/>
                          </a:solidFill>
                          <a:effectLst/>
                          <a:latin typeface="Arial" panose="020B0604020202020204" pitchFamily="34" charset="0"/>
                          <a:ea typeface="+mn-ea"/>
                          <a:cs typeface="Arial" panose="020B0604020202020204" pitchFamily="34" charset="0"/>
                        </a:rPr>
                        <a:t>5.2E4</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ctr">
                        <a:spcAft>
                          <a:spcPts val="0"/>
                        </a:spcAft>
                      </a:pPr>
                      <a:r>
                        <a:rPr lang="en-US" altLang="zh-CN" sz="900" b="0" u="none" strike="noStrike" kern="1200" dirty="0">
                          <a:solidFill>
                            <a:schemeClr val="tx1"/>
                          </a:solidFill>
                          <a:effectLst/>
                          <a:latin typeface="Arial" panose="020B0604020202020204" pitchFamily="34" charset="0"/>
                          <a:ea typeface="+mn-ea"/>
                          <a:cs typeface="Arial" panose="020B0604020202020204" pitchFamily="34" charset="0"/>
                        </a:rPr>
                        <a:t>1.3E4</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tc>
                  <a:txBody>
                    <a:bodyPr/>
                    <a:lstStyle/>
                    <a:p>
                      <a:pPr algn="l">
                        <a:spcAft>
                          <a:spcPts val="0"/>
                        </a:spcAft>
                      </a:pPr>
                      <a:r>
                        <a:rPr lang="en-US" altLang="zh-CN" sz="900" b="0" u="none" strike="noStrike" kern="1200" dirty="0">
                          <a:solidFill>
                            <a:schemeClr val="tx1"/>
                          </a:solidFill>
                          <a:effectLst/>
                          <a:latin typeface="Arial" panose="020B0604020202020204" pitchFamily="34" charset="0"/>
                          <a:ea typeface="+mn-ea"/>
                          <a:cs typeface="Arial" panose="020B0604020202020204" pitchFamily="34" charset="0"/>
                        </a:rPr>
                        <a:t>Coupler</a:t>
                      </a:r>
                      <a:r>
                        <a:rPr lang="en-US" altLang="zh-CN" sz="900" b="0" u="none" strike="noStrike" kern="1200" baseline="0" dirty="0">
                          <a:solidFill>
                            <a:schemeClr val="tx1"/>
                          </a:solidFill>
                          <a:effectLst/>
                          <a:latin typeface="Arial" panose="020B0604020202020204" pitchFamily="34" charset="0"/>
                          <a:ea typeface="+mn-ea"/>
                          <a:cs typeface="Arial" panose="020B0604020202020204" pitchFamily="34" charset="0"/>
                        </a:rPr>
                        <a:t> variation range, coupler kick to beam</a:t>
                      </a:r>
                      <a:endParaRPr lang="zh-CN" sz="900" b="0" u="none" strike="noStrike" kern="1200" dirty="0">
                        <a:solidFill>
                          <a:schemeClr val="tx1"/>
                        </a:solidFill>
                        <a:effectLst/>
                        <a:latin typeface="Arial" panose="020B0604020202020204" pitchFamily="34" charset="0"/>
                        <a:ea typeface="+mn-ea"/>
                        <a:cs typeface="Arial" panose="020B0604020202020204" pitchFamily="34" charset="0"/>
                      </a:endParaRPr>
                    </a:p>
                  </a:txBody>
                  <a:tcPr marL="51435" marR="51435" marT="0" marB="0" anchor="ctr">
                    <a:noFill/>
                  </a:tcPr>
                </a:tc>
                <a:extLst>
                  <a:ext uri="{0D108BD9-81ED-4DB2-BD59-A6C34878D82A}">
                    <a16:rowId xmlns:a16="http://schemas.microsoft.com/office/drawing/2014/main" val="1060040932"/>
                  </a:ext>
                </a:extLst>
              </a:tr>
              <a:tr h="242676">
                <a:tc>
                  <a:txBody>
                    <a:bodyPr/>
                    <a:lstStyle/>
                    <a:p>
                      <a:pPr marL="0" algn="l" defTabSz="914400" rtl="0" eaLnBrk="1" fontAlgn="ctr" latinLnBrk="0" hangingPunct="1"/>
                      <a:r>
                        <a:rPr lang="en-US" sz="900" b="1" u="none" strike="noStrike" kern="1200" dirty="0">
                          <a:solidFill>
                            <a:schemeClr val="tx1"/>
                          </a:solidFill>
                          <a:effectLst/>
                          <a:latin typeface="Arial" panose="020B0604020202020204" pitchFamily="34" charset="0"/>
                          <a:ea typeface="+mn-ea"/>
                          <a:cs typeface="Arial" panose="020B0604020202020204" pitchFamily="34" charset="0"/>
                        </a:rPr>
                        <a:t>Optimal detuning [kHz]</a:t>
                      </a:r>
                    </a:p>
                  </a:txBody>
                  <a:tcPr marL="68580" marR="68580" marT="34290" marB="34290" anchor="ctr">
                    <a:noFill/>
                  </a:tcPr>
                </a:tc>
                <a:tc>
                  <a:txBody>
                    <a:bodyPr/>
                    <a:lstStyle/>
                    <a:p>
                      <a:pPr marL="0" algn="ctr" defTabSz="914400" rtl="0" eaLnBrk="1" latinLnBrk="0" hangingPunct="1">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1.0</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1" kern="0" dirty="0">
                          <a:solidFill>
                            <a:srgbClr val="0070C0"/>
                          </a:solidFill>
                          <a:effectLst/>
                          <a:latin typeface="Arial" panose="020B0604020202020204" pitchFamily="34" charset="0"/>
                          <a:ea typeface="等线" panose="02010600030101010101" pitchFamily="2" charset="-122"/>
                          <a:cs typeface="Arial" panose="020B0604020202020204" pitchFamily="34" charset="0"/>
                        </a:rPr>
                        <a:t>17.8</a:t>
                      </a:r>
                      <a:endParaRPr lang="zh-CN" sz="900" b="1" kern="0"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0.1</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0.5</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rPr>
                        <a:t>32.3</a:t>
                      </a:r>
                      <a:endParaRPr lang="zh-CN" sz="9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1" kern="0" dirty="0">
                          <a:solidFill>
                            <a:srgbClr val="0070C0"/>
                          </a:solidFill>
                          <a:effectLst/>
                          <a:latin typeface="Arial" panose="020B0604020202020204" pitchFamily="34" charset="0"/>
                          <a:ea typeface="等线" panose="02010600030101010101" pitchFamily="2" charset="-122"/>
                          <a:cs typeface="Arial" panose="020B0604020202020204" pitchFamily="34" charset="0"/>
                        </a:rPr>
                        <a:t>16.1</a:t>
                      </a:r>
                      <a:endParaRPr lang="zh-CN" sz="900" b="1" kern="0" dirty="0">
                        <a:solidFill>
                          <a:srgbClr val="0070C0"/>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rPr>
                        <a:t>64.6</a:t>
                      </a:r>
                      <a:endParaRPr lang="zh-CN" sz="900" b="1" kern="0" dirty="0">
                        <a:solidFill>
                          <a:srgbClr val="FF0000"/>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l"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Fundamental mode coupled bunch</a:t>
                      </a:r>
                      <a:r>
                        <a:rPr lang="en-US" altLang="zh-CN" sz="900" b="0" kern="0" baseline="0" dirty="0">
                          <a:solidFill>
                            <a:schemeClr val="tx1"/>
                          </a:solidFill>
                          <a:effectLst/>
                          <a:latin typeface="Arial" panose="020B0604020202020204" pitchFamily="34" charset="0"/>
                          <a:ea typeface="等线" panose="02010600030101010101" pitchFamily="2" charset="-122"/>
                          <a:cs typeface="Arial" panose="020B0604020202020204" pitchFamily="34" charset="0"/>
                        </a:rPr>
                        <a:t> instability</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2345004818"/>
                  </a:ext>
                </a:extLst>
              </a:tr>
              <a:tr h="242676">
                <a:tc>
                  <a:txBody>
                    <a:bodyPr/>
                    <a:lstStyle/>
                    <a:p>
                      <a:pPr marL="0" algn="l" defTabSz="914400" rtl="0" eaLnBrk="1" fontAlgn="ctr" latinLnBrk="0" hangingPunct="1"/>
                      <a:r>
                        <a:rPr lang="en-US" altLang="zh-CN" sz="900" b="1" u="none" strike="noStrike" kern="1200" dirty="0">
                          <a:solidFill>
                            <a:schemeClr val="tx1"/>
                          </a:solidFill>
                          <a:effectLst/>
                          <a:latin typeface="Arial" panose="020B0604020202020204" pitchFamily="34" charset="0"/>
                          <a:ea typeface="+mn-ea"/>
                          <a:cs typeface="Arial" panose="020B0604020202020204" pitchFamily="34" charset="0"/>
                        </a:rPr>
                        <a:t>Wall loss / cavity @ 2 K [W]</a:t>
                      </a:r>
                      <a:endParaRPr lang="en-US" sz="900" b="1" u="none" strike="noStrike" kern="1200"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25.6</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5.9</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0.9</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25.6</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4.8</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0.9</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0.2</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900" b="0" kern="100" baseline="0" dirty="0">
                          <a:solidFill>
                            <a:schemeClr val="tx1"/>
                          </a:solidFill>
                          <a:effectLst/>
                          <a:latin typeface="Arial" panose="020B0604020202020204" pitchFamily="34" charset="0"/>
                          <a:ea typeface="宋体" panose="02010600030101010101" pitchFamily="2" charset="-122"/>
                          <a:cs typeface="Arial" panose="020B0604020202020204" pitchFamily="34" charset="0"/>
                        </a:rPr>
                        <a:t>Field emission will drastically increase the cryogenic load.</a:t>
                      </a:r>
                      <a:endParaRPr lang="zh-CN" altLang="zh-CN" sz="900" b="0" kern="100" dirty="0">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995525539"/>
                  </a:ext>
                </a:extLst>
              </a:tr>
              <a:tr h="242676">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900" b="1" u="none" strike="noStrike" kern="1200" dirty="0">
                          <a:solidFill>
                            <a:schemeClr val="tx1"/>
                          </a:solidFill>
                          <a:effectLst/>
                          <a:latin typeface="Arial" panose="020B0604020202020204" pitchFamily="34" charset="0"/>
                          <a:ea typeface="+mn-ea"/>
                          <a:cs typeface="Arial" panose="020B0604020202020204" pitchFamily="34" charset="0"/>
                        </a:rPr>
                        <a:t>Total cavity wall loss [kW]</a:t>
                      </a:r>
                    </a:p>
                  </a:txBody>
                  <a:tcPr marL="68580" marR="68580" marT="34290" marB="3429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6.1</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1.3</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0.1</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6.1</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1.2</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0.05</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0.05</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ctr"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0.05</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tc>
                  <a:txBody>
                    <a:bodyPr/>
                    <a:lstStyle/>
                    <a:p>
                      <a:pPr marL="0" algn="l" defTabSz="914400" rtl="0" eaLnBrk="1" latinLnBrk="0" hangingPunct="1">
                        <a:spcAft>
                          <a:spcPts val="0"/>
                        </a:spcAft>
                      </a:pPr>
                      <a:r>
                        <a:rPr lang="en-US" alt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rPr>
                        <a:t>(cryogenic wall loss in two rings)</a:t>
                      </a:r>
                      <a:endParaRPr lang="zh-CN" sz="900" b="0" kern="0" dirty="0">
                        <a:solidFill>
                          <a:schemeClr val="tx1"/>
                        </a:solidFill>
                        <a:effectLst/>
                        <a:latin typeface="Arial" panose="020B0604020202020204" pitchFamily="34" charset="0"/>
                        <a:ea typeface="等线" panose="02010600030101010101" pitchFamily="2" charset="-122"/>
                        <a:cs typeface="Arial" panose="020B0604020202020204" pitchFamily="34" charset="0"/>
                      </a:endParaRPr>
                    </a:p>
                  </a:txBody>
                  <a:tcPr marL="51435" marR="51435" marT="0" marB="0" anchor="ctr">
                    <a:noFill/>
                  </a:tcPr>
                </a:tc>
                <a:extLst>
                  <a:ext uri="{0D108BD9-81ED-4DB2-BD59-A6C34878D82A}">
                    <a16:rowId xmlns:a16="http://schemas.microsoft.com/office/drawing/2014/main" val="2733207297"/>
                  </a:ext>
                </a:extLst>
              </a:tr>
            </a:tbl>
          </a:graphicData>
        </a:graphic>
      </p:graphicFrame>
      <p:pic>
        <p:nvPicPr>
          <p:cNvPr id="3" name="图片 2"/>
          <p:cNvPicPr>
            <a:picLocks noChangeAspect="1"/>
          </p:cNvPicPr>
          <p:nvPr/>
        </p:nvPicPr>
        <p:blipFill>
          <a:blip r:embed="rId2"/>
          <a:stretch>
            <a:fillRect/>
          </a:stretch>
        </p:blipFill>
        <p:spPr>
          <a:xfrm>
            <a:off x="7989145" y="1891841"/>
            <a:ext cx="3423233" cy="1317442"/>
          </a:xfrm>
          <a:prstGeom prst="rect">
            <a:avLst/>
          </a:prstGeom>
          <a:solidFill>
            <a:schemeClr val="bg1"/>
          </a:solidFill>
          <a:ln>
            <a:solidFill>
              <a:schemeClr val="tx1">
                <a:lumMod val="50000"/>
                <a:lumOff val="50000"/>
              </a:schemeClr>
            </a:solidFill>
          </a:ln>
        </p:spPr>
      </p:pic>
      <p:sp>
        <p:nvSpPr>
          <p:cNvPr id="9" name="灯片编号占位符 3">
            <a:extLst>
              <a:ext uri="{FF2B5EF4-FFF2-40B4-BE49-F238E27FC236}">
                <a16:creationId xmlns:a16="http://schemas.microsoft.com/office/drawing/2014/main" id="{1A12E9B1-EFDE-45EA-AB85-54E190EF9949}"/>
              </a:ext>
            </a:extLst>
          </p:cNvPr>
          <p:cNvSpPr>
            <a:spLocks noGrp="1"/>
          </p:cNvSpPr>
          <p:nvPr>
            <p:ph type="sldNum" sz="quarter" idx="12"/>
          </p:nvPr>
        </p:nvSpPr>
        <p:spPr>
          <a:xfrm>
            <a:off x="7981950" y="6356352"/>
            <a:ext cx="2057400" cy="365125"/>
          </a:xfrm>
        </p:spPr>
        <p:txBody>
          <a:bodyPr/>
          <a:lstStyle/>
          <a:p>
            <a:pPr defTabSz="457200"/>
            <a:fld id="{672E488A-81DB-4A5F-B4BA-D0957D335647}" type="slidenum">
              <a:rPr lang="zh-CN" altLang="en-US">
                <a:solidFill>
                  <a:prstClr val="black">
                    <a:tint val="75000"/>
                  </a:prstClr>
                </a:solidFill>
                <a:latin typeface="Calibri" panose="020F0502020204030204"/>
                <a:ea typeface="等线" panose="02010600030101010101" pitchFamily="2" charset="-122"/>
              </a:rPr>
              <a:pPr defTabSz="457200"/>
              <a:t>6</a:t>
            </a:fld>
            <a:endParaRPr lang="zh-CN" altLang="en-US" dirty="0">
              <a:solidFill>
                <a:prstClr val="black">
                  <a:tint val="75000"/>
                </a:prstClr>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74621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AF48CE-85C5-4ABE-A187-74E1104C1DBD}"/>
              </a:ext>
            </a:extLst>
          </p:cNvPr>
          <p:cNvSpPr>
            <a:spLocks noGrp="1"/>
          </p:cNvSpPr>
          <p:nvPr>
            <p:ph type="title"/>
          </p:nvPr>
        </p:nvSpPr>
        <p:spPr>
          <a:xfrm>
            <a:off x="838200" y="136525"/>
            <a:ext cx="10515600" cy="1325563"/>
          </a:xfrm>
        </p:spPr>
        <p:txBody>
          <a:bodyPr vert="horz" lIns="91440" tIns="45720" rIns="91440" bIns="45720" rtlCol="0" anchor="ctr">
            <a:normAutofit/>
          </a:bodyPr>
          <a:lstStyle/>
          <a:p>
            <a:pPr algn="ctr"/>
            <a:r>
              <a:rPr lang="en-US" altLang="zh-CN" sz="3600" dirty="0">
                <a:latin typeface="Arial" panose="020B0604020202020204" pitchFamily="34" charset="0"/>
                <a:cs typeface="Arial" panose="020B0604020202020204" pitchFamily="34" charset="0"/>
              </a:rPr>
              <a:t>Cavity HOM Power Revisit (2-cell)</a:t>
            </a:r>
            <a:endParaRPr lang="zh-CN" altLang="en-US" sz="36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141590CF-8062-40D8-8A5A-AF4F2ABC8C61}"/>
              </a:ext>
            </a:extLst>
          </p:cNvPr>
          <p:cNvSpPr>
            <a:spLocks noGrp="1"/>
          </p:cNvSpPr>
          <p:nvPr>
            <p:ph idx="1"/>
          </p:nvPr>
        </p:nvSpPr>
        <p:spPr>
          <a:xfrm>
            <a:off x="771525" y="1462087"/>
            <a:ext cx="10515600" cy="5172076"/>
          </a:xfrm>
        </p:spPr>
        <p:txBody>
          <a:bodyPr>
            <a:normAutofit lnSpcReduction="10000"/>
          </a:bodyPr>
          <a:lstStyle/>
          <a:p>
            <a:pPr>
              <a:lnSpc>
                <a:spcPct val="120000"/>
              </a:lnSpc>
            </a:pPr>
            <a:r>
              <a:rPr lang="en-US" altLang="zh-CN" sz="2400" dirty="0">
                <a:latin typeface="Arial" panose="020B0604020202020204" pitchFamily="34" charset="0"/>
                <a:cs typeface="Arial" panose="020B0604020202020204" pitchFamily="34" charset="0"/>
              </a:rPr>
              <a:t>CDR Z-pole (460 mA, 12.8 </a:t>
            </a:r>
            <a:r>
              <a:rPr lang="en-US" altLang="zh-CN" sz="2400" dirty="0" err="1">
                <a:latin typeface="Arial" panose="020B0604020202020204" pitchFamily="34" charset="0"/>
                <a:cs typeface="Arial" panose="020B0604020202020204" pitchFamily="34" charset="0"/>
              </a:rPr>
              <a:t>nC</a:t>
            </a:r>
            <a:r>
              <a:rPr lang="en-US" altLang="zh-CN" sz="2400" dirty="0">
                <a:latin typeface="Arial" panose="020B0604020202020204" pitchFamily="34" charset="0"/>
                <a:cs typeface="Arial" panose="020B0604020202020204" pitchFamily="34" charset="0"/>
              </a:rPr>
              <a:t>)</a:t>
            </a:r>
          </a:p>
          <a:p>
            <a:pPr lvl="1">
              <a:lnSpc>
                <a:spcPct val="120000"/>
              </a:lnSpc>
            </a:pPr>
            <a:r>
              <a:rPr lang="en-US" altLang="zh-CN" sz="2000" dirty="0">
                <a:latin typeface="Arial" panose="020B0604020202020204" pitchFamily="34" charset="0"/>
                <a:cs typeface="Arial" panose="020B0604020202020204" pitchFamily="34" charset="0"/>
              </a:rPr>
              <a:t>2 kW </a:t>
            </a:r>
            <a:r>
              <a:rPr lang="en-US" altLang="zh-CN" sz="2000" dirty="0">
                <a:solidFill>
                  <a:srgbClr val="FF0000"/>
                </a:solidFill>
                <a:latin typeface="Arial" panose="020B0604020202020204" pitchFamily="34" charset="0"/>
                <a:cs typeface="Arial" panose="020B0604020202020204" pitchFamily="34" charset="0"/>
              </a:rPr>
              <a:t>estimated average </a:t>
            </a:r>
            <a:r>
              <a:rPr lang="en-US" altLang="zh-CN" sz="2000" dirty="0">
                <a:latin typeface="Arial" panose="020B0604020202020204" pitchFamily="34" charset="0"/>
                <a:cs typeface="Arial" panose="020B0604020202020204" pitchFamily="34" charset="0"/>
              </a:rPr>
              <a:t>HOM power per cavity, 1 kW with </a:t>
            </a:r>
            <a:r>
              <a:rPr lang="en-US" altLang="zh-CN" sz="2000" dirty="0">
                <a:solidFill>
                  <a:srgbClr val="FF0000"/>
                </a:solidFill>
                <a:latin typeface="Arial" panose="020B0604020202020204" pitchFamily="34" charset="0"/>
                <a:cs typeface="Arial" panose="020B0604020202020204" pitchFamily="34" charset="0"/>
              </a:rPr>
              <a:t>real beam spectrum</a:t>
            </a:r>
            <a:r>
              <a:rPr lang="en-US" altLang="zh-CN" sz="2000" dirty="0">
                <a:latin typeface="Arial" panose="020B0604020202020204" pitchFamily="34" charset="0"/>
                <a:cs typeface="Arial" panose="020B0604020202020204" pitchFamily="34" charset="0"/>
              </a:rPr>
              <a:t>.</a:t>
            </a:r>
          </a:p>
          <a:p>
            <a:pPr lvl="1">
              <a:lnSpc>
                <a:spcPct val="120000"/>
              </a:lnSpc>
            </a:pPr>
            <a:r>
              <a:rPr lang="en-US" altLang="zh-CN" sz="2000" dirty="0">
                <a:latin typeface="Arial" panose="020B0604020202020204" pitchFamily="34" charset="0"/>
                <a:cs typeface="Arial" panose="020B0604020202020204" pitchFamily="34" charset="0"/>
              </a:rPr>
              <a:t>Assume ALL the power go through HOM coupler (impossible), 500 W power each.</a:t>
            </a:r>
          </a:p>
          <a:p>
            <a:pPr lvl="1">
              <a:lnSpc>
                <a:spcPct val="120000"/>
              </a:lnSpc>
            </a:pPr>
            <a:r>
              <a:rPr lang="en-US" altLang="zh-CN" sz="2000" dirty="0">
                <a:latin typeface="Arial" panose="020B0604020202020204" pitchFamily="34" charset="0"/>
                <a:cs typeface="Arial" panose="020B0604020202020204" pitchFamily="34" charset="0"/>
              </a:rPr>
              <a:t>Actually much less power through HOM coupler (below cut-off only 25 W each). </a:t>
            </a:r>
          </a:p>
          <a:p>
            <a:pPr lvl="1">
              <a:lnSpc>
                <a:spcPct val="120000"/>
              </a:lnSpc>
            </a:pPr>
            <a:r>
              <a:rPr lang="en-US" altLang="zh-CN" sz="2000" dirty="0">
                <a:latin typeface="Arial" panose="020B0604020202020204" pitchFamily="34" charset="0"/>
                <a:cs typeface="Arial" panose="020B0604020202020204" pitchFamily="34" charset="0"/>
              </a:rPr>
              <a:t>HOM coupler design power 1 kW is much more than enough.</a:t>
            </a:r>
          </a:p>
          <a:p>
            <a:pPr>
              <a:lnSpc>
                <a:spcPct val="120000"/>
              </a:lnSpc>
            </a:pPr>
            <a:r>
              <a:rPr lang="en-US" altLang="zh-CN" sz="2400" dirty="0">
                <a:latin typeface="Arial" panose="020B0604020202020204" pitchFamily="34" charset="0"/>
                <a:cs typeface="Arial" panose="020B0604020202020204" pitchFamily="34" charset="0"/>
              </a:rPr>
              <a:t>Scale to High luminosity Z (820 mA, 19.2 </a:t>
            </a:r>
            <a:r>
              <a:rPr lang="en-US" altLang="zh-CN" sz="2400" dirty="0" err="1">
                <a:latin typeface="Arial" panose="020B0604020202020204" pitchFamily="34" charset="0"/>
                <a:cs typeface="Arial" panose="020B0604020202020204" pitchFamily="34" charset="0"/>
              </a:rPr>
              <a:t>nC</a:t>
            </a:r>
            <a:r>
              <a:rPr lang="en-US" altLang="zh-CN" sz="2400" dirty="0">
                <a:latin typeface="Arial" panose="020B0604020202020204" pitchFamily="34" charset="0"/>
                <a:cs typeface="Arial" panose="020B0604020202020204" pitchFamily="34" charset="0"/>
              </a:rPr>
              <a:t>), need calculation</a:t>
            </a:r>
          </a:p>
          <a:p>
            <a:pPr lvl="1">
              <a:lnSpc>
                <a:spcPct val="120000"/>
              </a:lnSpc>
            </a:pPr>
            <a:r>
              <a:rPr lang="en-US" altLang="zh-CN" sz="2000" dirty="0">
                <a:latin typeface="Arial" panose="020B0604020202020204" pitchFamily="34" charset="0"/>
                <a:cs typeface="Arial" panose="020B0604020202020204" pitchFamily="34" charset="0"/>
              </a:rPr>
              <a:t>4.6 kW </a:t>
            </a:r>
            <a:r>
              <a:rPr lang="en-US" altLang="zh-CN" sz="2000" dirty="0">
                <a:solidFill>
                  <a:srgbClr val="FF0000"/>
                </a:solidFill>
                <a:latin typeface="Arial" panose="020B0604020202020204" pitchFamily="34" charset="0"/>
                <a:cs typeface="Arial" panose="020B0604020202020204" pitchFamily="34" charset="0"/>
              </a:rPr>
              <a:t>estimated average </a:t>
            </a:r>
            <a:r>
              <a:rPr lang="en-US" altLang="zh-CN" sz="2000" dirty="0">
                <a:latin typeface="Arial" panose="020B0604020202020204" pitchFamily="34" charset="0"/>
                <a:cs typeface="Arial" panose="020B0604020202020204" pitchFamily="34" charset="0"/>
              </a:rPr>
              <a:t>HOM power per cavity, 2.3 kW with </a:t>
            </a:r>
            <a:r>
              <a:rPr lang="en-US" altLang="zh-CN" sz="2000" dirty="0">
                <a:solidFill>
                  <a:srgbClr val="FF0000"/>
                </a:solidFill>
                <a:latin typeface="Arial" panose="020B0604020202020204" pitchFamily="34" charset="0"/>
                <a:cs typeface="Arial" panose="020B0604020202020204" pitchFamily="34" charset="0"/>
              </a:rPr>
              <a:t>real beam spectrum</a:t>
            </a:r>
            <a:r>
              <a:rPr lang="en-US" altLang="zh-CN" sz="2000" dirty="0">
                <a:latin typeface="Arial" panose="020B0604020202020204" pitchFamily="34" charset="0"/>
                <a:cs typeface="Arial" panose="020B0604020202020204" pitchFamily="34" charset="0"/>
              </a:rPr>
              <a:t>.</a:t>
            </a:r>
          </a:p>
          <a:p>
            <a:pPr lvl="1">
              <a:lnSpc>
                <a:spcPct val="120000"/>
              </a:lnSpc>
            </a:pPr>
            <a:r>
              <a:rPr lang="en-US" altLang="zh-CN" sz="2000" dirty="0">
                <a:latin typeface="Arial" panose="020B0604020202020204" pitchFamily="34" charset="0"/>
                <a:cs typeface="Arial" panose="020B0604020202020204" pitchFamily="34" charset="0"/>
              </a:rPr>
              <a:t>Assume ALL the power go through HOM coupler (impossible), 1.15 kW power each.</a:t>
            </a:r>
          </a:p>
          <a:p>
            <a:pPr lvl="1">
              <a:lnSpc>
                <a:spcPct val="120000"/>
              </a:lnSpc>
            </a:pPr>
            <a:r>
              <a:rPr lang="en-US" altLang="zh-CN" sz="2000" dirty="0">
                <a:latin typeface="Arial" panose="020B0604020202020204" pitchFamily="34" charset="0"/>
                <a:cs typeface="Arial" panose="020B0604020202020204" pitchFamily="34" charset="0"/>
              </a:rPr>
              <a:t>Actually much less power through HOM coupler (below cut-off only 60 W each). </a:t>
            </a:r>
          </a:p>
          <a:p>
            <a:pPr lvl="1">
              <a:lnSpc>
                <a:spcPct val="120000"/>
              </a:lnSpc>
            </a:pPr>
            <a:r>
              <a:rPr lang="en-US" altLang="zh-CN" sz="2000" dirty="0">
                <a:latin typeface="Arial" panose="020B0604020202020204" pitchFamily="34" charset="0"/>
                <a:cs typeface="Arial" panose="020B0604020202020204" pitchFamily="34" charset="0"/>
              </a:rPr>
              <a:t>HOM coupler design power 1 kW is still much more than enough even up to 1.4 A.</a:t>
            </a:r>
          </a:p>
          <a:p>
            <a:pPr lvl="1">
              <a:lnSpc>
                <a:spcPct val="120000"/>
              </a:lnSpc>
            </a:pPr>
            <a:r>
              <a:rPr lang="en-US" altLang="zh-CN" sz="2000" dirty="0">
                <a:latin typeface="Arial" panose="020B0604020202020204" pitchFamily="34" charset="0"/>
                <a:cs typeface="Arial" panose="020B0604020202020204" pitchFamily="34" charset="0"/>
              </a:rPr>
              <a:t>But, very large propagating HOM power (27 kW per module with six cavities)</a:t>
            </a:r>
          </a:p>
          <a:p>
            <a:pPr lvl="1">
              <a:lnSpc>
                <a:spcPct val="120000"/>
              </a:lnSpc>
            </a:pPr>
            <a:r>
              <a:rPr lang="en-US" altLang="zh-CN" sz="2000" dirty="0">
                <a:latin typeface="Arial" panose="020B0604020202020204" pitchFamily="34" charset="0"/>
                <a:cs typeface="Arial" panose="020B0604020202020204" pitchFamily="34" charset="0"/>
              </a:rPr>
              <a:t>Tapers and absorbers will contribute a lot of additional HOM power.</a:t>
            </a:r>
          </a:p>
          <a:p>
            <a:pPr lvl="1">
              <a:lnSpc>
                <a:spcPct val="120000"/>
              </a:lnSpc>
            </a:pPr>
            <a:endParaRPr lang="en-US" altLang="zh-CN" sz="2000" dirty="0">
              <a:latin typeface="Arial" panose="020B0604020202020204" pitchFamily="34" charset="0"/>
              <a:cs typeface="Arial" panose="020B0604020202020204" pitchFamily="34" charset="0"/>
            </a:endParaRPr>
          </a:p>
          <a:p>
            <a:pPr lvl="1">
              <a:lnSpc>
                <a:spcPct val="120000"/>
              </a:lnSpc>
            </a:pPr>
            <a:endParaRPr lang="en-US" altLang="zh-CN" sz="2000" dirty="0">
              <a:latin typeface="Arial" panose="020B0604020202020204" pitchFamily="34" charset="0"/>
              <a:cs typeface="Arial" panose="020B0604020202020204" pitchFamily="34" charset="0"/>
            </a:endParaRPr>
          </a:p>
          <a:p>
            <a:pPr lvl="1">
              <a:lnSpc>
                <a:spcPct val="120000"/>
              </a:lnSpc>
            </a:pPr>
            <a:endParaRPr lang="en-US" altLang="zh-CN" sz="2000" dirty="0">
              <a:latin typeface="Arial" panose="020B0604020202020204" pitchFamily="34" charset="0"/>
              <a:cs typeface="Arial" panose="020B0604020202020204" pitchFamily="34" charset="0"/>
            </a:endParaRPr>
          </a:p>
          <a:p>
            <a:pPr lvl="1">
              <a:lnSpc>
                <a:spcPct val="120000"/>
              </a:lnSpc>
            </a:pPr>
            <a:endParaRPr lang="zh-CN" altLang="en-US" sz="2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840E0BE8-D054-45FF-B0D5-98E95A6BF82C}"/>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4840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37C6DA-C4F3-4238-883C-25761E95594E}"/>
              </a:ext>
            </a:extLst>
          </p:cNvPr>
          <p:cNvSpPr>
            <a:spLocks noGrp="1"/>
          </p:cNvSpPr>
          <p:nvPr>
            <p:ph type="title"/>
          </p:nvPr>
        </p:nvSpPr>
        <p:spPr>
          <a:xfrm>
            <a:off x="838200" y="183965"/>
            <a:ext cx="10515600" cy="879213"/>
          </a:xfrm>
        </p:spPr>
        <p:txBody>
          <a:bodyPr>
            <a:normAutofit/>
          </a:bodyPr>
          <a:lstStyle/>
          <a:p>
            <a:pPr algn="ctr"/>
            <a:r>
              <a:rPr lang="en-US" altLang="zh-CN" sz="3600" dirty="0">
                <a:latin typeface="Arial" panose="020B0604020202020204" pitchFamily="34" charset="0"/>
                <a:cs typeface="Arial" panose="020B0604020202020204" pitchFamily="34" charset="0"/>
              </a:rPr>
              <a:t>One Single-Cell Cavity Module</a:t>
            </a:r>
            <a:endParaRPr lang="zh-CN" altLang="en-US" sz="36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51CAB6CF-7DE4-4E08-9E3E-AEAAA3E98271}"/>
              </a:ext>
            </a:extLst>
          </p:cNvPr>
          <p:cNvSpPr>
            <a:spLocks noGrp="1"/>
          </p:cNvSpPr>
          <p:nvPr>
            <p:ph idx="1"/>
          </p:nvPr>
        </p:nvSpPr>
        <p:spPr>
          <a:xfrm>
            <a:off x="461912" y="1114424"/>
            <a:ext cx="11660958" cy="5070571"/>
          </a:xfrm>
        </p:spPr>
        <p:txBody>
          <a:bodyPr>
            <a:normAutofit/>
          </a:bodyPr>
          <a:lstStyle/>
          <a:p>
            <a:r>
              <a:rPr lang="en-US" altLang="zh-CN" sz="2200" dirty="0">
                <a:latin typeface="Arial" panose="020B0604020202020204" pitchFamily="34" charset="0"/>
                <a:cs typeface="Arial" panose="020B0604020202020204" pitchFamily="34" charset="0"/>
              </a:rPr>
              <a:t>BEPCII 3.5 m single cavity cryomodule, could be reduced to 2.5 m each for cavity pair.</a:t>
            </a:r>
          </a:p>
          <a:p>
            <a:r>
              <a:rPr lang="en-US" altLang="zh-CN" sz="2200" dirty="0">
                <a:latin typeface="Arial" panose="020B0604020202020204" pitchFamily="34" charset="0"/>
                <a:cs typeface="Arial" panose="020B0604020202020204" pitchFamily="34" charset="0"/>
              </a:rPr>
              <a:t>4 cavities (4 cells) between quadrupoles (CDR: 6x2=12 cells):</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16</a:t>
            </a:r>
            <a:r>
              <a:rPr lang="zh-CN" altLang="en-US" sz="2200" dirty="0">
                <a:latin typeface="Arial" panose="020B0604020202020204" pitchFamily="34" charset="0"/>
                <a:cs typeface="Arial" panose="020B0604020202020204" pitchFamily="34" charset="0"/>
              </a:rPr>
              <a:t> </a:t>
            </a:r>
            <a:r>
              <a:rPr lang="en-US" altLang="zh-CN" sz="2200" dirty="0">
                <a:latin typeface="Arial" panose="020B0604020202020204" pitchFamily="34" charset="0"/>
                <a:cs typeface="Arial" panose="020B0604020202020204" pitchFamily="34" charset="0"/>
              </a:rPr>
              <a:t>m </a:t>
            </a:r>
          </a:p>
          <a:p>
            <a:r>
              <a:rPr lang="en-US" altLang="zh-CN" sz="2200" dirty="0">
                <a:latin typeface="Arial" panose="020B0604020202020204" pitchFamily="34" charset="0"/>
                <a:cs typeface="Arial" panose="020B0604020202020204" pitchFamily="34" charset="0"/>
              </a:rPr>
              <a:t>60 cavities for a quarter: 240 m. Enough space in RF section (224+288=512 m).</a:t>
            </a:r>
            <a:endParaRPr lang="zh-CN" altLang="en-US" sz="22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A509CBAB-E3B7-4FFF-A130-F7ACA35361F6}"/>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87F81425-7681-4213-8C96-D7D25962912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96800" y="3968730"/>
            <a:ext cx="3867201" cy="2300881"/>
          </a:xfrm>
          <a:prstGeom prst="rect">
            <a:avLst/>
          </a:prstGeom>
        </p:spPr>
      </p:pic>
      <p:pic>
        <p:nvPicPr>
          <p:cNvPr id="10" name="图片 9">
            <a:extLst>
              <a:ext uri="{FF2B5EF4-FFF2-40B4-BE49-F238E27FC236}">
                <a16:creationId xmlns:a16="http://schemas.microsoft.com/office/drawing/2014/main" id="{1ECA6359-23C8-4D17-92F4-193C8B55BD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3074" y="2543398"/>
            <a:ext cx="10613647" cy="1253977"/>
          </a:xfrm>
          <a:prstGeom prst="rect">
            <a:avLst/>
          </a:prstGeom>
        </p:spPr>
      </p:pic>
      <p:pic>
        <p:nvPicPr>
          <p:cNvPr id="13" name="Picture 2">
            <a:extLst>
              <a:ext uri="{FF2B5EF4-FFF2-40B4-BE49-F238E27FC236}">
                <a16:creationId xmlns:a16="http://schemas.microsoft.com/office/drawing/2014/main" id="{EA7FCC6A-0B42-4233-A9E6-661BE2016C2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09430" y="3848621"/>
            <a:ext cx="3510571" cy="2541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368C57A2-2569-4D36-8476-F46F74C50AE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21006"/>
          <a:stretch/>
        </p:blipFill>
        <p:spPr bwMode="auto">
          <a:xfrm>
            <a:off x="7716958" y="4929189"/>
            <a:ext cx="4308955" cy="98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2278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DE7B22-097E-4B9C-A5BA-43BD6385BDE4}"/>
              </a:ext>
            </a:extLst>
          </p:cNvPr>
          <p:cNvSpPr>
            <a:spLocks noGrp="1"/>
          </p:cNvSpPr>
          <p:nvPr>
            <p:ph type="title"/>
          </p:nvPr>
        </p:nvSpPr>
        <p:spPr>
          <a:xfrm>
            <a:off x="233363" y="365125"/>
            <a:ext cx="11610975" cy="1325563"/>
          </a:xfrm>
        </p:spPr>
        <p:txBody>
          <a:bodyPr>
            <a:normAutofit/>
          </a:bodyPr>
          <a:lstStyle/>
          <a:p>
            <a:pPr algn="ctr"/>
            <a:r>
              <a:rPr lang="en-US" altLang="zh-CN" sz="3600" dirty="0">
                <a:latin typeface="Arial" panose="020B0604020202020204" pitchFamily="34" charset="0"/>
                <a:cs typeface="Arial" panose="020B0604020202020204" pitchFamily="34" charset="0"/>
              </a:rPr>
              <a:t>TDR Tasks for CEPC System Design</a:t>
            </a:r>
            <a:endParaRPr lang="zh-CN" altLang="en-US" sz="3600" dirty="0">
              <a:latin typeface="Arial" panose="020B0604020202020204" pitchFamily="34" charset="0"/>
              <a:cs typeface="Arial" panose="020B0604020202020204" pitchFamily="34" charset="0"/>
            </a:endParaRPr>
          </a:p>
        </p:txBody>
      </p:sp>
      <p:sp>
        <p:nvSpPr>
          <p:cNvPr id="3" name="内容占位符 2">
            <a:extLst>
              <a:ext uri="{FF2B5EF4-FFF2-40B4-BE49-F238E27FC236}">
                <a16:creationId xmlns:a16="http://schemas.microsoft.com/office/drawing/2014/main" id="{7482E771-5F93-458B-86AA-7C6664AA0DC3}"/>
              </a:ext>
            </a:extLst>
          </p:cNvPr>
          <p:cNvSpPr>
            <a:spLocks noGrp="1"/>
          </p:cNvSpPr>
          <p:nvPr>
            <p:ph idx="1"/>
          </p:nvPr>
        </p:nvSpPr>
        <p:spPr>
          <a:xfrm>
            <a:off x="838200" y="1825625"/>
            <a:ext cx="10763250" cy="4351338"/>
          </a:xfrm>
        </p:spPr>
        <p:txBody>
          <a:bodyPr>
            <a:normAutofit lnSpcReduction="10000"/>
          </a:bodyPr>
          <a:lstStyle/>
          <a:p>
            <a:pPr marL="457200" indent="-457200">
              <a:lnSpc>
                <a:spcPct val="120000"/>
              </a:lnSpc>
              <a:buFont typeface="+mj-lt"/>
              <a:buAutoNum type="arabicPeriod"/>
            </a:pPr>
            <a:r>
              <a:rPr lang="en-US" altLang="zh-CN" sz="2000" dirty="0">
                <a:latin typeface="Arial" panose="020B0604020202020204" pitchFamily="34" charset="0"/>
                <a:cs typeface="Arial" panose="020B0604020202020204" pitchFamily="34" charset="0"/>
              </a:rPr>
              <a:t>Simulation and experiment on </a:t>
            </a:r>
            <a:r>
              <a:rPr lang="en-US" altLang="zh-CN" sz="2000" dirty="0">
                <a:solidFill>
                  <a:srgbClr val="FF0000"/>
                </a:solidFill>
                <a:latin typeface="Arial" panose="020B0604020202020204" pitchFamily="34" charset="0"/>
                <a:cs typeface="Arial" panose="020B0604020202020204" pitchFamily="34" charset="0"/>
              </a:rPr>
              <a:t>HOM power generation and propagation </a:t>
            </a:r>
            <a:r>
              <a:rPr lang="en-US" altLang="zh-CN" sz="2000" dirty="0">
                <a:latin typeface="Arial" panose="020B0604020202020204" pitchFamily="34" charset="0"/>
                <a:cs typeface="Arial" panose="020B0604020202020204" pitchFamily="34" charset="0"/>
              </a:rPr>
              <a:t>through multi-cavity string and HOM couplers 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absorbers. Cold components heating. Give input to practical HOM damping scheme and cryomodule design for HL Z.</a:t>
            </a:r>
          </a:p>
          <a:p>
            <a:pPr marL="457200" indent="-457200">
              <a:lnSpc>
                <a:spcPct val="120000"/>
              </a:lnSpc>
              <a:buFont typeface="+mj-lt"/>
              <a:buAutoNum type="arabicPeriod"/>
            </a:pPr>
            <a:r>
              <a:rPr lang="en-US" altLang="zh-CN" sz="2000" dirty="0">
                <a:latin typeface="Arial" panose="020B0604020202020204" pitchFamily="34" charset="0"/>
                <a:cs typeface="Arial" panose="020B0604020202020204" pitchFamily="34" charset="0"/>
              </a:rPr>
              <a:t>Optimize </a:t>
            </a:r>
            <a:r>
              <a:rPr lang="en-US" altLang="zh-CN" sz="2000" dirty="0">
                <a:solidFill>
                  <a:srgbClr val="FF0000"/>
                </a:solidFill>
                <a:latin typeface="Arial" panose="020B0604020202020204" pitchFamily="34" charset="0"/>
                <a:cs typeface="Arial" panose="020B0604020202020204" pitchFamily="34" charset="0"/>
              </a:rPr>
              <a:t>HOM damping of most dangerous mode </a:t>
            </a:r>
            <a:r>
              <a:rPr lang="en-US" altLang="zh-CN" sz="2000" dirty="0">
                <a:latin typeface="Arial" panose="020B0604020202020204" pitchFamily="34" charset="0"/>
                <a:cs typeface="Arial" panose="020B0604020202020204" pitchFamily="34" charset="0"/>
              </a:rPr>
              <a:t>to the CBI growth time that longitudinal bunch-by-bunch feedback system can deal with. Cavity shape and asymmetry, beam pipe diameter, HOM coupler shape and orientation, (artificial enlarged) HOM frequency spread. </a:t>
            </a:r>
          </a:p>
          <a:p>
            <a:pPr marL="457200" indent="-457200">
              <a:lnSpc>
                <a:spcPct val="120000"/>
              </a:lnSpc>
              <a:buFont typeface="+mj-lt"/>
              <a:buAutoNum type="arabicPeriod"/>
            </a:pPr>
            <a:r>
              <a:rPr lang="en-US" altLang="zh-CN" sz="2000" dirty="0">
                <a:latin typeface="Arial" panose="020B0604020202020204" pitchFamily="34" charset="0"/>
                <a:cs typeface="Arial" panose="020B0604020202020204" pitchFamily="34" charset="0"/>
              </a:rPr>
              <a:t>Develop </a:t>
            </a:r>
            <a:r>
              <a:rPr lang="en-US" altLang="zh-CN" sz="2000" dirty="0">
                <a:solidFill>
                  <a:srgbClr val="FF0000"/>
                </a:solidFill>
                <a:latin typeface="Arial" panose="020B0604020202020204" pitchFamily="34" charset="0"/>
                <a:cs typeface="Arial" panose="020B0604020202020204" pitchFamily="34" charset="0"/>
              </a:rPr>
              <a:t>time domain simulation code of beam cavity interaction </a:t>
            </a:r>
            <a:r>
              <a:rPr lang="en-US" altLang="zh-CN" sz="2000" dirty="0">
                <a:latin typeface="Arial" panose="020B0604020202020204" pitchFamily="34" charset="0"/>
                <a:cs typeface="Arial" panose="020B0604020202020204" pitchFamily="34" charset="0"/>
              </a:rPr>
              <a:t>with RF feedback for the </a:t>
            </a:r>
            <a:r>
              <a:rPr lang="en-US" altLang="zh-CN" sz="2000" dirty="0">
                <a:solidFill>
                  <a:srgbClr val="0070C0"/>
                </a:solidFill>
                <a:latin typeface="Arial" panose="020B0604020202020204" pitchFamily="34" charset="0"/>
                <a:cs typeface="Arial" panose="020B0604020202020204" pitchFamily="34" charset="0"/>
              </a:rPr>
              <a:t>fundamental mode CBI and RF transient</a:t>
            </a:r>
            <a:r>
              <a:rPr lang="en-US" altLang="zh-CN" sz="2000" dirty="0">
                <a:latin typeface="Arial" panose="020B0604020202020204" pitchFamily="34" charset="0"/>
                <a:cs typeface="Arial" panose="020B0604020202020204" pitchFamily="34" charset="0"/>
              </a:rPr>
              <a:t> (including individual cavity position, detuning and parking, injection, swap, booster ramp…). Elegant as the start.  </a:t>
            </a:r>
          </a:p>
          <a:p>
            <a:pPr marL="457200" indent="-457200">
              <a:lnSpc>
                <a:spcPct val="120000"/>
              </a:lnSpc>
              <a:buFont typeface="+mj-lt"/>
              <a:buAutoNum type="arabicPeriod"/>
            </a:pPr>
            <a:r>
              <a:rPr lang="en-US" altLang="zh-CN" sz="2000" dirty="0">
                <a:latin typeface="Arial" panose="020B0604020202020204" pitchFamily="34" charset="0"/>
                <a:cs typeface="Arial" panose="020B0604020202020204" pitchFamily="34" charset="0"/>
              </a:rPr>
              <a:t>Details of the Booster RF ramping and stability.</a:t>
            </a:r>
          </a:p>
          <a:p>
            <a:pPr marL="0" indent="0">
              <a:lnSpc>
                <a:spcPct val="120000"/>
              </a:lnSpc>
              <a:buNone/>
            </a:pPr>
            <a:r>
              <a:rPr lang="en-US" altLang="zh-CN" sz="2000" dirty="0">
                <a:latin typeface="Arial" panose="020B0604020202020204" pitchFamily="34" charset="0"/>
                <a:cs typeface="Arial" panose="020B0604020202020204" pitchFamily="34" charset="0"/>
              </a:rPr>
              <a:t>       NSFC funded. PhD thesis work. Try up to 1.4 A for Z-pole mode.</a:t>
            </a:r>
            <a:endParaRPr lang="zh-CN" altLang="en-US" sz="2000" dirty="0">
              <a:latin typeface="Arial" panose="020B0604020202020204" pitchFamily="34" charset="0"/>
              <a:cs typeface="Arial" panose="020B0604020202020204" pitchFamily="34" charset="0"/>
            </a:endParaRPr>
          </a:p>
        </p:txBody>
      </p:sp>
      <p:sp>
        <p:nvSpPr>
          <p:cNvPr id="4" name="灯片编号占位符 3">
            <a:extLst>
              <a:ext uri="{FF2B5EF4-FFF2-40B4-BE49-F238E27FC236}">
                <a16:creationId xmlns:a16="http://schemas.microsoft.com/office/drawing/2014/main" id="{01A0AF4B-24F9-42F0-A248-AE02C0EB019C}"/>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72E488A-81DB-4A5F-B4BA-D0957D335647}"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0578859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3506</TotalTime>
  <Words>4074</Words>
  <Application>Microsoft Office PowerPoint</Application>
  <PresentationFormat>宽屏</PresentationFormat>
  <Paragraphs>897</Paragraphs>
  <Slides>33</Slides>
  <Notes>1</Notes>
  <HiddenSlides>0</HiddenSlides>
  <MMClips>0</MMClips>
  <ScaleCrop>false</ScaleCrop>
  <HeadingPairs>
    <vt:vector size="6" baseType="variant">
      <vt:variant>
        <vt:lpstr>已用的字体</vt:lpstr>
      </vt:variant>
      <vt:variant>
        <vt:i4>9</vt:i4>
      </vt:variant>
      <vt:variant>
        <vt:lpstr>主题</vt:lpstr>
      </vt:variant>
      <vt:variant>
        <vt:i4>5</vt:i4>
      </vt:variant>
      <vt:variant>
        <vt:lpstr>幻灯片标题</vt:lpstr>
      </vt:variant>
      <vt:variant>
        <vt:i4>33</vt:i4>
      </vt:variant>
    </vt:vector>
  </HeadingPairs>
  <TitlesOfParts>
    <vt:vector size="47" baseType="lpstr">
      <vt:lpstr>MS Mincho</vt:lpstr>
      <vt:lpstr>等线</vt:lpstr>
      <vt:lpstr>等线 Light</vt:lpstr>
      <vt:lpstr>黑体</vt:lpstr>
      <vt:lpstr>宋体</vt:lpstr>
      <vt:lpstr>微软雅黑</vt:lpstr>
      <vt:lpstr>Arial</vt:lpstr>
      <vt:lpstr>Calibri</vt:lpstr>
      <vt:lpstr>Calibri Light</vt:lpstr>
      <vt:lpstr>Office 主题​​</vt:lpstr>
      <vt:lpstr>1_Office 主题​​</vt:lpstr>
      <vt:lpstr>2_Office 主题​​</vt:lpstr>
      <vt:lpstr>3_Office 主题​​</vt:lpstr>
      <vt:lpstr>4_Office 主题​​</vt:lpstr>
      <vt:lpstr>CEPC SRF System R&amp;D Status</vt:lpstr>
      <vt:lpstr>Outline</vt:lpstr>
      <vt:lpstr>CEPC SRF System</vt:lpstr>
      <vt:lpstr>CEPC SRF Cryomodules</vt:lpstr>
      <vt:lpstr>SRF Challenges for High Luminosity Z</vt:lpstr>
      <vt:lpstr>CEPC Collider Ring SRF Parameters (CDR and HL-Z)</vt:lpstr>
      <vt:lpstr>Cavity HOM Power Revisit (2-cell)</vt:lpstr>
      <vt:lpstr>One Single-Cell Cavity Module</vt:lpstr>
      <vt:lpstr>TDR Tasks for CEPC System Design</vt:lpstr>
      <vt:lpstr>CEPC ERL Scheme Study</vt:lpstr>
      <vt:lpstr>Outline</vt:lpstr>
      <vt:lpstr>TDR Plan of CEPC SRF System</vt:lpstr>
      <vt:lpstr>CEPC SRF Technological Uncertainties</vt:lpstr>
      <vt:lpstr>CEPC SRF Hardware Specifications</vt:lpstr>
      <vt:lpstr>Prototypes of CEPC 650 MHz SRF System</vt:lpstr>
      <vt:lpstr>CEPC 650 MHz Test Cryomodule</vt:lpstr>
      <vt:lpstr>650 MHz Input Couplers TW Test</vt:lpstr>
      <vt:lpstr>650 MHz Input Couplers SW Test</vt:lpstr>
      <vt:lpstr>650 MHz HOM Coupler Fabrication</vt:lpstr>
      <vt:lpstr>650 MHz HOM Coupler Testing</vt:lpstr>
      <vt:lpstr>Outline</vt:lpstr>
      <vt:lpstr>Industrialization of  1.3 GHz 9-cell Cavities</vt:lpstr>
      <vt:lpstr>Cavity Quality Control</vt:lpstr>
      <vt:lpstr>RF and Mechanical Quality Control</vt:lpstr>
      <vt:lpstr>IHEP New Tuning Machine (by PKU)</vt:lpstr>
      <vt:lpstr>HOM Coupler Notch Tuning</vt:lpstr>
      <vt:lpstr>HOM Mode Damping</vt:lpstr>
      <vt:lpstr>CEPC Booster HOM CBI and Feedback </vt:lpstr>
      <vt:lpstr>Statistics of Cavity HOM Frequency Spread</vt:lpstr>
      <vt:lpstr>Industrialization of 1.3 GHz Variable Coupler</vt:lpstr>
      <vt:lpstr>1.3 GHz Variable Coupler Quality Control</vt:lpstr>
      <vt:lpstr>Summary</vt:lpstr>
      <vt:lpstr>RF Parameter Comparison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Zhai</dc:creator>
  <cp:lastModifiedBy>Zhai</cp:lastModifiedBy>
  <cp:revision>941</cp:revision>
  <dcterms:created xsi:type="dcterms:W3CDTF">2019-10-17T08:38:03Z</dcterms:created>
  <dcterms:modified xsi:type="dcterms:W3CDTF">2019-11-18T16:12:54Z</dcterms:modified>
</cp:coreProperties>
</file>