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9" r:id="rId3"/>
    <p:sldId id="257" r:id="rId4"/>
    <p:sldId id="258" r:id="rId5"/>
    <p:sldId id="260" r:id="rId6"/>
    <p:sldId id="267" r:id="rId7"/>
    <p:sldId id="264" r:id="rId8"/>
    <p:sldId id="268" r:id="rId9"/>
    <p:sldId id="261" r:id="rId10"/>
    <p:sldId id="265" r:id="rId11"/>
    <p:sldId id="263" r:id="rId12"/>
    <p:sldId id="266" r:id="rId13"/>
    <p:sldId id="26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100" d="100"/>
          <a:sy n="100" d="100"/>
        </p:scale>
        <p:origin x="87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1F1740-431A-414C-A1E8-999B144AC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AF1FE5B-00C9-4E29-87AC-24C4E8EA5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FCC911-2877-4FC6-A0A0-7698F5C8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5E364-EE4B-4299-BA9C-A5ED5E11309D}" type="datetimeFigureOut">
              <a:rPr lang="zh-CN" altLang="en-US" smtClean="0"/>
              <a:t>2019/4/16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6B5F8C-DB2C-4577-865A-3F615B17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0A9A6C-F76F-4F85-9AC7-24A5BCBD2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BE2-427B-476E-A861-7EECC0C6C7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31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E2C4B-D772-43C3-96AC-75C80187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FC43269-755D-403C-B660-55EC6D514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90F6C6-9F68-4FE1-96A3-2A0CA4A1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5E364-EE4B-4299-BA9C-A5ED5E11309D}" type="datetimeFigureOut">
              <a:rPr lang="zh-CN" altLang="en-US" smtClean="0"/>
              <a:t>2019/4/16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D2B80-B2E4-4318-BBE1-E4BF06A5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0DD547-3D3D-457F-97D0-5DD04B13C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BE2-427B-476E-A861-7EECC0C6C7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31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74CAE23-3FEC-465E-AA5B-7BC1BE0D0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1E36751-1294-4C07-997C-8EC89F7B2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EA48CF-3C8D-43E7-84EA-8F8631187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5E364-EE4B-4299-BA9C-A5ED5E11309D}" type="datetimeFigureOut">
              <a:rPr lang="zh-CN" altLang="en-US" smtClean="0"/>
              <a:t>2019/4/16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B9327C-DC43-43BE-9368-E94CC3258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FFBEC1-2483-4A6A-A06C-4C6BE518E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BE2-427B-476E-A861-7EECC0C6C7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55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0B6C7-539E-469A-80AC-A0D1FD18A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967413-7663-41BB-A94D-F8934D219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2B6DD-EDCB-4B63-9C50-8744492AC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5E364-EE4B-4299-BA9C-A5ED5E11309D}" type="datetimeFigureOut">
              <a:rPr lang="zh-CN" altLang="en-US" smtClean="0"/>
              <a:t>2019/4/16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FA190F-AD50-4B6D-9237-7C3D8ED9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A0FF6F-7B69-4987-AE61-5FB1B1033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BE2-427B-476E-A861-7EECC0C6C7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14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CFC9F5-6430-4CCF-8DA4-129AE423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695448-0084-4ABA-8E8C-9B6F6009D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662849-305F-45A2-BFC0-2D7598BE8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5E364-EE4B-4299-BA9C-A5ED5E11309D}" type="datetimeFigureOut">
              <a:rPr lang="zh-CN" altLang="en-US" smtClean="0"/>
              <a:t>2019/4/16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221B81-CB61-473B-B5B1-513B65C4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B77112-3C97-49DF-8341-2EF57258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BE2-427B-476E-A861-7EECC0C6C7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18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72E9D7-8C3C-4F22-BF7F-06168D206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92BDC0-386C-4475-9666-3EECB7255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5F38F6-C71D-42F3-B0D2-1443D975C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5CCB34-2516-4AD9-ACC4-64207F5C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5E364-EE4B-4299-BA9C-A5ED5E11309D}" type="datetimeFigureOut">
              <a:rPr lang="zh-CN" altLang="en-US" smtClean="0"/>
              <a:t>2019/4/16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01F25F-9FF7-44D6-A580-F23AFC4E6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0AB148-4BB0-4B4A-AB99-D25B2DC0A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BE2-427B-476E-A861-7EECC0C6C7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80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80614C-ED16-45D7-97C4-B3AA4D7F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FBB89B-F201-49B5-A3D9-6370B6FAF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F4D66A-7D70-4804-B2FC-C57FAFB53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BBDE6A3-D1EE-4D93-81F5-94023BF6C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8650E5D-F0E3-4E11-88B6-742CEF8A1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09133F7-F45E-4426-927C-DE3FFCD5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5E364-EE4B-4299-BA9C-A5ED5E11309D}" type="datetimeFigureOut">
              <a:rPr lang="zh-CN" altLang="en-US" smtClean="0"/>
              <a:t>2019/4/16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F2B539-B76D-4465-9F78-C0D46D4E5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BDDB2D-8A25-424B-886A-ACBFDF5C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BE2-427B-476E-A861-7EECC0C6C7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61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D1D746-F46D-4180-82EA-ED99684E3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3B6012D-57CA-4931-9134-DF347407B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5E364-EE4B-4299-BA9C-A5ED5E11309D}" type="datetimeFigureOut">
              <a:rPr lang="zh-CN" altLang="en-US" smtClean="0"/>
              <a:t>2019/4/16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4A1615F-A3B1-400A-8B38-07AFE744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08C2BCE-F9FF-4180-B4D4-D8106ABE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BE2-427B-476E-A861-7EECC0C6C7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11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EFE4B29-88CC-4E72-85FD-16A464CB9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5E364-EE4B-4299-BA9C-A5ED5E11309D}" type="datetimeFigureOut">
              <a:rPr lang="zh-CN" altLang="en-US" smtClean="0"/>
              <a:t>2019/4/16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50BBA8A-D319-4957-BC19-D2E68DC42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D7F2C1-A1E7-49ED-9CFE-B10F58538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BE2-427B-476E-A861-7EECC0C6C7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80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D91239-DBE1-4072-963B-DC9E493C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60F3E3-9946-41FD-8D37-903C08490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28FD2D-BE0A-44A8-93BB-3A0BA6269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4F55EF-F085-4A9F-A465-659DEE8F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5E364-EE4B-4299-BA9C-A5ED5E11309D}" type="datetimeFigureOut">
              <a:rPr lang="zh-CN" altLang="en-US" smtClean="0"/>
              <a:t>2019/4/16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F443D8-2F75-4093-AEEE-7E3C7604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0477B9-164F-4CA0-A380-705C3369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BE2-427B-476E-A861-7EECC0C6C7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84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03A19A-5015-4D6F-B235-A9B84C6F6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05F018D-2E9A-4107-B832-CBBAAAD43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CFC779-236D-4748-9DC9-AF2FCA320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4D1D31-6CBA-4CD7-AC9A-F8C270A64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5E364-EE4B-4299-BA9C-A5ED5E11309D}" type="datetimeFigureOut">
              <a:rPr lang="zh-CN" altLang="en-US" smtClean="0"/>
              <a:t>2019/4/16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07B594-1D66-441C-8B9A-5F3538360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ED570C5-32C5-4F48-AC5A-824A77244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BE2-427B-476E-A861-7EECC0C6C7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68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1866249-0E55-4F8C-AE50-CA270D03D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0CCA68-2FFF-423A-8DEF-8467AE426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65D274-41A0-4694-9A66-BFA017A7A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5E364-EE4B-4299-BA9C-A5ED5E11309D}" type="datetimeFigureOut">
              <a:rPr lang="zh-CN" altLang="en-US" smtClean="0"/>
              <a:t>2019/4/16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DCE870-EEE1-4F72-ADF0-959945358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063668-8E10-4F19-9A57-1408B87E4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C3BE2-427B-476E-A861-7EECC0C6C7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55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EAE44A-BF1D-47BE-B2BD-B41038B41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73350"/>
            <a:ext cx="10515600" cy="755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400" dirty="0"/>
              <a:t>工作报告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F67CC88-7BCF-49A0-ADF6-EF7AC52B0EA0}"/>
              </a:ext>
            </a:extLst>
          </p:cNvPr>
          <p:cNvSpPr txBox="1"/>
          <p:nvPr/>
        </p:nvSpPr>
        <p:spPr>
          <a:xfrm>
            <a:off x="9556513" y="5067300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孙童  </a:t>
            </a:r>
            <a:r>
              <a:rPr lang="en-US" altLang="zh-CN" dirty="0"/>
              <a:t>2019/4/18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3190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816F62B-957E-446A-8279-75C11E424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12" y="1345160"/>
            <a:ext cx="5844421" cy="446001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C8684F5-DAC3-410E-A3E1-C6A4007F40B8}"/>
              </a:ext>
            </a:extLst>
          </p:cNvPr>
          <p:cNvSpPr txBox="1"/>
          <p:nvPr/>
        </p:nvSpPr>
        <p:spPr>
          <a:xfrm>
            <a:off x="275096" y="634853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Rz</a:t>
            </a:r>
            <a:r>
              <a:rPr lang="en-US" altLang="zh-CN" dirty="0"/>
              <a:t>=1.5707981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BEDB2DC-CE3C-45B2-BEC2-D66FFA40EE38}"/>
              </a:ext>
            </a:extLst>
          </p:cNvPr>
          <p:cNvSpPr/>
          <p:nvPr/>
        </p:nvSpPr>
        <p:spPr>
          <a:xfrm>
            <a:off x="771786" y="1554972"/>
            <a:ext cx="2155971" cy="2516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61A5C2F-C852-479C-806E-0DCD5851DD0B}"/>
              </a:ext>
            </a:extLst>
          </p:cNvPr>
          <p:cNvSpPr/>
          <p:nvPr/>
        </p:nvSpPr>
        <p:spPr>
          <a:xfrm>
            <a:off x="800434" y="4462494"/>
            <a:ext cx="2155971" cy="2516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776E8FB-81D6-4A5C-88D5-CE42EF5F1CB8}"/>
              </a:ext>
            </a:extLst>
          </p:cNvPr>
          <p:cNvSpPr/>
          <p:nvPr/>
        </p:nvSpPr>
        <p:spPr>
          <a:xfrm>
            <a:off x="800434" y="3012297"/>
            <a:ext cx="2155971" cy="2516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8A10A53-33E1-44DC-968B-04C5401273C4}"/>
              </a:ext>
            </a:extLst>
          </p:cNvPr>
          <p:cNvSpPr/>
          <p:nvPr/>
        </p:nvSpPr>
        <p:spPr>
          <a:xfrm>
            <a:off x="336562" y="3934870"/>
            <a:ext cx="4405961" cy="3015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5465858-5D0F-47C2-9D43-F56FB36320A5}"/>
              </a:ext>
            </a:extLst>
          </p:cNvPr>
          <p:cNvSpPr/>
          <p:nvPr/>
        </p:nvSpPr>
        <p:spPr>
          <a:xfrm>
            <a:off x="336562" y="5385067"/>
            <a:ext cx="4405961" cy="3607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54AA348-018B-4789-85FB-45060DE84BD8}"/>
              </a:ext>
            </a:extLst>
          </p:cNvPr>
          <p:cNvSpPr/>
          <p:nvPr/>
        </p:nvSpPr>
        <p:spPr>
          <a:xfrm>
            <a:off x="362612" y="2458415"/>
            <a:ext cx="4405961" cy="3607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D742D56-BCB6-4C47-86BD-A13A8BFF7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483" y="1806642"/>
            <a:ext cx="5591955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89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AACA4C1-33D3-43F4-B232-5408CE308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62" y="1614361"/>
            <a:ext cx="6203824" cy="46173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F3B1293-CC81-41B8-B24A-638956F29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676" y="2621627"/>
            <a:ext cx="4929762" cy="286889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774EB10-1EC0-4A8D-8774-E7ED1F96FA8F}"/>
              </a:ext>
            </a:extLst>
          </p:cNvPr>
          <p:cNvSpPr txBox="1"/>
          <p:nvPr/>
        </p:nvSpPr>
        <p:spPr>
          <a:xfrm>
            <a:off x="275096" y="634853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Rz</a:t>
            </a:r>
            <a:r>
              <a:rPr lang="en-US" altLang="zh-CN" dirty="0"/>
              <a:t>=3.1415926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C2DA0B9-B4E0-4A96-940A-E1E6D3321DA4}"/>
              </a:ext>
            </a:extLst>
          </p:cNvPr>
          <p:cNvSpPr/>
          <p:nvPr/>
        </p:nvSpPr>
        <p:spPr>
          <a:xfrm>
            <a:off x="336562" y="4388841"/>
            <a:ext cx="4405961" cy="3607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DE4E87A-9519-4AF9-9670-C2C6C01300BC}"/>
              </a:ext>
            </a:extLst>
          </p:cNvPr>
          <p:cNvSpPr/>
          <p:nvPr/>
        </p:nvSpPr>
        <p:spPr>
          <a:xfrm>
            <a:off x="336562" y="5878935"/>
            <a:ext cx="4405961" cy="3607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62700E3-8973-4B6C-A7A1-9496793A69E8}"/>
              </a:ext>
            </a:extLst>
          </p:cNvPr>
          <p:cNvSpPr/>
          <p:nvPr/>
        </p:nvSpPr>
        <p:spPr>
          <a:xfrm>
            <a:off x="336562" y="2801922"/>
            <a:ext cx="4405961" cy="3607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9778AE8-A849-4F81-B42E-C28EF5966CC1}"/>
              </a:ext>
            </a:extLst>
          </p:cNvPr>
          <p:cNvSpPr/>
          <p:nvPr/>
        </p:nvSpPr>
        <p:spPr>
          <a:xfrm>
            <a:off x="895684" y="1830637"/>
            <a:ext cx="2155971" cy="2516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8AA5392-D530-46B7-B1DD-47B8A63D81DA}"/>
              </a:ext>
            </a:extLst>
          </p:cNvPr>
          <p:cNvSpPr/>
          <p:nvPr/>
        </p:nvSpPr>
        <p:spPr>
          <a:xfrm>
            <a:off x="895684" y="3349827"/>
            <a:ext cx="2155971" cy="2516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80728B2-332B-49F5-94E4-3D32A2975D4F}"/>
              </a:ext>
            </a:extLst>
          </p:cNvPr>
          <p:cNvSpPr/>
          <p:nvPr/>
        </p:nvSpPr>
        <p:spPr>
          <a:xfrm>
            <a:off x="895683" y="4895850"/>
            <a:ext cx="2155971" cy="2891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4E6DCF0-F5C7-4B01-A0F4-8092A3F4A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921" y="2208296"/>
            <a:ext cx="552527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16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E441F192-8306-46A8-BC6B-654F60CB627A}"/>
              </a:ext>
            </a:extLst>
          </p:cNvPr>
          <p:cNvSpPr txBox="1"/>
          <p:nvPr/>
        </p:nvSpPr>
        <p:spPr>
          <a:xfrm>
            <a:off x="2451982" y="4116693"/>
            <a:ext cx="346280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Local: </a:t>
            </a:r>
            <a:r>
              <a:rPr lang="zh-CN" altLang="en-US" sz="1400" dirty="0"/>
              <a:t>计算直线与</a:t>
            </a:r>
            <a:r>
              <a:rPr lang="en-US" altLang="zh-CN" sz="1400" dirty="0"/>
              <a:t>CGEN</a:t>
            </a:r>
            <a:r>
              <a:rPr lang="zh-CN" altLang="en-US" sz="1400" dirty="0"/>
              <a:t>灵敏区的交点</a:t>
            </a:r>
            <a:r>
              <a:rPr lang="en-US" altLang="zh-CN" sz="1400" dirty="0" err="1"/>
              <a:t>posL</a:t>
            </a:r>
            <a:endParaRPr lang="zh-CN" altLang="en-US" sz="1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C899D36-87C5-46FC-8DA5-0454DD23937E}"/>
              </a:ext>
            </a:extLst>
          </p:cNvPr>
          <p:cNvSpPr txBox="1"/>
          <p:nvPr/>
        </p:nvSpPr>
        <p:spPr>
          <a:xfrm>
            <a:off x="3826556" y="4669953"/>
            <a:ext cx="71365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Phi</a:t>
            </a:r>
            <a:r>
              <a:rPr lang="zh-CN" altLang="en-US" sz="1400" dirty="0"/>
              <a:t>，</a:t>
            </a:r>
            <a:r>
              <a:rPr lang="en-US" altLang="zh-CN" sz="1400" dirty="0"/>
              <a:t>V</a:t>
            </a:r>
            <a:endParaRPr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7BE95E1-2407-4216-BAD5-6AC09D83D549}"/>
              </a:ext>
            </a:extLst>
          </p:cNvPr>
          <p:cNvSpPr txBox="1"/>
          <p:nvPr/>
        </p:nvSpPr>
        <p:spPr>
          <a:xfrm>
            <a:off x="4640275" y="1352461"/>
            <a:ext cx="255550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global : k b </a:t>
            </a:r>
            <a:r>
              <a:rPr lang="en-US" altLang="zh-CN" sz="1400" dirty="0" err="1"/>
              <a:t>dz</a:t>
            </a:r>
            <a:r>
              <a:rPr lang="en-US" altLang="zh-CN" sz="1400" dirty="0"/>
              <a:t> </a:t>
            </a:r>
            <a:r>
              <a:rPr lang="en-US" altLang="zh-CN" sz="1400" dirty="0" err="1"/>
              <a:t>lamda</a:t>
            </a:r>
            <a:r>
              <a:rPr lang="en-US" altLang="zh-CN" sz="1400" dirty="0"/>
              <a:t> x0 y0  r   </a:t>
            </a:r>
            <a:endParaRPr lang="zh-CN" altLang="en-US" sz="1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49CFF42-5697-4A93-98EC-A67E045212AB}"/>
              </a:ext>
            </a:extLst>
          </p:cNvPr>
          <p:cNvSpPr txBox="1"/>
          <p:nvPr/>
        </p:nvSpPr>
        <p:spPr>
          <a:xfrm>
            <a:off x="3922130" y="1932952"/>
            <a:ext cx="39917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global: </a:t>
            </a:r>
            <a:r>
              <a:rPr lang="zh-CN" altLang="en-US" sz="1400" dirty="0"/>
              <a:t>计算直线与</a:t>
            </a:r>
            <a:r>
              <a:rPr lang="en-US" altLang="zh-CN" sz="1400" dirty="0"/>
              <a:t>CGEM</a:t>
            </a:r>
            <a:r>
              <a:rPr lang="zh-CN" altLang="en-US" sz="1400" dirty="0"/>
              <a:t>灵敏区的交点</a:t>
            </a:r>
            <a:r>
              <a:rPr lang="en-US" altLang="zh-CN" sz="1400" dirty="0"/>
              <a:t>pos1,pos2</a:t>
            </a:r>
            <a:endParaRPr lang="zh-CN" altLang="en-US" sz="1400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6BA10DE1-71A9-45A8-8D03-34E87FE0F414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5918029" y="1660238"/>
            <a:ext cx="0" cy="272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4748159F-B049-4E02-B7DE-75B8F5A32C0E}"/>
              </a:ext>
            </a:extLst>
          </p:cNvPr>
          <p:cNvSpPr txBox="1"/>
          <p:nvPr/>
        </p:nvSpPr>
        <p:spPr>
          <a:xfrm>
            <a:off x="4291588" y="3101767"/>
            <a:ext cx="324640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Local</a:t>
            </a:r>
            <a:r>
              <a:rPr lang="zh-CN" altLang="en-US" sz="1400" dirty="0"/>
              <a:t>：</a:t>
            </a:r>
            <a:r>
              <a:rPr lang="en-US" altLang="zh-CN" sz="1400" dirty="0"/>
              <a:t>posLocal1,posLocal2,newk,newb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22764CF-0C68-403C-AB6A-3649AA0962DD}"/>
              </a:ext>
            </a:extLst>
          </p:cNvPr>
          <p:cNvSpPr txBox="1"/>
          <p:nvPr/>
        </p:nvSpPr>
        <p:spPr>
          <a:xfrm>
            <a:off x="6959679" y="4688002"/>
            <a:ext cx="139814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global: </a:t>
            </a:r>
            <a:r>
              <a:rPr lang="en-US" altLang="zh-CN" sz="1400" dirty="0" err="1"/>
              <a:t>newpos</a:t>
            </a:r>
            <a:r>
              <a:rPr lang="zh-CN" altLang="en-US" sz="1400" dirty="0"/>
              <a:t> </a:t>
            </a:r>
          </a:p>
        </p:txBody>
      </p:sp>
      <p:cxnSp>
        <p:nvCxnSpPr>
          <p:cNvPr id="22" name="连接符: 肘形 21">
            <a:extLst>
              <a:ext uri="{FF2B5EF4-FFF2-40B4-BE49-F238E27FC236}">
                <a16:creationId xmlns:a16="http://schemas.microsoft.com/office/drawing/2014/main" id="{D0854DB8-38E4-44AA-BDCA-82583669D960}"/>
              </a:ext>
            </a:extLst>
          </p:cNvPr>
          <p:cNvCxnSpPr>
            <a:cxnSpLocks/>
            <a:stCxn id="17" idx="1"/>
            <a:endCxn id="12" idx="0"/>
          </p:cNvCxnSpPr>
          <p:nvPr/>
        </p:nvCxnSpPr>
        <p:spPr>
          <a:xfrm rot="10800000" flipV="1">
            <a:off x="4183386" y="3255655"/>
            <a:ext cx="108202" cy="8610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70A55C3A-321B-497C-897F-AD35BEE34DB0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 flipH="1">
            <a:off x="4183385" y="4424470"/>
            <a:ext cx="1" cy="245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连接符: 肘形 24">
            <a:extLst>
              <a:ext uri="{FF2B5EF4-FFF2-40B4-BE49-F238E27FC236}">
                <a16:creationId xmlns:a16="http://schemas.microsoft.com/office/drawing/2014/main" id="{3AC247B8-351A-4498-85DD-B17BDAF49BCC}"/>
              </a:ext>
            </a:extLst>
          </p:cNvPr>
          <p:cNvCxnSpPr>
            <a:cxnSpLocks/>
            <a:endCxn id="50" idx="0"/>
          </p:cNvCxnSpPr>
          <p:nvPr/>
        </p:nvCxnSpPr>
        <p:spPr>
          <a:xfrm rot="16200000" flipH="1">
            <a:off x="7154061" y="3620144"/>
            <a:ext cx="876060" cy="108202"/>
          </a:xfrm>
          <a:prstGeom prst="bentConnector3">
            <a:avLst>
              <a:gd name="adj1" fmla="val 212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F072D5FA-2144-47D6-802D-74680C139D97}"/>
              </a:ext>
            </a:extLst>
          </p:cNvPr>
          <p:cNvSpPr txBox="1"/>
          <p:nvPr/>
        </p:nvSpPr>
        <p:spPr>
          <a:xfrm>
            <a:off x="5233722" y="2522305"/>
            <a:ext cx="136213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点的坐标变换</a:t>
            </a: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E77ACAA9-1442-4512-83EA-ABF8AA8E2F1B}"/>
              </a:ext>
            </a:extLst>
          </p:cNvPr>
          <p:cNvCxnSpPr>
            <a:stCxn id="15" idx="2"/>
            <a:endCxn id="33" idx="0"/>
          </p:cNvCxnSpPr>
          <p:nvPr/>
        </p:nvCxnSpPr>
        <p:spPr>
          <a:xfrm flipH="1">
            <a:off x="5914789" y="2240729"/>
            <a:ext cx="3240" cy="281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E2259FF3-7CA0-4965-8B1D-5492D31435FB}"/>
              </a:ext>
            </a:extLst>
          </p:cNvPr>
          <p:cNvCxnSpPr>
            <a:stCxn id="33" idx="2"/>
            <a:endCxn id="17" idx="0"/>
          </p:cNvCxnSpPr>
          <p:nvPr/>
        </p:nvCxnSpPr>
        <p:spPr>
          <a:xfrm>
            <a:off x="5914789" y="2830082"/>
            <a:ext cx="0" cy="271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27F07698-9BFF-4976-9A74-64799AB3649D}"/>
              </a:ext>
            </a:extLst>
          </p:cNvPr>
          <p:cNvSpPr txBox="1"/>
          <p:nvPr/>
        </p:nvSpPr>
        <p:spPr>
          <a:xfrm>
            <a:off x="7080171" y="4112275"/>
            <a:ext cx="113204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坐标逆变换 </a:t>
            </a:r>
          </a:p>
        </p:txBody>
      </p: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1C58780F-19A2-43C3-A040-B8DFDFEDE47E}"/>
              </a:ext>
            </a:extLst>
          </p:cNvPr>
          <p:cNvCxnSpPr>
            <a:cxnSpLocks/>
            <a:stCxn id="50" idx="2"/>
            <a:endCxn id="18" idx="0"/>
          </p:cNvCxnSpPr>
          <p:nvPr/>
        </p:nvCxnSpPr>
        <p:spPr>
          <a:xfrm>
            <a:off x="7646192" y="4420052"/>
            <a:ext cx="12557" cy="26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952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C02A388-E0C4-44EB-9DA7-41B78E360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62" y="1375794"/>
            <a:ext cx="6001115" cy="42597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7A9F36A-749F-49A0-AD8E-CFF6CE6CB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012" y="1840198"/>
            <a:ext cx="5152713" cy="297626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048F0725-581E-4CF9-A7A2-4E8547BF0AB7}"/>
              </a:ext>
            </a:extLst>
          </p:cNvPr>
          <p:cNvSpPr/>
          <p:nvPr/>
        </p:nvSpPr>
        <p:spPr>
          <a:xfrm>
            <a:off x="771786" y="1554972"/>
            <a:ext cx="2155971" cy="2516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C26532B-73A6-4A22-8DFE-5077F623E0C8}"/>
              </a:ext>
            </a:extLst>
          </p:cNvPr>
          <p:cNvSpPr/>
          <p:nvPr/>
        </p:nvSpPr>
        <p:spPr>
          <a:xfrm>
            <a:off x="831907" y="2917272"/>
            <a:ext cx="2155971" cy="2516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C26532B-73A6-4A22-8DFE-5077F623E0C8}"/>
              </a:ext>
            </a:extLst>
          </p:cNvPr>
          <p:cNvSpPr/>
          <p:nvPr/>
        </p:nvSpPr>
        <p:spPr>
          <a:xfrm>
            <a:off x="831906" y="4318233"/>
            <a:ext cx="2155971" cy="2516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779B571-A97E-4370-9379-91426E71D960}"/>
              </a:ext>
            </a:extLst>
          </p:cNvPr>
          <p:cNvSpPr/>
          <p:nvPr/>
        </p:nvSpPr>
        <p:spPr>
          <a:xfrm>
            <a:off x="336562" y="2441196"/>
            <a:ext cx="4405961" cy="3607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F007DEA-4B88-4AE2-A2D0-988220813472}"/>
              </a:ext>
            </a:extLst>
          </p:cNvPr>
          <p:cNvSpPr/>
          <p:nvPr/>
        </p:nvSpPr>
        <p:spPr>
          <a:xfrm>
            <a:off x="336562" y="3875714"/>
            <a:ext cx="4405961" cy="3607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80449FD-CFEA-461F-B49A-BA87FDA15352}"/>
              </a:ext>
            </a:extLst>
          </p:cNvPr>
          <p:cNvSpPr/>
          <p:nvPr/>
        </p:nvSpPr>
        <p:spPr>
          <a:xfrm>
            <a:off x="336562" y="5274851"/>
            <a:ext cx="4405961" cy="3607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ABC05F8-4798-4DE8-9130-EDE72D192E17}"/>
              </a:ext>
            </a:extLst>
          </p:cNvPr>
          <p:cNvSpPr/>
          <p:nvPr/>
        </p:nvSpPr>
        <p:spPr>
          <a:xfrm>
            <a:off x="6539012" y="2205255"/>
            <a:ext cx="2155971" cy="2359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5D87A46-F0C6-45BA-B6A3-ACA14513F78B}"/>
              </a:ext>
            </a:extLst>
          </p:cNvPr>
          <p:cNvSpPr/>
          <p:nvPr/>
        </p:nvSpPr>
        <p:spPr>
          <a:xfrm>
            <a:off x="6539012" y="2793534"/>
            <a:ext cx="5116226" cy="2987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88AD6F9-0B45-4103-82E3-6FD2E3E9192E}"/>
              </a:ext>
            </a:extLst>
          </p:cNvPr>
          <p:cNvSpPr txBox="1"/>
          <p:nvPr/>
        </p:nvSpPr>
        <p:spPr>
          <a:xfrm>
            <a:off x="370117" y="526775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deltX</a:t>
            </a:r>
            <a:r>
              <a:rPr lang="en-US" altLang="zh-CN" dirty="0"/>
              <a:t>=1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5569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9796C13-0B25-457B-A9E2-D9879EF61F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3472" y="1609040"/>
                <a:ext cx="4615874" cy="3113961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err="1"/>
                  <a:t>Alignmmet</a:t>
                </a:r>
                <a:r>
                  <a:rPr lang="en-US" altLang="zh-CN" dirty="0"/>
                  <a:t> </a:t>
                </a:r>
                <a:r>
                  <a:rPr lang="zh-CN" altLang="en-US" dirty="0"/>
                  <a:t>参数都为零</a:t>
                </a:r>
                <a:endParaRPr lang="en-US" altLang="zh-CN" dirty="0"/>
              </a:p>
              <a:p>
                <a:pPr lvl="1"/>
                <a:r>
                  <a:rPr lang="zh-CN" altLang="en-US" sz="1500" dirty="0"/>
                  <a:t>随机产生</a:t>
                </a:r>
                <a:r>
                  <a:rPr lang="en-US" altLang="zh-CN" sz="1500" dirty="0"/>
                  <a:t>10000</a:t>
                </a:r>
                <a:r>
                  <a:rPr lang="zh-CN" altLang="en-US" sz="1500" dirty="0"/>
                  <a:t>条直线</a:t>
                </a:r>
                <a:r>
                  <a:rPr lang="en-US" altLang="zh-CN" dirty="0"/>
                  <a:t>.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altLang="zh-CN" sz="1400" dirty="0">
                    <a:latin typeface="+mn-ea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</a:rPr>
                      <m:t>-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</a:rPr>
                      <m:t>166.526</m:t>
                    </m:r>
                    <m:r>
                      <a:rPr lang="en-US" altLang="zh-CN" sz="1400" i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400" i="0">
                        <a:latin typeface="Cambria Math" panose="02040503050406030204" pitchFamily="18" charset="0"/>
                      </a:rPr>
                      <m:t>dr</m:t>
                    </m:r>
                    <m:r>
                      <a:rPr lang="en-US" altLang="zh-CN" sz="1400" i="0">
                        <a:latin typeface="Cambria Math" panose="02040503050406030204" pitchFamily="18" charset="0"/>
                      </a:rPr>
                      <m:t>≤166.526</m:t>
                    </m:r>
                  </m:oMath>
                </a14:m>
                <a:endParaRPr lang="en-US" altLang="zh-CN" sz="1400" dirty="0">
                  <a:latin typeface="+mn-ea"/>
                </a:endParaRP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altLang="zh-CN" sz="1400" dirty="0">
                    <a:latin typeface="+mn-ea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</a:rPr>
                      <m:t>-</m:t>
                    </m:r>
                    <m:f>
                      <m:f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zh-CN" altLang="en-US" sz="1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1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140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</a:rPr>
                      <m:t>phi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</a:rPr>
                      <m:t>0≤</m:t>
                    </m:r>
                    <m:f>
                      <m:f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zh-CN" altLang="en-US" sz="1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1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1400" dirty="0">
                  <a:latin typeface="+mn-ea"/>
                </a:endParaRP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altLang="zh-CN" sz="1400" dirty="0">
                    <a:latin typeface="+mn-ea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sz="1400" dirty="0">
                        <a:latin typeface="Cambria Math" panose="02040503050406030204" pitchFamily="18" charset="0"/>
                      </a:rPr>
                      <m:t>-</m:t>
                    </m:r>
                    <m:r>
                      <a:rPr lang="en-US" altLang="zh-CN" sz="1400" i="0">
                        <a:latin typeface="Cambria Math" panose="02040503050406030204" pitchFamily="18" charset="0"/>
                      </a:rPr>
                      <m:t>423.5</m:t>
                    </m:r>
                    <m:r>
                      <a:rPr lang="en-US" altLang="zh-CN" sz="140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 sz="1400" i="0">
                        <a:latin typeface="Cambria Math" panose="02040503050406030204" pitchFamily="18" charset="0"/>
                      </a:rPr>
                      <m:t>dz</m:t>
                    </m:r>
                    <m:r>
                      <a:rPr lang="en-US" altLang="zh-CN" sz="1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1400" i="0">
                        <a:latin typeface="Cambria Math" panose="02040503050406030204" pitchFamily="18" charset="0"/>
                      </a:rPr>
                      <m:t>423.5</m:t>
                    </m:r>
                  </m:oMath>
                </a14:m>
                <a:endParaRPr lang="en-US" altLang="zh-CN" sz="1400" dirty="0">
                  <a:latin typeface="+mn-ea"/>
                </a:endParaRP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altLang="zh-CN" sz="1400" dirty="0"/>
                  <a:t>      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</a:rPr>
                      <m:t>-</m:t>
                    </m:r>
                    <m:f>
                      <m:f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zh-CN" altLang="en-US" sz="1400" i="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1400" i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140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zh-CN" altLang="en-US" sz="1400" i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sz="140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zh-CN" altLang="en-US" sz="1400" i="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1400" i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1400" dirty="0">
                  <a:latin typeface="+mn-ea"/>
                </a:endParaRP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altLang="zh-CN" sz="1800" dirty="0">
                    <a:latin typeface="+mn-ea"/>
                  </a:rPr>
                  <a:t>     </a:t>
                </a:r>
              </a:p>
              <a:p>
                <a:pPr marL="457200" lvl="1" indent="0">
                  <a:buNone/>
                </a:pPr>
                <a:endParaRPr lang="en-US" altLang="zh-CN" dirty="0"/>
              </a:p>
              <a:p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9796C13-0B25-457B-A9E2-D9879EF61F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3472" y="1609040"/>
                <a:ext cx="4615874" cy="3113961"/>
              </a:xfrm>
              <a:blipFill>
                <a:blip r:embed="rId2"/>
                <a:stretch>
                  <a:fillRect l="-2375" t="-37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71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4A261B-3F37-4D95-B76D-D9DAB4103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-22923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Alignment </a:t>
            </a:r>
            <a:r>
              <a:rPr lang="zh-CN" altLang="en-US" sz="2400" dirty="0"/>
              <a:t>参数都为零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5A29C8-4DD9-49A9-AC6C-A52589E13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024" y="1549942"/>
            <a:ext cx="2921624" cy="17238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612C2C5-8895-4485-A100-2AEED5A28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158" y="4204534"/>
            <a:ext cx="3029914" cy="18368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941C386-30FE-4006-BEB8-0BF44CDDA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535" y="1500213"/>
            <a:ext cx="2950720" cy="171922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229560A-385F-4744-B8DC-D78AD70A9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4709" y="1527358"/>
            <a:ext cx="2938527" cy="173141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EE95F30-E630-4D68-8B8F-1B97CDD11F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606" y="1548494"/>
            <a:ext cx="2914141" cy="172531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DE7E579-92B1-4CA5-B4DB-5621AD90B3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8473" y="4261196"/>
            <a:ext cx="3017782" cy="176799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12293A5-97A5-47AA-9E53-FD8BDAE088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2155" y="4261196"/>
            <a:ext cx="3011685" cy="178018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18ADF98-C388-45D0-9DAD-CCDE523D33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606" y="4303871"/>
            <a:ext cx="2883658" cy="169483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04E579FE-B5B7-4FA0-96EB-9B0248B825AF}"/>
              </a:ext>
            </a:extLst>
          </p:cNvPr>
          <p:cNvSpPr txBox="1"/>
          <p:nvPr/>
        </p:nvSpPr>
        <p:spPr>
          <a:xfrm>
            <a:off x="466344" y="928938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Before  transform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2BAEEAF-E05B-48AB-BC2A-8FF549EE36DD}"/>
              </a:ext>
            </a:extLst>
          </p:cNvPr>
          <p:cNvSpPr txBox="1"/>
          <p:nvPr/>
        </p:nvSpPr>
        <p:spPr>
          <a:xfrm>
            <a:off x="466344" y="3582838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After  transform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C151BA0-095B-45B0-9DC1-BC68C6D4F3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352" y="1525569"/>
            <a:ext cx="2899338" cy="177116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0BEB5D6-7C81-4741-B8DC-22591893F4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985" y="4300543"/>
            <a:ext cx="2746978" cy="16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65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0D9704E-CD20-48FD-99FA-B2ACD3B38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40" y="751321"/>
            <a:ext cx="4252377" cy="25313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4E1184E-3ACA-471F-9C15-D695EC09F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713" y="685800"/>
            <a:ext cx="4277035" cy="262085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3841FF5-94D6-4C2D-8470-92ABC2C9A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372" y="3429000"/>
            <a:ext cx="4252376" cy="25313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BA19A65-D3F8-450E-A547-33D432A9D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516" y="3498137"/>
            <a:ext cx="4208001" cy="253137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7148C43-8FAD-4D04-8EA2-B589F2961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140" y="721569"/>
            <a:ext cx="4320996" cy="25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4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E58A64-F5E9-4271-A948-0C3D02E06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65" y="425409"/>
            <a:ext cx="4839375" cy="28864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7B24029-A050-446C-97BC-9B0D37638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2182"/>
            <a:ext cx="4839375" cy="28483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7D8E6F3-8EDA-4E9E-ABBC-B4659BFD8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4791744" cy="28197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C063B31-8575-41D4-A2C2-E6EA350C1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17" y="3429000"/>
            <a:ext cx="4801270" cy="28483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1A3DC99-8861-4462-815B-7CD66FFF62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783" y="403843"/>
            <a:ext cx="4816257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3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7046CE3F-8340-4F29-A1ED-956C6E7F3F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9761" y="1214758"/>
                <a:ext cx="7701625" cy="44813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/>
                  <a:t>Alignmmet </a:t>
                </a:r>
                <a:r>
                  <a:rPr lang="zh-CN" altLang="en-US" dirty="0"/>
                  <a:t>参数非零</a:t>
                </a:r>
                <a:endParaRPr lang="en-US" altLang="zh-CN" dirty="0"/>
              </a:p>
              <a:p>
                <a:pPr lvl="1"/>
                <a:r>
                  <a:rPr lang="en-US" altLang="zh-CN" sz="1200" dirty="0"/>
                  <a:t>  </a:t>
                </a:r>
                <a14:m>
                  <m:oMath xmlns:m="http://schemas.openxmlformats.org/officeDocument/2006/math">
                    <m:r>
                      <a:rPr lang="en-US" altLang="zh-CN" sz="1200">
                        <a:latin typeface="Cambria Math" panose="02040503050406030204" pitchFamily="18" charset="0"/>
                      </a:rPr>
                      <m:t>-</m:t>
                    </m:r>
                    <m:r>
                      <a:rPr lang="en-US" altLang="zh-CN" sz="1200" smtClean="0">
                        <a:latin typeface="Cambria Math" panose="02040503050406030204" pitchFamily="18" charset="0"/>
                      </a:rPr>
                      <m:t>166.526</m:t>
                    </m:r>
                    <m:r>
                      <a:rPr lang="en-US" altLang="zh-CN" sz="12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1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200">
                        <a:latin typeface="Cambria Math" panose="02040503050406030204" pitchFamily="18" charset="0"/>
                      </a:rPr>
                      <m:t>dr</m:t>
                    </m:r>
                    <m:r>
                      <a:rPr lang="en-US" altLang="zh-CN" sz="1200">
                        <a:latin typeface="Cambria Math" panose="02040503050406030204" pitchFamily="18" charset="0"/>
                      </a:rPr>
                      <m:t>≤166.526</m:t>
                    </m:r>
                  </m:oMath>
                </a14:m>
                <a:endParaRPr lang="en-US" altLang="zh-CN" sz="1200" dirty="0">
                  <a:latin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m:rPr>
                          <m:sty m:val="p"/>
                        </m:rPr>
                        <a:rPr lang="en-US" altLang="zh-CN" sz="1200" smtClean="0">
                          <a:latin typeface="Cambria Math" panose="02040503050406030204" pitchFamily="18" charset="0"/>
                        </a:rPr>
                        <m:t>phi</m:t>
                      </m:r>
                      <m:r>
                        <a:rPr lang="en-US" altLang="zh-CN" sz="120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sz="1200" b="0" i="0" dirty="0">
                  <a:latin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         −</m:t>
                      </m:r>
                      <m:r>
                        <a:rPr lang="en-US" altLang="zh-CN" sz="1200">
                          <a:latin typeface="Cambria Math" panose="02040503050406030204" pitchFamily="18" charset="0"/>
                        </a:rPr>
                        <m:t>423.5</m:t>
                      </m:r>
                      <m:r>
                        <a:rPr lang="en-US" altLang="zh-CN" sz="120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altLang="zh-CN" sz="1200">
                          <a:latin typeface="Cambria Math" panose="02040503050406030204" pitchFamily="18" charset="0"/>
                        </a:rPr>
                        <m:t>dz</m:t>
                      </m:r>
                      <m:r>
                        <a:rPr lang="en-US" altLang="zh-CN" sz="120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1200">
                          <a:latin typeface="Cambria Math" panose="02040503050406030204" pitchFamily="18" charset="0"/>
                        </a:rPr>
                        <m:t>423.5</m:t>
                      </m:r>
                      <m:r>
                        <a:rPr lang="en-US" altLang="zh-CN" sz="120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sz="1200" b="0" i="0" dirty="0">
                  <a:latin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m:rPr>
                          <m:sty m:val="p"/>
                        </m:rPr>
                        <a:rPr lang="zh-CN" altLang="en-US" sz="120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1200" dirty="0">
                  <a:latin typeface="+mn-ea"/>
                </a:endParaRP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newdr</m:t>
                      </m:r>
                      <m: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dr</m:t>
                      </m:r>
                      <m: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deltX</m:t>
                      </m:r>
                    </m:oMath>
                  </m:oMathPara>
                </a14:m>
                <a:endParaRPr lang="en-US" altLang="zh-CN" sz="1400" dirty="0">
                  <a:latin typeface="+mn-ea"/>
                </a:endParaRPr>
              </a:p>
              <a:p>
                <a:pPr marL="457200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new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dz</m:t>
                      </m:r>
                      <m:r>
                        <a:rPr lang="en-US" altLang="zh-CN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dz</m:t>
                      </m:r>
                      <m:r>
                        <a:rPr lang="en-US" altLang="zh-CN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CN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delt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en-US" altLang="zh-CN" sz="1400" dirty="0">
                  <a:solidFill>
                    <a:prstClr val="black"/>
                  </a:solidFill>
                  <a:latin typeface="等线" panose="02010600030101010101" pitchFamily="2" charset="-122"/>
                </a:endParaRP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zh-CN" sz="1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dr</m:t>
                    </m:r>
                    <m:r>
                      <a:rPr lang="en-US" altLang="zh-CN" sz="1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endParaRPr lang="en-US" altLang="zh-CN" sz="12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altLang="zh-CN" sz="12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CN" altLang="en-US" sz="1200"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altLang="zh-CN" sz="12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120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altLang="zh-CN" sz="1200">
                          <a:latin typeface="Cambria Math" panose="02040503050406030204" pitchFamily="18" charset="0"/>
                        </a:rPr>
                        <m:t>phi</m:t>
                      </m:r>
                      <m:r>
                        <a:rPr lang="en-US" altLang="zh-CN" sz="1200">
                          <a:latin typeface="Cambria Math" panose="02040503050406030204" pitchFamily="18" charset="0"/>
                        </a:rPr>
                        <m:t>0≤</m:t>
                      </m:r>
                      <m:f>
                        <m:f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CN" altLang="en-US" sz="1200"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altLang="zh-CN" sz="12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sz="12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zh-CN" sz="1200" dirty="0">
                    <a:solidFill>
                      <a:prstClr val="black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dz</m:t>
                    </m:r>
                    <m:r>
                      <a:rPr lang="en-US" altLang="zh-CN" sz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12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m:rPr>
                          <m:sty m:val="p"/>
                        </m:rPr>
                        <a:rPr lang="zh-CN" altLang="en-US" sz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altLang="zh-CN" sz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1800" dirty="0">
                  <a:latin typeface="+mn-ea"/>
                </a:endParaRPr>
              </a:p>
              <a:p>
                <a:pPr marL="457200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new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phi</m:t>
                      </m:r>
                      <m:r>
                        <a:rPr lang="en-US" altLang="zh-CN" sz="1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phi</m:t>
                      </m:r>
                      <m:r>
                        <a:rPr lang="en-US" altLang="zh-CN" sz="1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0+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Rz</m:t>
                      </m:r>
                    </m:oMath>
                  </m:oMathPara>
                </a14:m>
                <a:endParaRPr lang="en-US" altLang="zh-CN" sz="1400" dirty="0">
                  <a:solidFill>
                    <a:prstClr val="black"/>
                  </a:solidFill>
                  <a:latin typeface="等线" panose="02010600030101010101" pitchFamily="2" charset="-122"/>
                </a:endParaRPr>
              </a:p>
              <a:p>
                <a:pPr marL="457200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altLang="zh-CN" sz="1800" dirty="0">
                  <a:latin typeface="+mn-ea"/>
                </a:endParaRP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en-US" altLang="zh-CN" dirty="0"/>
              </a:p>
              <a:p>
                <a:endParaRPr lang="en-US" altLang="zh-CN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7046CE3F-8340-4F29-A1ED-956C6E7F3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61" y="1214758"/>
                <a:ext cx="7701625" cy="4481367"/>
              </a:xfrm>
              <a:prstGeom prst="rect">
                <a:avLst/>
              </a:prstGeom>
              <a:blipFill>
                <a:blip r:embed="rId2"/>
                <a:stretch>
                  <a:fillRect l="-1424" t="-2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943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6D234C5-B39C-49EB-B372-F08951563DF0}"/>
              </a:ext>
            </a:extLst>
          </p:cNvPr>
          <p:cNvSpPr/>
          <p:nvPr/>
        </p:nvSpPr>
        <p:spPr>
          <a:xfrm>
            <a:off x="586668" y="368190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000" dirty="0" err="1">
                <a:solidFill>
                  <a:prstClr val="black"/>
                </a:solidFill>
              </a:rPr>
              <a:t>Alignmmet</a:t>
            </a:r>
            <a:r>
              <a:rPr lang="en-US" altLang="zh-CN" sz="2000" dirty="0">
                <a:solidFill>
                  <a:prstClr val="black"/>
                </a:solidFill>
              </a:rPr>
              <a:t> </a:t>
            </a:r>
            <a:r>
              <a:rPr lang="zh-CN" altLang="en-US" sz="2000" dirty="0">
                <a:solidFill>
                  <a:prstClr val="black"/>
                </a:solidFill>
              </a:rPr>
              <a:t>参数非零</a:t>
            </a:r>
            <a:endParaRPr lang="en-US" altLang="zh-CN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C5158323-597E-4E59-A515-A792FB32ABD3}"/>
                  </a:ext>
                </a:extLst>
              </p:cNvPr>
              <p:cNvSpPr/>
              <p:nvPr/>
            </p:nvSpPr>
            <p:spPr>
              <a:xfrm>
                <a:off x="3490381" y="383579"/>
                <a:ext cx="10951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deltX</m:t>
                    </m:r>
                  </m:oMath>
                </a14:m>
                <a:r>
                  <a:rPr lang="en-US" altLang="zh-CN" dirty="0"/>
                  <a:t>=20</a:t>
                </a:r>
                <a:endParaRPr lang="zh-CN" altLang="en-US" dirty="0"/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C5158323-597E-4E59-A515-A792FB32A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381" y="383579"/>
                <a:ext cx="1095172" cy="369332"/>
              </a:xfrm>
              <a:prstGeom prst="rect">
                <a:avLst/>
              </a:prstGeom>
              <a:blipFill>
                <a:blip r:embed="rId2"/>
                <a:stretch>
                  <a:fillRect t="-9836" r="-391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7A2BCC6-DF5D-4786-B553-AD3222CE4D4E}"/>
                  </a:ext>
                </a:extLst>
              </p:cNvPr>
              <p:cNvSpPr/>
              <p:nvPr/>
            </p:nvSpPr>
            <p:spPr>
              <a:xfrm>
                <a:off x="4740780" y="383579"/>
                <a:ext cx="10871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mtClean="0">
                        <a:latin typeface="Cambria Math" panose="02040503050406030204" pitchFamily="18" charset="0"/>
                      </a:rPr>
                      <m:t>delt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r>
                  <a:rPr lang="en-US" altLang="zh-CN" dirty="0"/>
                  <a:t>=30</a:t>
                </a:r>
                <a:endParaRPr lang="zh-CN" altLang="en-US" dirty="0"/>
              </a:p>
            </p:txBody>
          </p:sp>
        </mc:Choice>
        <mc:Fallback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7A2BCC6-DF5D-4786-B553-AD3222CE4D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780" y="383579"/>
                <a:ext cx="1087157" cy="369332"/>
              </a:xfrm>
              <a:prstGeom prst="rect">
                <a:avLst/>
              </a:prstGeom>
              <a:blipFill>
                <a:blip r:embed="rId3"/>
                <a:stretch>
                  <a:fillRect t="-9836" r="-3933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22036E50-DC68-4D57-80F8-02B63C848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43" y="5144109"/>
            <a:ext cx="4096322" cy="7716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A059CCA-9C8A-4C64-A10E-CDB83275AAB1}"/>
                  </a:ext>
                </a:extLst>
              </p:cNvPr>
              <p:cNvSpPr/>
              <p:nvPr/>
            </p:nvSpPr>
            <p:spPr>
              <a:xfrm>
                <a:off x="1338617" y="6079432"/>
                <a:ext cx="2218877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newdr</m:t>
                      </m:r>
                      <m:r>
                        <a:rPr lang="en-US" altLang="zh-CN" sz="1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1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dr</m:t>
                      </m:r>
                      <m:r>
                        <a:rPr lang="en-US" altLang="zh-CN" sz="1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CN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deltX</m:t>
                      </m:r>
                    </m:oMath>
                  </m:oMathPara>
                </a14:m>
                <a:endParaRPr lang="en-US" altLang="zh-CN" sz="1400" dirty="0">
                  <a:solidFill>
                    <a:prstClr val="black"/>
                  </a:solidFill>
                  <a:latin typeface="等线" panose="02010600030101010101" pitchFamily="2" charset="-122"/>
                </a:endParaRPr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A059CCA-9C8A-4C64-A10E-CDB83275A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617" y="6079432"/>
                <a:ext cx="2218877" cy="4154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0DDE0EA7-3E51-4775-8A4C-5DAC236B69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2796" y="5163163"/>
            <a:ext cx="4086795" cy="7335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14C6DC36-15D2-433E-9E4C-C46AE3CFC5F4}"/>
                  </a:ext>
                </a:extLst>
              </p:cNvPr>
              <p:cNvSpPr/>
              <p:nvPr/>
            </p:nvSpPr>
            <p:spPr>
              <a:xfrm>
                <a:off x="7102048" y="6079432"/>
                <a:ext cx="2228495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newdz</m:t>
                      </m:r>
                      <m:r>
                        <a:rPr lang="en-US" altLang="zh-CN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dz</m:t>
                      </m:r>
                      <m:r>
                        <a:rPr lang="en-US" altLang="zh-CN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CN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delt</m:t>
                      </m:r>
                      <m:r>
                        <m:rPr>
                          <m:sty m:val="p"/>
                        </m:rPr>
                        <a:rPr lang="en-US" altLang="zh-CN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en-US" altLang="zh-CN" sz="1400" dirty="0">
                  <a:solidFill>
                    <a:prstClr val="black"/>
                  </a:solidFill>
                  <a:latin typeface="等线" panose="02010600030101010101" pitchFamily="2" charset="-122"/>
                </a:endParaRPr>
              </a:p>
            </p:txBody>
          </p:sp>
        </mc:Choice>
        <mc:Fallback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14C6DC36-15D2-433E-9E4C-C46AE3CFC5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048" y="6079432"/>
                <a:ext cx="2228495" cy="4154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8651773B-28E5-4AA3-BC46-62F82A2FC09E}"/>
              </a:ext>
            </a:extLst>
          </p:cNvPr>
          <p:cNvSpPr txBox="1"/>
          <p:nvPr/>
        </p:nvSpPr>
        <p:spPr>
          <a:xfrm>
            <a:off x="2257424" y="1707501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newdr</a:t>
            </a:r>
            <a:r>
              <a:rPr lang="en-US" altLang="zh-CN" dirty="0"/>
              <a:t> ~</a:t>
            </a:r>
            <a:r>
              <a:rPr lang="en-US" altLang="zh-CN" dirty="0" err="1"/>
              <a:t>dr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5C0B6EB-5E71-4078-8877-8B8ECF3E4849}"/>
              </a:ext>
            </a:extLst>
          </p:cNvPr>
          <p:cNvSpPr txBox="1"/>
          <p:nvPr/>
        </p:nvSpPr>
        <p:spPr>
          <a:xfrm>
            <a:off x="7647272" y="1707501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newdz</a:t>
            </a:r>
            <a:r>
              <a:rPr lang="en-US" altLang="zh-CN" dirty="0"/>
              <a:t> ~</a:t>
            </a:r>
            <a:r>
              <a:rPr lang="en-US" altLang="zh-CN" dirty="0" err="1"/>
              <a:t>dz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A0C74F11-46FC-438F-954E-C59BDB53205E}"/>
                  </a:ext>
                </a:extLst>
              </p:cNvPr>
              <p:cNvSpPr/>
              <p:nvPr/>
            </p:nvSpPr>
            <p:spPr>
              <a:xfrm>
                <a:off x="33262" y="879682"/>
                <a:ext cx="6096000" cy="11079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/>
                <a:r>
                  <a:rPr lang="en-US" altLang="zh-CN" sz="12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2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200">
                        <a:latin typeface="Cambria Math" panose="02040503050406030204" pitchFamily="18" charset="0"/>
                      </a:rPr>
                      <m:t>166.526</m:t>
                    </m:r>
                    <m:r>
                      <a:rPr lang="en-US" altLang="zh-CN" sz="12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1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200">
                        <a:latin typeface="Cambria Math" panose="02040503050406030204" pitchFamily="18" charset="0"/>
                      </a:rPr>
                      <m:t>dr</m:t>
                    </m:r>
                    <m:r>
                      <a:rPr lang="en-US" altLang="zh-CN" sz="1200">
                        <a:latin typeface="Cambria Math" panose="02040503050406030204" pitchFamily="18" charset="0"/>
                      </a:rPr>
                      <m:t>≤166.526</m:t>
                    </m:r>
                  </m:oMath>
                </a14:m>
                <a:endParaRPr lang="en-US" altLang="zh-CN" sz="1200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20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altLang="zh-CN" sz="1200">
                          <a:latin typeface="Cambria Math" panose="02040503050406030204" pitchFamily="18" charset="0"/>
                        </a:rPr>
                        <m:t>phi</m:t>
                      </m:r>
                      <m:r>
                        <a:rPr lang="en-US" altLang="zh-CN" sz="12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20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sz="1200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200">
                          <a:latin typeface="Cambria Math" panose="02040503050406030204" pitchFamily="18" charset="0"/>
                        </a:rPr>
                        <m:t>  −</m:t>
                      </m:r>
                      <m:r>
                        <a:rPr lang="en-US" altLang="zh-CN" sz="1200">
                          <a:latin typeface="Cambria Math" panose="02040503050406030204" pitchFamily="18" charset="0"/>
                        </a:rPr>
                        <m:t>423.5≤</m:t>
                      </m:r>
                      <m:r>
                        <m:rPr>
                          <m:sty m:val="p"/>
                        </m:rPr>
                        <a:rPr lang="en-US" altLang="zh-CN" sz="1200">
                          <a:latin typeface="Cambria Math" panose="02040503050406030204" pitchFamily="18" charset="0"/>
                        </a:rPr>
                        <m:t>dz</m:t>
                      </m:r>
                      <m:r>
                        <a:rPr lang="en-US" altLang="zh-CN" sz="1200">
                          <a:latin typeface="Cambria Math" panose="02040503050406030204" pitchFamily="18" charset="0"/>
                        </a:rPr>
                        <m:t>≤423.50</m:t>
                      </m:r>
                    </m:oMath>
                  </m:oMathPara>
                </a14:m>
                <a:endParaRPr lang="en-US" altLang="zh-CN" sz="1200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20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zh-CN" altLang="en-US" sz="120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altLang="zh-CN" sz="12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A0C74F11-46FC-438F-954E-C59BDB5320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2" y="879682"/>
                <a:ext cx="6096000" cy="1107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>
            <a:extLst>
              <a:ext uri="{FF2B5EF4-FFF2-40B4-BE49-F238E27FC236}">
                <a16:creationId xmlns:a16="http://schemas.microsoft.com/office/drawing/2014/main" id="{28FE2641-867A-484C-8AE4-B189A3C9C6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202" y="2118325"/>
            <a:ext cx="4591844" cy="302578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DDD324B-BEB7-4F18-AC3C-F23EFC2F1E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1548" y="2114449"/>
            <a:ext cx="4477375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44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7046CE3F-8340-4F29-A1ED-956C6E7F3F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5027" y="325525"/>
                <a:ext cx="7701625" cy="20150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2000" dirty="0"/>
                  <a:t>Alignmmet </a:t>
                </a:r>
                <a:r>
                  <a:rPr lang="zh-CN" altLang="en-US" sz="2000" dirty="0"/>
                  <a:t>参数非零</a:t>
                </a:r>
                <a:endParaRPr lang="en-US" altLang="zh-CN" sz="2000" dirty="0"/>
              </a:p>
              <a:p>
                <a:pPr marL="457200" lvl="1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dr</m:t>
                      </m:r>
                      <m:r>
                        <a:rPr lang="en-US" altLang="zh-CN" sz="1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lang="en-US" altLang="zh-CN" sz="12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2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CN" altLang="en-US" sz="1200"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altLang="zh-CN" sz="12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120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altLang="zh-CN" sz="1200">
                          <a:latin typeface="Cambria Math" panose="02040503050406030204" pitchFamily="18" charset="0"/>
                        </a:rPr>
                        <m:t>phi</m:t>
                      </m:r>
                      <m:r>
                        <a:rPr lang="en-US" altLang="zh-CN" sz="1200">
                          <a:latin typeface="Cambria Math" panose="02040503050406030204" pitchFamily="18" charset="0"/>
                        </a:rPr>
                        <m:t>0≤</m:t>
                      </m:r>
                      <m:f>
                        <m:f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CN" altLang="en-US" sz="1200"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altLang="zh-CN" sz="12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sz="12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dz</m:t>
                      </m:r>
                      <m:r>
                        <a:rPr lang="en-US" altLang="zh-CN" sz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12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CN" altLang="en-US" sz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altLang="zh-CN" sz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1800" dirty="0">
                  <a:latin typeface="+mn-ea"/>
                </a:endParaRPr>
              </a:p>
              <a:p>
                <a:pPr marL="457200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altLang="zh-CN" sz="1800" dirty="0">
                  <a:latin typeface="+mn-ea"/>
                </a:endParaRP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en-US" altLang="zh-CN" dirty="0"/>
              </a:p>
              <a:p>
                <a:endParaRPr lang="en-US" altLang="zh-CN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7046CE3F-8340-4F29-A1ED-956C6E7F3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27" y="325525"/>
                <a:ext cx="7701625" cy="2015003"/>
              </a:xfrm>
              <a:prstGeom prst="rect">
                <a:avLst/>
              </a:prstGeom>
              <a:blipFill>
                <a:blip r:embed="rId2"/>
                <a:stretch>
                  <a:fillRect l="-871" t="-30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6929420E-F277-422F-9B66-1F54A39ADE8A}"/>
              </a:ext>
            </a:extLst>
          </p:cNvPr>
          <p:cNvSpPr txBox="1"/>
          <p:nvPr/>
        </p:nvSpPr>
        <p:spPr>
          <a:xfrm>
            <a:off x="3229761" y="325525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Rz</a:t>
            </a:r>
            <a:r>
              <a:rPr lang="en-US" altLang="zh-CN" dirty="0"/>
              <a:t>=0.7853981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78F2337-07C7-4E56-919D-357018539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48" y="2435778"/>
            <a:ext cx="4429743" cy="28674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DD8B0E2-6A46-4489-A1FD-1E7A44B67ACC}"/>
                  </a:ext>
                </a:extLst>
              </p:cNvPr>
              <p:cNvSpPr/>
              <p:nvPr/>
            </p:nvSpPr>
            <p:spPr>
              <a:xfrm>
                <a:off x="6468516" y="3561966"/>
                <a:ext cx="2359941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newphi</m:t>
                      </m:r>
                      <m:r>
                        <a:rPr lang="en-US" altLang="zh-CN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r>
                        <m:rPr>
                          <m:sty m:val="p"/>
                        </m:rPr>
                        <a:rPr lang="en-US" altLang="zh-CN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phi</m:t>
                      </m:r>
                      <m:r>
                        <a:rPr lang="en-US" altLang="zh-CN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0+</m:t>
                      </m:r>
                      <m:r>
                        <m:rPr>
                          <m:sty m:val="p"/>
                        </m:rPr>
                        <a:rPr lang="en-US" altLang="zh-CN" sz="1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Rz</m:t>
                      </m:r>
                    </m:oMath>
                  </m:oMathPara>
                </a14:m>
                <a:endParaRPr lang="en-US" altLang="zh-CN" sz="1400" dirty="0">
                  <a:solidFill>
                    <a:prstClr val="black"/>
                  </a:solidFill>
                  <a:latin typeface="等线" panose="02010600030101010101" pitchFamily="2" charset="-122"/>
                </a:endParaRPr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DD8B0E2-6A46-4489-A1FD-1E7A44B67A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516" y="3561966"/>
                <a:ext cx="2359941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081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AC9C5352-088B-46E0-8ACE-D3E4E5764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93" y="1769031"/>
            <a:ext cx="6110329" cy="461424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B20EFD5-B00F-4621-921C-3CF782BBF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968" y="2486207"/>
            <a:ext cx="5532882" cy="3165208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52E8EA13-891E-4EE4-AB55-30305AEFF868}"/>
              </a:ext>
            </a:extLst>
          </p:cNvPr>
          <p:cNvSpPr/>
          <p:nvPr/>
        </p:nvSpPr>
        <p:spPr>
          <a:xfrm>
            <a:off x="275096" y="2961314"/>
            <a:ext cx="4405961" cy="3607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5455C59-92F8-4D10-A59D-D906E10BB2FD}"/>
              </a:ext>
            </a:extLst>
          </p:cNvPr>
          <p:cNvSpPr/>
          <p:nvPr/>
        </p:nvSpPr>
        <p:spPr>
          <a:xfrm>
            <a:off x="275096" y="4498596"/>
            <a:ext cx="4405961" cy="360727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88A261B-0709-4F91-8751-09C6FED6750C}"/>
              </a:ext>
            </a:extLst>
          </p:cNvPr>
          <p:cNvSpPr/>
          <p:nvPr/>
        </p:nvSpPr>
        <p:spPr>
          <a:xfrm>
            <a:off x="275096" y="6022547"/>
            <a:ext cx="4405961" cy="360727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C26532B-73A6-4A22-8DFE-5077F623E0C8}"/>
              </a:ext>
            </a:extLst>
          </p:cNvPr>
          <p:cNvSpPr/>
          <p:nvPr/>
        </p:nvSpPr>
        <p:spPr>
          <a:xfrm>
            <a:off x="813731" y="1959480"/>
            <a:ext cx="2155971" cy="2516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39E65D0-8ECE-4D88-BE16-E9D66D540FF6}"/>
              </a:ext>
            </a:extLst>
          </p:cNvPr>
          <p:cNvSpPr/>
          <p:nvPr/>
        </p:nvSpPr>
        <p:spPr>
          <a:xfrm>
            <a:off x="813731" y="5052831"/>
            <a:ext cx="2155971" cy="25167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56C2328-9AD1-4085-A36D-6921449D6F5D}"/>
              </a:ext>
            </a:extLst>
          </p:cNvPr>
          <p:cNvSpPr/>
          <p:nvPr/>
        </p:nvSpPr>
        <p:spPr>
          <a:xfrm>
            <a:off x="813730" y="3513540"/>
            <a:ext cx="2155971" cy="25167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D72E028-0F06-4A81-9B2F-FC7DD55D5BD2}"/>
              </a:ext>
            </a:extLst>
          </p:cNvPr>
          <p:cNvSpPr txBox="1"/>
          <p:nvPr/>
        </p:nvSpPr>
        <p:spPr>
          <a:xfrm>
            <a:off x="125181" y="1289268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Rz</a:t>
            </a:r>
            <a:r>
              <a:rPr lang="en-US" altLang="zh-CN" dirty="0"/>
              <a:t>=0.392699</a:t>
            </a:r>
            <a:endParaRPr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C1F201B-4176-4B9B-A980-25BDD3B6A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873430"/>
            <a:ext cx="2170364" cy="268247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88B07584-BB37-470F-869A-1C7115B2BD6C}"/>
              </a:ext>
            </a:extLst>
          </p:cNvPr>
          <p:cNvSpPr/>
          <p:nvPr/>
        </p:nvSpPr>
        <p:spPr>
          <a:xfrm>
            <a:off x="6425968" y="3781787"/>
            <a:ext cx="2155971" cy="2663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4329B13-01D7-48D9-9ECD-963EE58C5730}"/>
              </a:ext>
            </a:extLst>
          </p:cNvPr>
          <p:cNvSpPr/>
          <p:nvPr/>
        </p:nvSpPr>
        <p:spPr>
          <a:xfrm>
            <a:off x="6425968" y="4744275"/>
            <a:ext cx="2155971" cy="2516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8F2450F-B1CA-4890-8069-E2FB01A53076}"/>
              </a:ext>
            </a:extLst>
          </p:cNvPr>
          <p:cNvSpPr/>
          <p:nvPr/>
        </p:nvSpPr>
        <p:spPr>
          <a:xfrm>
            <a:off x="6425968" y="3513540"/>
            <a:ext cx="5516104" cy="2682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496F111-B092-4B95-B8F9-8F7744C7AFCD}"/>
              </a:ext>
            </a:extLst>
          </p:cNvPr>
          <p:cNvSpPr/>
          <p:nvPr/>
        </p:nvSpPr>
        <p:spPr>
          <a:xfrm>
            <a:off x="6434357" y="5383168"/>
            <a:ext cx="5516104" cy="2682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1400326-25D0-421B-814A-7CFF9B98F580}"/>
              </a:ext>
            </a:extLst>
          </p:cNvPr>
          <p:cNvSpPr/>
          <p:nvPr/>
        </p:nvSpPr>
        <p:spPr>
          <a:xfrm>
            <a:off x="6442746" y="4454867"/>
            <a:ext cx="5516104" cy="267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CB4D17F-CD07-4DE5-8282-5CD67199C737}"/>
              </a:ext>
            </a:extLst>
          </p:cNvPr>
          <p:cNvSpPr txBox="1"/>
          <p:nvPr/>
        </p:nvSpPr>
        <p:spPr>
          <a:xfrm>
            <a:off x="125181" y="874514"/>
            <a:ext cx="1036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绕</a:t>
            </a:r>
            <a:r>
              <a:rPr lang="en-US" altLang="zh-CN" dirty="0"/>
              <a:t>z</a:t>
            </a:r>
            <a:r>
              <a:rPr lang="zh-CN" altLang="en-US" dirty="0"/>
              <a:t>轴转动，</a:t>
            </a:r>
            <a:r>
              <a:rPr lang="en-US" altLang="zh-CN" dirty="0"/>
              <a:t>global</a:t>
            </a:r>
            <a:r>
              <a:rPr lang="zh-CN" altLang="en-US" dirty="0"/>
              <a:t>坐标系下直线径迹与</a:t>
            </a:r>
            <a:r>
              <a:rPr lang="en-US" altLang="zh-CN" dirty="0"/>
              <a:t>CGEM</a:t>
            </a:r>
            <a:r>
              <a:rPr lang="zh-CN" altLang="en-US" dirty="0"/>
              <a:t>灵敏区交点的坐标不变，</a:t>
            </a:r>
            <a:r>
              <a:rPr lang="en-US" altLang="zh-CN" dirty="0"/>
              <a:t>Local</a:t>
            </a:r>
            <a:r>
              <a:rPr lang="zh-CN" altLang="en-US" dirty="0"/>
              <a:t>坐标系下的</a:t>
            </a:r>
            <a:r>
              <a:rPr lang="en-US" altLang="zh-CN" dirty="0"/>
              <a:t>phi </a:t>
            </a:r>
            <a:r>
              <a:rPr lang="zh-CN" altLang="en-US" dirty="0"/>
              <a:t>和</a:t>
            </a:r>
            <a:r>
              <a:rPr lang="en-US" altLang="zh-CN" dirty="0"/>
              <a:t>V</a:t>
            </a:r>
            <a:r>
              <a:rPr lang="zh-CN" altLang="en-US" dirty="0"/>
              <a:t>会变。</a:t>
            </a:r>
          </a:p>
        </p:txBody>
      </p:sp>
      <p:sp>
        <p:nvSpPr>
          <p:cNvPr id="29" name="标题 3">
            <a:extLst>
              <a:ext uri="{FF2B5EF4-FFF2-40B4-BE49-F238E27FC236}">
                <a16:creationId xmlns:a16="http://schemas.microsoft.com/office/drawing/2014/main" id="{FFF19912-15D1-4FF3-AA57-989E2CA44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81" y="105809"/>
            <a:ext cx="10515600" cy="952390"/>
          </a:xfrm>
        </p:spPr>
        <p:txBody>
          <a:bodyPr>
            <a:normAutofit/>
          </a:bodyPr>
          <a:lstStyle/>
          <a:p>
            <a:r>
              <a:rPr lang="en-US" altLang="zh-CN" sz="2400" dirty="0" err="1">
                <a:latin typeface="+mn-lt"/>
              </a:rPr>
              <a:t>dr</a:t>
            </a:r>
            <a:r>
              <a:rPr lang="en-US" altLang="zh-CN" sz="2400" dirty="0">
                <a:latin typeface="+mn-lt"/>
              </a:rPr>
              <a:t>=0.707107  phi0=0.785398   </a:t>
            </a:r>
            <a:r>
              <a:rPr lang="en-US" altLang="zh-CN" sz="2400" dirty="0" err="1">
                <a:latin typeface="+mn-lt"/>
              </a:rPr>
              <a:t>dz</a:t>
            </a:r>
            <a:r>
              <a:rPr lang="en-US" altLang="zh-CN" sz="2400" dirty="0">
                <a:latin typeface="+mn-lt"/>
              </a:rPr>
              <a:t>=1   </a:t>
            </a:r>
            <a:r>
              <a:rPr lang="en-US" altLang="zh-CN" sz="2400" dirty="0" err="1">
                <a:latin typeface="+mn-lt"/>
              </a:rPr>
              <a:t>tanl</a:t>
            </a:r>
            <a:r>
              <a:rPr lang="en-US" altLang="zh-CN" sz="2400" dirty="0">
                <a:latin typeface="+mn-lt"/>
              </a:rPr>
              <a:t>=-1</a:t>
            </a:r>
            <a:endParaRPr lang="zh-CN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0348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2648</TotalTime>
  <Words>290</Words>
  <Application>Microsoft Office PowerPoint</Application>
  <PresentationFormat>宽屏</PresentationFormat>
  <Paragraphs>61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Alignment 参数都为零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dr=0.707107  phi0=0.785398   dz=1   tanl=-1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周工作报告</dc:title>
  <dc:creator>童 孙</dc:creator>
  <cp:lastModifiedBy>童 孙</cp:lastModifiedBy>
  <cp:revision>54</cp:revision>
  <dcterms:created xsi:type="dcterms:W3CDTF">2019-04-11T04:47:12Z</dcterms:created>
  <dcterms:modified xsi:type="dcterms:W3CDTF">2019-04-18T06:12:43Z</dcterms:modified>
</cp:coreProperties>
</file>