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68" r:id="rId4"/>
    <p:sldId id="275" r:id="rId5"/>
    <p:sldId id="280" r:id="rId6"/>
    <p:sldId id="279" r:id="rId7"/>
    <p:sldId id="277" r:id="rId8"/>
    <p:sldId id="276" r:id="rId9"/>
    <p:sldId id="261" r:id="rId10"/>
    <p:sldId id="281" r:id="rId11"/>
    <p:sldId id="265" r:id="rId12"/>
    <p:sldId id="26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1F1740-431A-414C-A1E8-999B144AC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AF1FE5B-00C9-4E29-87AC-24C4E8EA5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FCC911-2877-4FC6-A0A0-7698F5C8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6B5F8C-DB2C-4577-865A-3F615B17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0A9A6C-F76F-4F85-9AC7-24A5BCBD2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31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E2C4B-D772-43C3-96AC-75C80187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FC43269-755D-403C-B660-55EC6D514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90F6C6-9F68-4FE1-96A3-2A0CA4A1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2D2B80-B2E4-4318-BBE1-E4BF06A5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0DD547-3D3D-457F-97D0-5DD04B13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3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74CAE23-3FEC-465E-AA5B-7BC1BE0D0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1E36751-1294-4C07-997C-8EC89F7B2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EA48CF-3C8D-43E7-84EA-8F863118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B9327C-DC43-43BE-9368-E94CC325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FFBEC1-2483-4A6A-A06C-4C6BE518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55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30B6C7-539E-469A-80AC-A0D1FD18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967413-7663-41BB-A94D-F8934D219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E2B6DD-EDCB-4B63-9C50-8744492A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FA190F-AD50-4B6D-9237-7C3D8ED9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A0FF6F-7B69-4987-AE61-5FB1B103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14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CFC9F5-6430-4CCF-8DA4-129AE423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695448-0084-4ABA-8E8C-9B6F6009D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662849-305F-45A2-BFC0-2D7598BE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221B81-CB61-473B-B5B1-513B65C4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B77112-3C97-49DF-8341-2EF57258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18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72E9D7-8C3C-4F22-BF7F-06168D20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92BDC0-386C-4475-9666-3EECB7255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45F38F6-C71D-42F3-B0D2-1443D975C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5CCB34-2516-4AD9-ACC4-64207F5C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01F25F-9FF7-44D6-A580-F23AFC4E6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0AB148-4BB0-4B4A-AB99-D25B2DC0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80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80614C-ED16-45D7-97C4-B3AA4D7F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FBB89B-F201-49B5-A3D9-6370B6FAF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F4D66A-7D70-4804-B2FC-C57FAFB53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BBDE6A3-D1EE-4D93-81F5-94023BF6C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8650E5D-F0E3-4E11-88B6-742CEF8A1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09133F7-F45E-4426-927C-DE3FFCD54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BF2B539-B76D-4465-9F78-C0D46D4E5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5BDDB2D-8A25-424B-886A-ACBFDF5C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61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D1D746-F46D-4180-82EA-ED99684E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B6012D-57CA-4931-9134-DF347407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4A1615F-A3B1-400A-8B38-07AFE744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8C2BCE-F9FF-4180-B4D4-D8106ABE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711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EFE4B29-88CC-4E72-85FD-16A464CB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0BBA8A-D319-4957-BC19-D2E68DC4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D7F2C1-A1E7-49ED-9CFE-B10F58538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80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D91239-DBE1-4072-963B-DC9E493C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60F3E3-9946-41FD-8D37-903C08490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28FD2D-BE0A-44A8-93BB-3A0BA6269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4F55EF-F085-4A9F-A465-659DEE8F0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F443D8-2F75-4093-AEEE-7E3C7604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0477B9-164F-4CA0-A380-705C3369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84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03A19A-5015-4D6F-B235-A9B84C6F6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5F018D-2E9A-4107-B832-CBBAAAD43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CFC779-236D-4748-9DC9-AF2FCA320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B4D1D31-6CBA-4CD7-AC9A-F8C270A6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07B594-1D66-441C-8B9A-5F353836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D570C5-32C5-4F48-AC5A-824A77244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7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1866249-0E55-4F8C-AE50-CA270D0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C0CCA68-2FFF-423A-8DEF-8467AE426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65D274-41A0-4694-9A66-BFA017A7A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E364-EE4B-4299-BA9C-A5ED5E11309D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DCE870-EEE1-4F72-ADF0-9599453583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063668-8E10-4F19-9A57-1408B87E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C3BE2-427B-476E-A861-7EECC0C6C7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55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EAE44A-BF1D-47BE-B2BD-B41038B41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73350"/>
            <a:ext cx="10515600" cy="755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400" dirty="0"/>
              <a:t>工作报告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F67CC88-7BCF-49A0-ADF6-EF7AC52B0EA0}"/>
              </a:ext>
            </a:extLst>
          </p:cNvPr>
          <p:cNvSpPr txBox="1"/>
          <p:nvPr/>
        </p:nvSpPr>
        <p:spPr>
          <a:xfrm>
            <a:off x="9556513" y="5067300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孙童  </a:t>
            </a:r>
            <a:r>
              <a:rPr lang="en-US" altLang="zh-CN" dirty="0"/>
              <a:t>2019/4/25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319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816F62B-957E-446A-8279-75C11E424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12" y="1345160"/>
            <a:ext cx="5844421" cy="446001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C8684F5-DAC3-410E-A3E1-C6A4007F40B8}"/>
              </a:ext>
            </a:extLst>
          </p:cNvPr>
          <p:cNvSpPr txBox="1"/>
          <p:nvPr/>
        </p:nvSpPr>
        <p:spPr>
          <a:xfrm>
            <a:off x="275096" y="634853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=1.57079627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BEDB2DC-CE3C-45B2-BEC2-D66FFA40EE38}"/>
              </a:ext>
            </a:extLst>
          </p:cNvPr>
          <p:cNvSpPr/>
          <p:nvPr/>
        </p:nvSpPr>
        <p:spPr>
          <a:xfrm>
            <a:off x="771786" y="1554972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61A5C2F-C852-479C-806E-0DCD5851DD0B}"/>
              </a:ext>
            </a:extLst>
          </p:cNvPr>
          <p:cNvSpPr/>
          <p:nvPr/>
        </p:nvSpPr>
        <p:spPr>
          <a:xfrm>
            <a:off x="800434" y="4462494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776E8FB-81D6-4A5C-88D5-CE42EF5F1CB8}"/>
              </a:ext>
            </a:extLst>
          </p:cNvPr>
          <p:cNvSpPr/>
          <p:nvPr/>
        </p:nvSpPr>
        <p:spPr>
          <a:xfrm>
            <a:off x="800434" y="3012297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8A10A53-33E1-44DC-968B-04C5401273C4}"/>
              </a:ext>
            </a:extLst>
          </p:cNvPr>
          <p:cNvSpPr/>
          <p:nvPr/>
        </p:nvSpPr>
        <p:spPr>
          <a:xfrm>
            <a:off x="336562" y="3934870"/>
            <a:ext cx="4405961" cy="3015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5465858-5D0F-47C2-9D43-F56FB36320A5}"/>
              </a:ext>
            </a:extLst>
          </p:cNvPr>
          <p:cNvSpPr/>
          <p:nvPr/>
        </p:nvSpPr>
        <p:spPr>
          <a:xfrm>
            <a:off x="336562" y="5385067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54AA348-018B-4789-85FB-45060DE84BD8}"/>
              </a:ext>
            </a:extLst>
          </p:cNvPr>
          <p:cNvSpPr/>
          <p:nvPr/>
        </p:nvSpPr>
        <p:spPr>
          <a:xfrm>
            <a:off x="362612" y="2458415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D742D56-BCB6-4C47-86BD-A13A8BFF7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483" y="1806642"/>
            <a:ext cx="5591955" cy="34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6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816F62B-957E-446A-8279-75C11E424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12" y="1345160"/>
            <a:ext cx="5844421" cy="446001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C8684F5-DAC3-410E-A3E1-C6A4007F40B8}"/>
              </a:ext>
            </a:extLst>
          </p:cNvPr>
          <p:cNvSpPr txBox="1"/>
          <p:nvPr/>
        </p:nvSpPr>
        <p:spPr>
          <a:xfrm>
            <a:off x="275096" y="634853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=1.57079627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BEDB2DC-CE3C-45B2-BEC2-D66FFA40EE38}"/>
              </a:ext>
            </a:extLst>
          </p:cNvPr>
          <p:cNvSpPr/>
          <p:nvPr/>
        </p:nvSpPr>
        <p:spPr>
          <a:xfrm>
            <a:off x="771786" y="1554972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61A5C2F-C852-479C-806E-0DCD5851DD0B}"/>
              </a:ext>
            </a:extLst>
          </p:cNvPr>
          <p:cNvSpPr/>
          <p:nvPr/>
        </p:nvSpPr>
        <p:spPr>
          <a:xfrm>
            <a:off x="800434" y="4462494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776E8FB-81D6-4A5C-88D5-CE42EF5F1CB8}"/>
              </a:ext>
            </a:extLst>
          </p:cNvPr>
          <p:cNvSpPr/>
          <p:nvPr/>
        </p:nvSpPr>
        <p:spPr>
          <a:xfrm>
            <a:off x="800434" y="3012297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8A10A53-33E1-44DC-968B-04C5401273C4}"/>
              </a:ext>
            </a:extLst>
          </p:cNvPr>
          <p:cNvSpPr/>
          <p:nvPr/>
        </p:nvSpPr>
        <p:spPr>
          <a:xfrm>
            <a:off x="336562" y="3934870"/>
            <a:ext cx="4405961" cy="3015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5465858-5D0F-47C2-9D43-F56FB36320A5}"/>
              </a:ext>
            </a:extLst>
          </p:cNvPr>
          <p:cNvSpPr/>
          <p:nvPr/>
        </p:nvSpPr>
        <p:spPr>
          <a:xfrm>
            <a:off x="336562" y="5385067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54AA348-018B-4789-85FB-45060DE84BD8}"/>
              </a:ext>
            </a:extLst>
          </p:cNvPr>
          <p:cNvSpPr/>
          <p:nvPr/>
        </p:nvSpPr>
        <p:spPr>
          <a:xfrm>
            <a:off x="362612" y="2458415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D742D56-BCB6-4C47-86BD-A13A8BFF7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483" y="1806642"/>
            <a:ext cx="5591955" cy="341995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EFE0DCD3-B08C-447C-9FF3-533ECC1FC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538" y="1393639"/>
            <a:ext cx="5553850" cy="43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689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AACA4C1-33D3-43F4-B232-5408CE308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62" y="1614361"/>
            <a:ext cx="6203824" cy="461735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D774EB10-1EC0-4A8D-8774-E7ED1F96FA8F}"/>
              </a:ext>
            </a:extLst>
          </p:cNvPr>
          <p:cNvSpPr txBox="1"/>
          <p:nvPr/>
        </p:nvSpPr>
        <p:spPr>
          <a:xfrm>
            <a:off x="275096" y="634853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=3.1415926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C2DA0B9-B4E0-4A96-940A-E1E6D3321DA4}"/>
              </a:ext>
            </a:extLst>
          </p:cNvPr>
          <p:cNvSpPr/>
          <p:nvPr/>
        </p:nvSpPr>
        <p:spPr>
          <a:xfrm>
            <a:off x="336562" y="4388841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DE4E87A-9519-4AF9-9670-C2C6C01300BC}"/>
              </a:ext>
            </a:extLst>
          </p:cNvPr>
          <p:cNvSpPr/>
          <p:nvPr/>
        </p:nvSpPr>
        <p:spPr>
          <a:xfrm>
            <a:off x="336562" y="5878935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62700E3-8973-4B6C-A7A1-9496793A69E8}"/>
              </a:ext>
            </a:extLst>
          </p:cNvPr>
          <p:cNvSpPr/>
          <p:nvPr/>
        </p:nvSpPr>
        <p:spPr>
          <a:xfrm>
            <a:off x="336562" y="2801922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9778AE8-A849-4F81-B42E-C28EF5966CC1}"/>
              </a:ext>
            </a:extLst>
          </p:cNvPr>
          <p:cNvSpPr/>
          <p:nvPr/>
        </p:nvSpPr>
        <p:spPr>
          <a:xfrm>
            <a:off x="895684" y="1830637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8AA5392-D530-46B7-B1DD-47B8A63D81DA}"/>
              </a:ext>
            </a:extLst>
          </p:cNvPr>
          <p:cNvSpPr/>
          <p:nvPr/>
        </p:nvSpPr>
        <p:spPr>
          <a:xfrm>
            <a:off x="895684" y="3349827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80728B2-332B-49F5-94E4-3D32A2975D4F}"/>
              </a:ext>
            </a:extLst>
          </p:cNvPr>
          <p:cNvSpPr/>
          <p:nvPr/>
        </p:nvSpPr>
        <p:spPr>
          <a:xfrm>
            <a:off x="895683" y="4895850"/>
            <a:ext cx="2155971" cy="2891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E015557-4808-4287-B8BF-3A3DE48DF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859" y="2082307"/>
            <a:ext cx="4742576" cy="367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51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9761" y="1214758"/>
                <a:ext cx="7701625" cy="44813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dirty="0"/>
                  <a:t>Alignmmet </a:t>
                </a:r>
                <a:r>
                  <a:rPr lang="zh-CN" altLang="en-US" dirty="0"/>
                  <a:t>参数非零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dr</m:t>
                    </m:r>
                    <m:r>
                      <a:rPr lang="en-US" altLang="zh-CN" sz="1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altLang="zh-CN" sz="1200" dirty="0">
                    <a:solidFill>
                      <a:prstClr val="black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dz</m:t>
                    </m:r>
                    <m: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m:rPr>
                          <m:sty m:val="p"/>
                        </m:rPr>
                        <a:rPr lang="zh-CN" altLang="en-US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0−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Rz</m:t>
                      </m:r>
                    </m:oMath>
                  </m:oMathPara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endParaRPr lang="en-US" altLang="zh-CN" dirty="0"/>
              </a:p>
              <a:p>
                <a:endParaRPr lang="en-US" altLang="zh-CN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761" y="1214758"/>
                <a:ext cx="7701625" cy="4481367"/>
              </a:xfrm>
              <a:prstGeom prst="rect">
                <a:avLst/>
              </a:prstGeom>
              <a:blipFill>
                <a:blip r:embed="rId2"/>
                <a:stretch>
                  <a:fillRect l="-1424" t="-2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94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5027" y="325525"/>
                <a:ext cx="7701625" cy="2015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2000" dirty="0"/>
                  <a:t>Alignmmet </a:t>
                </a:r>
                <a:r>
                  <a:rPr lang="zh-CN" altLang="en-US" sz="2000" dirty="0"/>
                  <a:t>参数非零</a:t>
                </a:r>
                <a:endParaRPr lang="en-US" altLang="zh-CN" sz="2000" dirty="0"/>
              </a:p>
              <a:p>
                <a:pPr marL="457200" lvl="1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2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2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zh-CN" altLang="en-US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endParaRPr lang="en-US" altLang="zh-CN" dirty="0"/>
              </a:p>
              <a:p>
                <a:endParaRPr lang="en-US" altLang="zh-CN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027" y="325525"/>
                <a:ext cx="7701625" cy="2015003"/>
              </a:xfrm>
              <a:prstGeom prst="rect">
                <a:avLst/>
              </a:prstGeom>
              <a:blipFill>
                <a:blip r:embed="rId2"/>
                <a:stretch>
                  <a:fillRect l="-871" t="-30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6929420E-F277-422F-9B66-1F54A39ADE8A}"/>
              </a:ext>
            </a:extLst>
          </p:cNvPr>
          <p:cNvSpPr txBox="1"/>
          <p:nvPr/>
        </p:nvSpPr>
        <p:spPr>
          <a:xfrm>
            <a:off x="3092553" y="319200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=0.7853981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78F2337-07C7-4E56-919D-357018539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204" y="3083760"/>
            <a:ext cx="4429743" cy="2867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6DD8B0E2-6A46-4489-A1FD-1E7A44B67ACC}"/>
                  </a:ext>
                </a:extLst>
              </p:cNvPr>
              <p:cNvSpPr/>
              <p:nvPr/>
            </p:nvSpPr>
            <p:spPr>
              <a:xfrm>
                <a:off x="3436762" y="1106149"/>
                <a:ext cx="5048449" cy="381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zh-CN" altLang="en-US" sz="1400" dirty="0">
                    <a:solidFill>
                      <a:prstClr val="black"/>
                    </a:solidFill>
                  </a:rPr>
                  <a:t>预期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和</m:t>
                    </m:r>
                    <m:r>
                      <m:rPr>
                        <m:sty m:val="p"/>
                      </m:rPr>
                      <a:rPr lang="en-US" altLang="zh-CN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关系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0=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Rz</m:t>
                    </m:r>
                  </m:oMath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6DD8B0E2-6A46-4489-A1FD-1E7A44B67A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762" y="1106149"/>
                <a:ext cx="5048449" cy="381964"/>
              </a:xfrm>
              <a:prstGeom prst="rect">
                <a:avLst/>
              </a:prstGeom>
              <a:blipFill>
                <a:blip r:embed="rId4"/>
                <a:stretch>
                  <a:fillRect b="-158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34847335-D168-43A2-8661-75C127E10B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0504" y="3083760"/>
            <a:ext cx="4658375" cy="293410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72CE2F4-AE6C-4707-A1ED-8F84CEEB69C9}"/>
              </a:ext>
            </a:extLst>
          </p:cNvPr>
          <p:cNvSpPr txBox="1"/>
          <p:nvPr/>
        </p:nvSpPr>
        <p:spPr>
          <a:xfrm>
            <a:off x="1946246" y="2739595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10000</a:t>
            </a:r>
            <a:r>
              <a:rPr lang="zh-CN" altLang="en-US" dirty="0"/>
              <a:t>条直线径迹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4D69721-18D7-4B91-A09C-CCC3D6B340B9}"/>
              </a:ext>
            </a:extLst>
          </p:cNvPr>
          <p:cNvSpPr txBox="1"/>
          <p:nvPr/>
        </p:nvSpPr>
        <p:spPr>
          <a:xfrm>
            <a:off x="7394642" y="2714428"/>
            <a:ext cx="224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100</a:t>
            </a:r>
            <a:r>
              <a:rPr lang="zh-CN" altLang="en-US" dirty="0"/>
              <a:t>条直线径迹</a:t>
            </a:r>
          </a:p>
        </p:txBody>
      </p:sp>
    </p:spTree>
    <p:extLst>
      <p:ext uri="{BB962C8B-B14F-4D97-AF65-F5344CB8AC3E}">
        <p14:creationId xmlns:p14="http://schemas.microsoft.com/office/powerpoint/2010/main" val="183608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E16D7B21-3606-4670-8D67-DDB4F21B4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14" y="3068877"/>
            <a:ext cx="4904787" cy="3567117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3A88573-54A2-45BA-94F0-2781A2A674CB}"/>
              </a:ext>
            </a:extLst>
          </p:cNvPr>
          <p:cNvSpPr txBox="1"/>
          <p:nvPr/>
        </p:nvSpPr>
        <p:spPr>
          <a:xfrm>
            <a:off x="3335834" y="434023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/>
              <a:t>Rz</a:t>
            </a:r>
            <a:r>
              <a:rPr lang="en-US" altLang="zh-CN" sz="2000" dirty="0"/>
              <a:t>=0.002</a:t>
            </a:r>
            <a:endParaRPr lang="zh-CN" altLang="en-US" sz="20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389D3CC-9E35-4CFE-BD6C-4A5484922343}"/>
              </a:ext>
            </a:extLst>
          </p:cNvPr>
          <p:cNvSpPr/>
          <p:nvPr/>
        </p:nvSpPr>
        <p:spPr>
          <a:xfrm>
            <a:off x="486001" y="434023"/>
            <a:ext cx="2494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/>
              <a:t>Alignmmet</a:t>
            </a:r>
            <a:r>
              <a:rPr lang="en-US" altLang="zh-CN" sz="2000" dirty="0"/>
              <a:t> </a:t>
            </a:r>
            <a:r>
              <a:rPr lang="zh-CN" altLang="en-US" sz="2000" dirty="0"/>
              <a:t>参数非零</a:t>
            </a:r>
            <a:endParaRPr lang="en-US" altLang="zh-CN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/>
              <p:nvPr/>
            </p:nvSpPr>
            <p:spPr>
              <a:xfrm>
                <a:off x="195743" y="931630"/>
                <a:ext cx="6096000" cy="18280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altLang="zh-CN" sz="16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6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6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6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6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6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zh-CN" altLang="en-US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600" dirty="0">
                  <a:latin typeface="+mn-ea"/>
                </a:endParaRPr>
              </a:p>
            </p:txBody>
          </p:sp>
        </mc:Choice>
        <mc:Fallback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43" y="931630"/>
                <a:ext cx="6096000" cy="182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71E9A10-C95A-403D-83EB-029F0C5E2235}"/>
                  </a:ext>
                </a:extLst>
              </p:cNvPr>
              <p:cNvSpPr/>
              <p:nvPr/>
            </p:nvSpPr>
            <p:spPr>
              <a:xfrm>
                <a:off x="3847824" y="1884666"/>
                <a:ext cx="5958907" cy="4647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zh-CN" altLang="en-US" dirty="0">
                    <a:solidFill>
                      <a:prstClr val="black"/>
                    </a:solidFill>
                  </a:rPr>
                  <a:t>预期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和</m:t>
                    </m:r>
                    <m:r>
                      <m:rPr>
                        <m:sty m:val="p"/>
                      </m:rPr>
                      <a:rPr lang="en-US" altLang="zh-CN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关系</m:t>
                    </m:r>
                    <m:r>
                      <a:rPr lang="zh-CN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0=</m:t>
                    </m:r>
                    <m:r>
                      <m:rPr>
                        <m:sty m:val="p"/>
                      </m:rP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m:rPr>
                        <m:sty m:val="p"/>
                      </m:rP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Rz</m:t>
                    </m:r>
                  </m:oMath>
                </a14:m>
                <a:endParaRPr lang="en-US" altLang="zh-CN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71E9A10-C95A-403D-83EB-029F0C5E22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824" y="1884666"/>
                <a:ext cx="5958907" cy="464743"/>
              </a:xfrm>
              <a:prstGeom prst="rect">
                <a:avLst/>
              </a:prstGeom>
              <a:blipFill>
                <a:blip r:embed="rId4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图片 13">
            <a:extLst>
              <a:ext uri="{FF2B5EF4-FFF2-40B4-BE49-F238E27FC236}">
                <a16:creationId xmlns:a16="http://schemas.microsoft.com/office/drawing/2014/main" id="{AAF51AC4-E04E-4914-BB18-6A35408BDC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4968" y="3761018"/>
            <a:ext cx="4134427" cy="116221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7751D793-99A1-470D-8298-3CE5370BFD65}"/>
              </a:ext>
            </a:extLst>
          </p:cNvPr>
          <p:cNvSpPr txBox="1"/>
          <p:nvPr/>
        </p:nvSpPr>
        <p:spPr>
          <a:xfrm>
            <a:off x="3847824" y="1445521"/>
            <a:ext cx="6763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固定除了</a:t>
            </a:r>
            <a:r>
              <a:rPr lang="en-US" altLang="zh-CN" sz="2000" dirty="0"/>
              <a:t>phi0</a:t>
            </a:r>
            <a:r>
              <a:rPr lang="zh-CN" altLang="en-US" sz="2000" dirty="0"/>
              <a:t>以外的其他三个参数，随机</a:t>
            </a:r>
            <a:r>
              <a:rPr lang="zh-CN" altLang="en-US" dirty="0"/>
              <a:t>产生</a:t>
            </a:r>
            <a:r>
              <a:rPr lang="en-US" altLang="zh-CN" dirty="0"/>
              <a:t>10000</a:t>
            </a:r>
            <a:r>
              <a:rPr lang="zh-CN" altLang="en-US" dirty="0"/>
              <a:t>条直线。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5279369-D1C0-4E6A-8116-7B22651ACCD5}"/>
              </a:ext>
            </a:extLst>
          </p:cNvPr>
          <p:cNvSpPr txBox="1"/>
          <p:nvPr/>
        </p:nvSpPr>
        <p:spPr>
          <a:xfrm>
            <a:off x="4865615" y="434023"/>
            <a:ext cx="4528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sz="2000" dirty="0" err="1"/>
              <a:t>Rz</a:t>
            </a:r>
            <a:r>
              <a:rPr lang="en-US" altLang="zh-CN" sz="2000" dirty="0"/>
              <a:t> </a:t>
            </a:r>
            <a:r>
              <a:rPr lang="zh-CN" altLang="en-US" sz="2000" dirty="0"/>
              <a:t>的合理范围应该是</a:t>
            </a:r>
            <a:r>
              <a:rPr lang="en-US" altLang="zh-CN" sz="2000" dirty="0"/>
              <a:t>0.005rad</a:t>
            </a:r>
            <a:r>
              <a:rPr lang="zh-CN" altLang="en-US" sz="2000" dirty="0"/>
              <a:t>以下）</a:t>
            </a:r>
          </a:p>
        </p:txBody>
      </p:sp>
    </p:spTree>
    <p:extLst>
      <p:ext uri="{BB962C8B-B14F-4D97-AF65-F5344CB8AC3E}">
        <p14:creationId xmlns:p14="http://schemas.microsoft.com/office/powerpoint/2010/main" val="154782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B4EF95DF-0832-4E81-820F-DA3201377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025" y="1458017"/>
            <a:ext cx="2961313" cy="391316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11901C3-151B-4D4B-855B-C921277DA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2556" y="1160236"/>
            <a:ext cx="3265419" cy="413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23A88573-54A2-45BA-94F0-2781A2A674CB}"/>
              </a:ext>
            </a:extLst>
          </p:cNvPr>
          <p:cNvSpPr txBox="1"/>
          <p:nvPr/>
        </p:nvSpPr>
        <p:spPr>
          <a:xfrm>
            <a:off x="3335834" y="434023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=0.002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389D3CC-9E35-4CFE-BD6C-4A5484922343}"/>
              </a:ext>
            </a:extLst>
          </p:cNvPr>
          <p:cNvSpPr/>
          <p:nvPr/>
        </p:nvSpPr>
        <p:spPr>
          <a:xfrm>
            <a:off x="486001" y="434023"/>
            <a:ext cx="2260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/>
              <a:t>Alignmmet</a:t>
            </a:r>
            <a:r>
              <a:rPr lang="en-US" altLang="zh-CN" dirty="0"/>
              <a:t> </a:t>
            </a:r>
            <a:r>
              <a:rPr lang="zh-CN" altLang="en-US" dirty="0"/>
              <a:t>参数非零</a:t>
            </a:r>
            <a:endParaRPr lang="en-US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/>
              <p:nvPr/>
            </p:nvSpPr>
            <p:spPr>
              <a:xfrm>
                <a:off x="201874" y="2392281"/>
                <a:ext cx="6096000" cy="139397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2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zh-CN" altLang="en-US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dirty="0">
                  <a:latin typeface="+mn-ea"/>
                </a:endParaRPr>
              </a:p>
            </p:txBody>
          </p:sp>
        </mc:Choice>
        <mc:Fallback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74" y="2392281"/>
                <a:ext cx="6096000" cy="13939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71E9A10-C95A-403D-83EB-029F0C5E2235}"/>
                  </a:ext>
                </a:extLst>
              </p:cNvPr>
              <p:cNvSpPr/>
              <p:nvPr/>
            </p:nvSpPr>
            <p:spPr>
              <a:xfrm>
                <a:off x="22183" y="1475630"/>
                <a:ext cx="5048449" cy="381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zh-CN" altLang="en-US" sz="1400" dirty="0">
                    <a:solidFill>
                      <a:prstClr val="black"/>
                    </a:solidFill>
                  </a:rPr>
                  <a:t>预期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和</m:t>
                    </m:r>
                    <m:r>
                      <m:rPr>
                        <m:sty m:val="p"/>
                      </m:rPr>
                      <a:rPr lang="en-US" altLang="zh-CN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的</m:t>
                    </m:r>
                    <m:r>
                      <a:rPr lang="zh-CN" alt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关系</m:t>
                    </m:r>
                    <m:r>
                      <a:rPr lang="zh-CN" alt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newphi</m:t>
                    </m:r>
                    <m: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0=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m:rPr>
                        <m:sty m:val="p"/>
                      </m:rPr>
                      <a:rPr lang="en-US" altLang="zh-CN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Rz</m:t>
                    </m:r>
                  </m:oMath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</p:txBody>
          </p:sp>
        </mc:Choice>
        <mc:Fallback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C71E9A10-C95A-403D-83EB-029F0C5E22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3" y="1475630"/>
                <a:ext cx="5048449" cy="381964"/>
              </a:xfrm>
              <a:prstGeom prst="rect">
                <a:avLst/>
              </a:prstGeom>
              <a:blipFill>
                <a:blip r:embed="rId3"/>
                <a:stretch>
                  <a:fillRect b="-158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7751D793-99A1-470D-8298-3CE5370BFD65}"/>
              </a:ext>
            </a:extLst>
          </p:cNvPr>
          <p:cNvSpPr txBox="1"/>
          <p:nvPr/>
        </p:nvSpPr>
        <p:spPr>
          <a:xfrm>
            <a:off x="478836" y="1003573"/>
            <a:ext cx="644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固定除了</a:t>
            </a:r>
            <a:r>
              <a:rPr lang="en-US" altLang="zh-CN" dirty="0"/>
              <a:t>phi0</a:t>
            </a:r>
            <a:r>
              <a:rPr lang="zh-CN" altLang="en-US" dirty="0"/>
              <a:t>以外的其他三个参数，随机产生</a:t>
            </a:r>
            <a:r>
              <a:rPr lang="en-US" altLang="zh-CN" dirty="0"/>
              <a:t>10000</a:t>
            </a:r>
            <a:r>
              <a:rPr lang="zh-CN" altLang="en-US" dirty="0"/>
              <a:t>条直线。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5279369-D1C0-4E6A-8116-7B22651ACCD5}"/>
              </a:ext>
            </a:extLst>
          </p:cNvPr>
          <p:cNvSpPr txBox="1"/>
          <p:nvPr/>
        </p:nvSpPr>
        <p:spPr>
          <a:xfrm>
            <a:off x="4865615" y="434023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 err="1"/>
              <a:t>Rz</a:t>
            </a:r>
            <a:r>
              <a:rPr lang="en-US" altLang="zh-CN" dirty="0"/>
              <a:t> </a:t>
            </a:r>
            <a:r>
              <a:rPr lang="zh-CN" altLang="en-US" dirty="0"/>
              <a:t>的合理范围应该是</a:t>
            </a:r>
            <a:r>
              <a:rPr lang="en-US" altLang="zh-CN" dirty="0"/>
              <a:t>0.005rad</a:t>
            </a:r>
            <a:r>
              <a:rPr lang="zh-CN" altLang="en-US" dirty="0"/>
              <a:t>以下）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181E536D-08C9-486A-9025-344619753B86}"/>
                  </a:ext>
                </a:extLst>
              </p:cNvPr>
              <p:cNvSpPr/>
              <p:nvPr/>
            </p:nvSpPr>
            <p:spPr>
              <a:xfrm>
                <a:off x="4947985" y="6213779"/>
                <a:ext cx="26997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newphi</m:t>
                      </m:r>
                      <m:r>
                        <a:rPr lang="en-US" altLang="zh-CN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m:rPr>
                          <m:sty m:val="p"/>
                        </m:rPr>
                        <a:rPr lang="en-US" altLang="zh-CN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0−0.002</m:t>
                      </m:r>
                    </m:oMath>
                  </m:oMathPara>
                </a14:m>
                <a:endParaRPr lang="zh-CN" altLang="en-US" dirty="0">
                  <a:latin typeface="Yu Gothic Light" panose="020B0300000000000000" pitchFamily="34" charset="-128"/>
                  <a:ea typeface="Yu Gothic Light" panose="020B0300000000000000" pitchFamily="34" charset="-128"/>
                </a:endParaRPr>
              </a:p>
            </p:txBody>
          </p:sp>
        </mc:Choice>
        <mc:Fallback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181E536D-08C9-486A-9025-344619753B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985" y="6213779"/>
                <a:ext cx="2699778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6B2AC1D7-8344-4C43-8700-76B8A5DBF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9874" y="1907592"/>
            <a:ext cx="5315286" cy="395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73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2D502952-2081-4235-AB1C-36E366F41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940" y="1941228"/>
            <a:ext cx="5355510" cy="3892878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62C4D005-8A7F-4496-B22B-736A9D1D3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47" y="1704022"/>
            <a:ext cx="6375633" cy="4503813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52E8EA13-891E-4EE4-AB55-30305AEFF868}"/>
              </a:ext>
            </a:extLst>
          </p:cNvPr>
          <p:cNvSpPr/>
          <p:nvPr/>
        </p:nvSpPr>
        <p:spPr>
          <a:xfrm>
            <a:off x="275096" y="2961315"/>
            <a:ext cx="4405961" cy="251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5455C59-92F8-4D10-A59D-D906E10BB2FD}"/>
              </a:ext>
            </a:extLst>
          </p:cNvPr>
          <p:cNvSpPr/>
          <p:nvPr/>
        </p:nvSpPr>
        <p:spPr>
          <a:xfrm>
            <a:off x="275096" y="4404782"/>
            <a:ext cx="4405961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88A261B-0709-4F91-8751-09C6FED6750C}"/>
              </a:ext>
            </a:extLst>
          </p:cNvPr>
          <p:cNvSpPr/>
          <p:nvPr/>
        </p:nvSpPr>
        <p:spPr>
          <a:xfrm>
            <a:off x="275095" y="5834106"/>
            <a:ext cx="4481463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C26532B-73A6-4A22-8DFE-5077F623E0C8}"/>
              </a:ext>
            </a:extLst>
          </p:cNvPr>
          <p:cNvSpPr/>
          <p:nvPr/>
        </p:nvSpPr>
        <p:spPr>
          <a:xfrm>
            <a:off x="803010" y="1941228"/>
            <a:ext cx="2281807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9E65D0-8ECE-4D88-BE16-E9D66D540FF6}"/>
              </a:ext>
            </a:extLst>
          </p:cNvPr>
          <p:cNvSpPr/>
          <p:nvPr/>
        </p:nvSpPr>
        <p:spPr>
          <a:xfrm>
            <a:off x="813731" y="4902308"/>
            <a:ext cx="2281807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56C2328-9AD1-4085-A36D-6921449D6F5D}"/>
              </a:ext>
            </a:extLst>
          </p:cNvPr>
          <p:cNvSpPr/>
          <p:nvPr/>
        </p:nvSpPr>
        <p:spPr>
          <a:xfrm>
            <a:off x="865929" y="3429000"/>
            <a:ext cx="2155971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D72E028-0F06-4A81-9B2F-FC7DD55D5BD2}"/>
              </a:ext>
            </a:extLst>
          </p:cNvPr>
          <p:cNvSpPr txBox="1"/>
          <p:nvPr/>
        </p:nvSpPr>
        <p:spPr>
          <a:xfrm>
            <a:off x="125181" y="1289268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=0.001</a:t>
            </a:r>
            <a:endParaRPr lang="zh-CN" altLang="en-US" dirty="0"/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3C1F201B-4176-4B9B-A980-25BDD3B6A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666" y="2330320"/>
            <a:ext cx="1937859" cy="268247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88B07584-BB37-470F-869A-1C7115B2BD6C}"/>
              </a:ext>
            </a:extLst>
          </p:cNvPr>
          <p:cNvSpPr/>
          <p:nvPr/>
        </p:nvSpPr>
        <p:spPr>
          <a:xfrm>
            <a:off x="6659666" y="3493545"/>
            <a:ext cx="2155971" cy="2663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4329B13-01D7-48D9-9ECD-963EE58C5730}"/>
              </a:ext>
            </a:extLst>
          </p:cNvPr>
          <p:cNvSpPr/>
          <p:nvPr/>
        </p:nvSpPr>
        <p:spPr>
          <a:xfrm>
            <a:off x="6615620" y="4652380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8F2450F-B1CA-4890-8069-E2FB01A53076}"/>
              </a:ext>
            </a:extLst>
          </p:cNvPr>
          <p:cNvSpPr/>
          <p:nvPr/>
        </p:nvSpPr>
        <p:spPr>
          <a:xfrm>
            <a:off x="6644080" y="3212985"/>
            <a:ext cx="5343230" cy="2751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496F111-B092-4B95-B8F9-8F7744C7AFCD}"/>
              </a:ext>
            </a:extLst>
          </p:cNvPr>
          <p:cNvSpPr/>
          <p:nvPr/>
        </p:nvSpPr>
        <p:spPr>
          <a:xfrm>
            <a:off x="6615620" y="5547202"/>
            <a:ext cx="5343230" cy="2682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01400326-25D0-421B-814A-7CFF9B98F580}"/>
              </a:ext>
            </a:extLst>
          </p:cNvPr>
          <p:cNvSpPr/>
          <p:nvPr/>
        </p:nvSpPr>
        <p:spPr>
          <a:xfrm>
            <a:off x="6644080" y="4385318"/>
            <a:ext cx="5314770" cy="267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CB4D17F-CD07-4DE5-8282-5CD67199C737}"/>
              </a:ext>
            </a:extLst>
          </p:cNvPr>
          <p:cNvSpPr txBox="1"/>
          <p:nvPr/>
        </p:nvSpPr>
        <p:spPr>
          <a:xfrm>
            <a:off x="125181" y="874514"/>
            <a:ext cx="10360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绕</a:t>
            </a:r>
            <a:r>
              <a:rPr lang="en-US" altLang="zh-CN" dirty="0"/>
              <a:t>z</a:t>
            </a:r>
            <a:r>
              <a:rPr lang="zh-CN" altLang="en-US" dirty="0"/>
              <a:t>轴转动，</a:t>
            </a:r>
            <a:r>
              <a:rPr lang="en-US" altLang="zh-CN" dirty="0"/>
              <a:t>global</a:t>
            </a:r>
            <a:r>
              <a:rPr lang="zh-CN" altLang="en-US" dirty="0"/>
              <a:t>坐标系下直线径迹与</a:t>
            </a:r>
            <a:r>
              <a:rPr lang="en-US" altLang="zh-CN" dirty="0"/>
              <a:t>CGEM</a:t>
            </a:r>
            <a:r>
              <a:rPr lang="zh-CN" altLang="en-US" dirty="0"/>
              <a:t>灵敏区交点的坐标不变，</a:t>
            </a:r>
            <a:r>
              <a:rPr lang="en-US" altLang="zh-CN" dirty="0"/>
              <a:t>Local</a:t>
            </a:r>
            <a:r>
              <a:rPr lang="zh-CN" altLang="en-US" dirty="0"/>
              <a:t>坐标系下的</a:t>
            </a:r>
            <a:r>
              <a:rPr lang="en-US" altLang="zh-CN" dirty="0"/>
              <a:t>phi </a:t>
            </a:r>
            <a:r>
              <a:rPr lang="zh-CN" altLang="en-US" dirty="0"/>
              <a:t>和</a:t>
            </a:r>
            <a:r>
              <a:rPr lang="en-US" altLang="zh-CN" dirty="0"/>
              <a:t>V</a:t>
            </a:r>
            <a:r>
              <a:rPr lang="zh-CN" altLang="en-US" dirty="0"/>
              <a:t>会变。</a:t>
            </a:r>
          </a:p>
        </p:txBody>
      </p:sp>
      <p:sp>
        <p:nvSpPr>
          <p:cNvPr id="29" name="标题 3">
            <a:extLst>
              <a:ext uri="{FF2B5EF4-FFF2-40B4-BE49-F238E27FC236}">
                <a16:creationId xmlns:a16="http://schemas.microsoft.com/office/drawing/2014/main" id="{FFF19912-15D1-4FF3-AA57-989E2CA4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1" y="105809"/>
            <a:ext cx="10515600" cy="952390"/>
          </a:xfrm>
        </p:spPr>
        <p:txBody>
          <a:bodyPr>
            <a:normAutofit/>
          </a:bodyPr>
          <a:lstStyle/>
          <a:p>
            <a:r>
              <a:rPr lang="en-US" altLang="zh-CN" sz="2400" dirty="0" err="1">
                <a:latin typeface="+mn-lt"/>
              </a:rPr>
              <a:t>dr</a:t>
            </a:r>
            <a:r>
              <a:rPr lang="en-US" altLang="zh-CN" sz="2400" dirty="0">
                <a:latin typeface="+mn-lt"/>
              </a:rPr>
              <a:t>=0.707107  phi0=0.785398   </a:t>
            </a:r>
            <a:r>
              <a:rPr lang="en-US" altLang="zh-CN" sz="2400" dirty="0" err="1">
                <a:latin typeface="+mn-lt"/>
              </a:rPr>
              <a:t>dz</a:t>
            </a:r>
            <a:r>
              <a:rPr lang="en-US" altLang="zh-CN" sz="2400" dirty="0">
                <a:latin typeface="+mn-lt"/>
              </a:rPr>
              <a:t>=1   </a:t>
            </a:r>
            <a:r>
              <a:rPr lang="en-US" altLang="zh-CN" sz="2400" dirty="0" err="1">
                <a:latin typeface="+mn-lt"/>
              </a:rPr>
              <a:t>tanl</a:t>
            </a:r>
            <a:r>
              <a:rPr lang="en-US" altLang="zh-CN" sz="2400" dirty="0">
                <a:latin typeface="+mn-lt"/>
              </a:rPr>
              <a:t>=-1</a:t>
            </a:r>
            <a:endParaRPr lang="zh-CN" altLang="en-US" sz="2400" dirty="0">
              <a:latin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D5FB1E5-6634-4215-B8A7-7D3DDB80ADFD}"/>
              </a:ext>
            </a:extLst>
          </p:cNvPr>
          <p:cNvSpPr txBox="1"/>
          <p:nvPr/>
        </p:nvSpPr>
        <p:spPr>
          <a:xfrm>
            <a:off x="1183804" y="1295769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 err="1"/>
              <a:t>Rz</a:t>
            </a:r>
            <a:r>
              <a:rPr lang="en-US" altLang="zh-CN" dirty="0"/>
              <a:t> </a:t>
            </a:r>
            <a:r>
              <a:rPr lang="zh-CN" altLang="en-US" dirty="0"/>
              <a:t>的合理范围应该是</a:t>
            </a:r>
            <a:r>
              <a:rPr lang="en-US" altLang="zh-CN" dirty="0"/>
              <a:t>0.005rad</a:t>
            </a:r>
            <a:r>
              <a:rPr lang="zh-CN" altLang="en-US" dirty="0"/>
              <a:t>以下）</a:t>
            </a:r>
          </a:p>
        </p:txBody>
      </p:sp>
    </p:spTree>
    <p:extLst>
      <p:ext uri="{BB962C8B-B14F-4D97-AF65-F5344CB8AC3E}">
        <p14:creationId xmlns:p14="http://schemas.microsoft.com/office/powerpoint/2010/main" val="215034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5FDFDAC-341E-4763-80BC-BE8D4A2B9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96" y="1704022"/>
            <a:ext cx="6324627" cy="4490811"/>
          </a:xfrm>
          <a:prstGeom prst="rect">
            <a:avLst/>
          </a:prstGeom>
        </p:spPr>
      </p:pic>
      <p:pic>
        <p:nvPicPr>
          <p:cNvPr id="30" name="图片 29">
            <a:extLst>
              <a:ext uri="{FF2B5EF4-FFF2-40B4-BE49-F238E27FC236}">
                <a16:creationId xmlns:a16="http://schemas.microsoft.com/office/drawing/2014/main" id="{33FF5F70-71C0-4852-B447-D5CB83640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620" y="1934116"/>
            <a:ext cx="5343230" cy="3899990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52E8EA13-891E-4EE4-AB55-30305AEFF868}"/>
              </a:ext>
            </a:extLst>
          </p:cNvPr>
          <p:cNvSpPr/>
          <p:nvPr/>
        </p:nvSpPr>
        <p:spPr>
          <a:xfrm>
            <a:off x="275096" y="2961315"/>
            <a:ext cx="4405961" cy="251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5455C59-92F8-4D10-A59D-D906E10BB2FD}"/>
              </a:ext>
            </a:extLst>
          </p:cNvPr>
          <p:cNvSpPr/>
          <p:nvPr/>
        </p:nvSpPr>
        <p:spPr>
          <a:xfrm>
            <a:off x="275096" y="4404782"/>
            <a:ext cx="4405961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88A261B-0709-4F91-8751-09C6FED6750C}"/>
              </a:ext>
            </a:extLst>
          </p:cNvPr>
          <p:cNvSpPr/>
          <p:nvPr/>
        </p:nvSpPr>
        <p:spPr>
          <a:xfrm>
            <a:off x="275095" y="5834106"/>
            <a:ext cx="4481463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C26532B-73A6-4A22-8DFE-5077F623E0C8}"/>
              </a:ext>
            </a:extLst>
          </p:cNvPr>
          <p:cNvSpPr/>
          <p:nvPr/>
        </p:nvSpPr>
        <p:spPr>
          <a:xfrm>
            <a:off x="813731" y="1959480"/>
            <a:ext cx="2281807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9E65D0-8ECE-4D88-BE16-E9D66D540FF6}"/>
              </a:ext>
            </a:extLst>
          </p:cNvPr>
          <p:cNvSpPr/>
          <p:nvPr/>
        </p:nvSpPr>
        <p:spPr>
          <a:xfrm>
            <a:off x="813731" y="4902308"/>
            <a:ext cx="2281807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56C2328-9AD1-4085-A36D-6921449D6F5D}"/>
              </a:ext>
            </a:extLst>
          </p:cNvPr>
          <p:cNvSpPr/>
          <p:nvPr/>
        </p:nvSpPr>
        <p:spPr>
          <a:xfrm>
            <a:off x="865929" y="3429000"/>
            <a:ext cx="2229609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D72E028-0F06-4A81-9B2F-FC7DD55D5BD2}"/>
              </a:ext>
            </a:extLst>
          </p:cNvPr>
          <p:cNvSpPr txBox="1"/>
          <p:nvPr/>
        </p:nvSpPr>
        <p:spPr>
          <a:xfrm>
            <a:off x="183904" y="1010332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=0.002</a:t>
            </a:r>
            <a:endParaRPr lang="zh-CN" altLang="en-US" dirty="0"/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3C1F201B-4176-4B9B-A980-25BDD3B6A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666" y="2330320"/>
            <a:ext cx="1937859" cy="268247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88B07584-BB37-470F-869A-1C7115B2BD6C}"/>
              </a:ext>
            </a:extLst>
          </p:cNvPr>
          <p:cNvSpPr/>
          <p:nvPr/>
        </p:nvSpPr>
        <p:spPr>
          <a:xfrm>
            <a:off x="6659666" y="3493545"/>
            <a:ext cx="2155971" cy="2663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4329B13-01D7-48D9-9ECD-963EE58C5730}"/>
              </a:ext>
            </a:extLst>
          </p:cNvPr>
          <p:cNvSpPr/>
          <p:nvPr/>
        </p:nvSpPr>
        <p:spPr>
          <a:xfrm>
            <a:off x="6615620" y="4652380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8F2450F-B1CA-4890-8069-E2FB01A53076}"/>
              </a:ext>
            </a:extLst>
          </p:cNvPr>
          <p:cNvSpPr/>
          <p:nvPr/>
        </p:nvSpPr>
        <p:spPr>
          <a:xfrm>
            <a:off x="6644080" y="3212985"/>
            <a:ext cx="5343230" cy="2751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496F111-B092-4B95-B8F9-8F7744C7AFCD}"/>
              </a:ext>
            </a:extLst>
          </p:cNvPr>
          <p:cNvSpPr/>
          <p:nvPr/>
        </p:nvSpPr>
        <p:spPr>
          <a:xfrm>
            <a:off x="6615620" y="5547202"/>
            <a:ext cx="5343230" cy="2682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01400326-25D0-421B-814A-7CFF9B98F580}"/>
              </a:ext>
            </a:extLst>
          </p:cNvPr>
          <p:cNvSpPr/>
          <p:nvPr/>
        </p:nvSpPr>
        <p:spPr>
          <a:xfrm>
            <a:off x="6644080" y="4385318"/>
            <a:ext cx="5314770" cy="267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标题 3">
            <a:extLst>
              <a:ext uri="{FF2B5EF4-FFF2-40B4-BE49-F238E27FC236}">
                <a16:creationId xmlns:a16="http://schemas.microsoft.com/office/drawing/2014/main" id="{FFF19912-15D1-4FF3-AA57-989E2CA4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1" y="105809"/>
            <a:ext cx="10515600" cy="952390"/>
          </a:xfrm>
        </p:spPr>
        <p:txBody>
          <a:bodyPr>
            <a:normAutofit/>
          </a:bodyPr>
          <a:lstStyle/>
          <a:p>
            <a:r>
              <a:rPr lang="en-US" altLang="zh-CN" sz="2400" dirty="0" err="1">
                <a:latin typeface="+mn-lt"/>
              </a:rPr>
              <a:t>dr</a:t>
            </a:r>
            <a:r>
              <a:rPr lang="en-US" altLang="zh-CN" sz="2400" dirty="0">
                <a:latin typeface="+mn-lt"/>
              </a:rPr>
              <a:t>=0.707107  phi0=0.785398   </a:t>
            </a:r>
            <a:r>
              <a:rPr lang="en-US" altLang="zh-CN" sz="2400" dirty="0" err="1">
                <a:latin typeface="+mn-lt"/>
              </a:rPr>
              <a:t>dz</a:t>
            </a:r>
            <a:r>
              <a:rPr lang="en-US" altLang="zh-CN" sz="2400" dirty="0">
                <a:latin typeface="+mn-lt"/>
              </a:rPr>
              <a:t>=1   </a:t>
            </a:r>
            <a:r>
              <a:rPr lang="en-US" altLang="zh-CN" sz="2400" dirty="0" err="1">
                <a:latin typeface="+mn-lt"/>
              </a:rPr>
              <a:t>tanl</a:t>
            </a:r>
            <a:r>
              <a:rPr lang="en-US" altLang="zh-CN" sz="2400" dirty="0">
                <a:latin typeface="+mn-lt"/>
              </a:rPr>
              <a:t>=-1</a:t>
            </a:r>
            <a:endParaRPr lang="zh-CN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020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>
            <a:extLst>
              <a:ext uri="{FF2B5EF4-FFF2-40B4-BE49-F238E27FC236}">
                <a16:creationId xmlns:a16="http://schemas.microsoft.com/office/drawing/2014/main" id="{AC9C5352-088B-46E0-8ACE-D3E4E5764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93" y="1769031"/>
            <a:ext cx="6110329" cy="4614243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B20EFD5-B00F-4621-921C-3CF782BBF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968" y="2486207"/>
            <a:ext cx="5532882" cy="3165208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52E8EA13-891E-4EE4-AB55-30305AEFF868}"/>
              </a:ext>
            </a:extLst>
          </p:cNvPr>
          <p:cNvSpPr/>
          <p:nvPr/>
        </p:nvSpPr>
        <p:spPr>
          <a:xfrm>
            <a:off x="275096" y="2961314"/>
            <a:ext cx="4405961" cy="3607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5455C59-92F8-4D10-A59D-D906E10BB2FD}"/>
              </a:ext>
            </a:extLst>
          </p:cNvPr>
          <p:cNvSpPr/>
          <p:nvPr/>
        </p:nvSpPr>
        <p:spPr>
          <a:xfrm>
            <a:off x="275096" y="4498596"/>
            <a:ext cx="4405961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88A261B-0709-4F91-8751-09C6FED6750C}"/>
              </a:ext>
            </a:extLst>
          </p:cNvPr>
          <p:cNvSpPr/>
          <p:nvPr/>
        </p:nvSpPr>
        <p:spPr>
          <a:xfrm>
            <a:off x="275096" y="6022547"/>
            <a:ext cx="4405961" cy="360727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C26532B-73A6-4A22-8DFE-5077F623E0C8}"/>
              </a:ext>
            </a:extLst>
          </p:cNvPr>
          <p:cNvSpPr/>
          <p:nvPr/>
        </p:nvSpPr>
        <p:spPr>
          <a:xfrm>
            <a:off x="813731" y="1959480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9E65D0-8ECE-4D88-BE16-E9D66D540FF6}"/>
              </a:ext>
            </a:extLst>
          </p:cNvPr>
          <p:cNvSpPr/>
          <p:nvPr/>
        </p:nvSpPr>
        <p:spPr>
          <a:xfrm>
            <a:off x="813731" y="5052831"/>
            <a:ext cx="2155971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56C2328-9AD1-4085-A36D-6921449D6F5D}"/>
              </a:ext>
            </a:extLst>
          </p:cNvPr>
          <p:cNvSpPr/>
          <p:nvPr/>
        </p:nvSpPr>
        <p:spPr>
          <a:xfrm>
            <a:off x="813730" y="3513540"/>
            <a:ext cx="2155971" cy="25167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D72E028-0F06-4A81-9B2F-FC7DD55D5BD2}"/>
              </a:ext>
            </a:extLst>
          </p:cNvPr>
          <p:cNvSpPr txBox="1"/>
          <p:nvPr/>
        </p:nvSpPr>
        <p:spPr>
          <a:xfrm>
            <a:off x="125181" y="1289268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Rz</a:t>
            </a:r>
            <a:r>
              <a:rPr lang="en-US" altLang="zh-CN" dirty="0"/>
              <a:t>=0.392699</a:t>
            </a:r>
            <a:endParaRPr lang="zh-CN" altLang="en-US" dirty="0"/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3C1F201B-4176-4B9B-A980-25BDD3B6A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2873430"/>
            <a:ext cx="2170364" cy="268247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88B07584-BB37-470F-869A-1C7115B2BD6C}"/>
              </a:ext>
            </a:extLst>
          </p:cNvPr>
          <p:cNvSpPr/>
          <p:nvPr/>
        </p:nvSpPr>
        <p:spPr>
          <a:xfrm>
            <a:off x="6425968" y="3781787"/>
            <a:ext cx="2155971" cy="2663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4329B13-01D7-48D9-9ECD-963EE58C5730}"/>
              </a:ext>
            </a:extLst>
          </p:cNvPr>
          <p:cNvSpPr/>
          <p:nvPr/>
        </p:nvSpPr>
        <p:spPr>
          <a:xfrm>
            <a:off x="6425968" y="4744275"/>
            <a:ext cx="2155971" cy="2516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8F2450F-B1CA-4890-8069-E2FB01A53076}"/>
              </a:ext>
            </a:extLst>
          </p:cNvPr>
          <p:cNvSpPr/>
          <p:nvPr/>
        </p:nvSpPr>
        <p:spPr>
          <a:xfrm>
            <a:off x="6425968" y="3513540"/>
            <a:ext cx="5516104" cy="2682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496F111-B092-4B95-B8F9-8F7744C7AFCD}"/>
              </a:ext>
            </a:extLst>
          </p:cNvPr>
          <p:cNvSpPr/>
          <p:nvPr/>
        </p:nvSpPr>
        <p:spPr>
          <a:xfrm>
            <a:off x="6434357" y="5383168"/>
            <a:ext cx="5516104" cy="2682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01400326-25D0-421B-814A-7CFF9B98F580}"/>
              </a:ext>
            </a:extLst>
          </p:cNvPr>
          <p:cNvSpPr/>
          <p:nvPr/>
        </p:nvSpPr>
        <p:spPr>
          <a:xfrm>
            <a:off x="6442746" y="4454867"/>
            <a:ext cx="5516104" cy="267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CB4D17F-CD07-4DE5-8282-5CD67199C737}"/>
              </a:ext>
            </a:extLst>
          </p:cNvPr>
          <p:cNvSpPr txBox="1"/>
          <p:nvPr/>
        </p:nvSpPr>
        <p:spPr>
          <a:xfrm>
            <a:off x="125181" y="874514"/>
            <a:ext cx="10360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绕</a:t>
            </a:r>
            <a:r>
              <a:rPr lang="en-US" altLang="zh-CN" dirty="0"/>
              <a:t>z</a:t>
            </a:r>
            <a:r>
              <a:rPr lang="zh-CN" altLang="en-US" dirty="0"/>
              <a:t>轴转动，</a:t>
            </a:r>
            <a:r>
              <a:rPr lang="en-US" altLang="zh-CN" dirty="0"/>
              <a:t>global</a:t>
            </a:r>
            <a:r>
              <a:rPr lang="zh-CN" altLang="en-US" dirty="0"/>
              <a:t>坐标系下直线径迹与</a:t>
            </a:r>
            <a:r>
              <a:rPr lang="en-US" altLang="zh-CN" dirty="0"/>
              <a:t>CGEM</a:t>
            </a:r>
            <a:r>
              <a:rPr lang="zh-CN" altLang="en-US" dirty="0"/>
              <a:t>灵敏区交点的坐标不变，</a:t>
            </a:r>
            <a:r>
              <a:rPr lang="en-US" altLang="zh-CN" dirty="0"/>
              <a:t>Local</a:t>
            </a:r>
            <a:r>
              <a:rPr lang="zh-CN" altLang="en-US" dirty="0"/>
              <a:t>坐标系下的</a:t>
            </a:r>
            <a:r>
              <a:rPr lang="en-US" altLang="zh-CN" dirty="0"/>
              <a:t>phi </a:t>
            </a:r>
            <a:r>
              <a:rPr lang="zh-CN" altLang="en-US" dirty="0"/>
              <a:t>和</a:t>
            </a:r>
            <a:r>
              <a:rPr lang="en-US" altLang="zh-CN" dirty="0"/>
              <a:t>V</a:t>
            </a:r>
            <a:r>
              <a:rPr lang="zh-CN" altLang="en-US" dirty="0"/>
              <a:t>会变。</a:t>
            </a:r>
          </a:p>
        </p:txBody>
      </p:sp>
      <p:sp>
        <p:nvSpPr>
          <p:cNvPr id="29" name="标题 3">
            <a:extLst>
              <a:ext uri="{FF2B5EF4-FFF2-40B4-BE49-F238E27FC236}">
                <a16:creationId xmlns:a16="http://schemas.microsoft.com/office/drawing/2014/main" id="{FFF19912-15D1-4FF3-AA57-989E2CA4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1" y="105809"/>
            <a:ext cx="10515600" cy="952390"/>
          </a:xfrm>
        </p:spPr>
        <p:txBody>
          <a:bodyPr>
            <a:normAutofit/>
          </a:bodyPr>
          <a:lstStyle/>
          <a:p>
            <a:r>
              <a:rPr lang="en-US" altLang="zh-CN" sz="2400" dirty="0" err="1">
                <a:latin typeface="+mn-lt"/>
              </a:rPr>
              <a:t>dr</a:t>
            </a:r>
            <a:r>
              <a:rPr lang="en-US" altLang="zh-CN" sz="2400" dirty="0">
                <a:latin typeface="+mn-lt"/>
              </a:rPr>
              <a:t>=0.707107  phi0=0.785398   </a:t>
            </a:r>
            <a:r>
              <a:rPr lang="en-US" altLang="zh-CN" sz="2400" dirty="0" err="1">
                <a:latin typeface="+mn-lt"/>
              </a:rPr>
              <a:t>dz</a:t>
            </a:r>
            <a:r>
              <a:rPr lang="en-US" altLang="zh-CN" sz="2400" dirty="0">
                <a:latin typeface="+mn-lt"/>
              </a:rPr>
              <a:t>=1   </a:t>
            </a:r>
            <a:r>
              <a:rPr lang="en-US" altLang="zh-CN" sz="2400" dirty="0" err="1">
                <a:latin typeface="+mn-lt"/>
              </a:rPr>
              <a:t>tanl</a:t>
            </a:r>
            <a:r>
              <a:rPr lang="en-US" altLang="zh-CN" sz="2400" dirty="0">
                <a:latin typeface="+mn-lt"/>
              </a:rPr>
              <a:t>=-1</a:t>
            </a:r>
            <a:endParaRPr lang="zh-CN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034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321</Words>
  <Application>Microsoft Office PowerPoint</Application>
  <PresentationFormat>宽屏</PresentationFormat>
  <Paragraphs>53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Yu Gothic Light</vt:lpstr>
      <vt:lpstr>等线</vt:lpstr>
      <vt:lpstr>等线 Light</vt:lpstr>
      <vt:lpstr>Arial</vt:lpstr>
      <vt:lpstr>Cambria Math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dr=0.707107  phi0=0.785398   dz=1   tanl=-1</vt:lpstr>
      <vt:lpstr>dr=0.707107  phi0=0.785398   dz=1   tanl=-1</vt:lpstr>
      <vt:lpstr>dr=0.707107  phi0=0.785398   dz=1   tanl=-1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周工作报告</dc:title>
  <dc:creator>童 孙</dc:creator>
  <cp:lastModifiedBy>童 孙</cp:lastModifiedBy>
  <cp:revision>77</cp:revision>
  <dcterms:created xsi:type="dcterms:W3CDTF">2019-04-11T04:47:12Z</dcterms:created>
  <dcterms:modified xsi:type="dcterms:W3CDTF">2019-04-25T06:03:35Z</dcterms:modified>
</cp:coreProperties>
</file>