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6" r:id="rId6"/>
    <p:sldId id="262" r:id="rId7"/>
    <p:sldId id="263" r:id="rId8"/>
    <p:sldId id="267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79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0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29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p"/>
              <a:defRPr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31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0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2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9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9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05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49BF-1458-4B21-BEC9-DA9A434DFBB3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3785-BF83-4974-9F69-AD3E358E5B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07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897" y="1122363"/>
            <a:ext cx="11382103" cy="2387600"/>
          </a:xfrm>
        </p:spPr>
        <p:txBody>
          <a:bodyPr/>
          <a:lstStyle/>
          <a:p>
            <a:r>
              <a:rPr lang="en-US" altLang="zh-CN" dirty="0" smtClean="0"/>
              <a:t>MOST2 </a:t>
            </a:r>
            <a:r>
              <a:rPr lang="en-US" altLang="zh-CN" dirty="0" err="1" smtClean="0"/>
              <a:t>PLL_Ser</a:t>
            </a:r>
            <a:r>
              <a:rPr lang="en-US" altLang="zh-CN" dirty="0" smtClean="0"/>
              <a:t> Design Review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Xiaoting</a:t>
            </a:r>
            <a:r>
              <a:rPr lang="en-US" altLang="zh-CN" dirty="0" smtClean="0"/>
              <a:t> Li</a:t>
            </a:r>
          </a:p>
          <a:p>
            <a:r>
              <a:rPr lang="en-US" altLang="zh-CN" dirty="0" smtClean="0"/>
              <a:t>IHEP</a:t>
            </a:r>
          </a:p>
          <a:p>
            <a:r>
              <a:rPr lang="en-US" altLang="zh-CN" dirty="0" smtClean="0"/>
              <a:t>April 30, 2019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0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loop response bode plot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07" y="1511278"/>
            <a:ext cx="3669300" cy="4543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88" y="1511278"/>
            <a:ext cx="3598804" cy="4543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973" y="1511278"/>
            <a:ext cx="3616006" cy="4500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521481" y="6176429"/>
            <a:ext cx="1165735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Different 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04865" y="6176429"/>
            <a:ext cx="2382270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Different charging current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87605" y="6176429"/>
            <a:ext cx="1428472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Different </a:t>
            </a:r>
            <a:r>
              <a:rPr lang="en-US" altLang="zh-CN" sz="1600" dirty="0" err="1" smtClean="0"/>
              <a:t>Kvco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3599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PLL simulation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1" y="1437063"/>
            <a:ext cx="8184298" cy="4114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591118" y="712713"/>
            <a:ext cx="3398715" cy="606319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Half-post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olidFill>
                  <a:srgbClr val="00B050"/>
                </a:solidFill>
              </a:rPr>
              <a:t>TT 27</a:t>
            </a:r>
            <a:r>
              <a:rPr lang="zh-CN" altLang="en-US" sz="1600" b="1" dirty="0" smtClean="0">
                <a:solidFill>
                  <a:srgbClr val="00B050"/>
                </a:solidFill>
              </a:rPr>
              <a:t>℃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, 1-0110: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 smtClean="0">
                <a:solidFill>
                  <a:srgbClr val="00B050"/>
                </a:solidFill>
              </a:rPr>
              <a:t>triggerless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 smtClean="0">
                <a:solidFill>
                  <a:srgbClr val="00B050"/>
                </a:solidFill>
              </a:rPr>
              <a:t>Fpll</a:t>
            </a:r>
            <a:r>
              <a:rPr lang="en-US" altLang="zh-CN" sz="1600" dirty="0" smtClean="0">
                <a:solidFill>
                  <a:srgbClr val="00B050"/>
                </a:solidFill>
              </a:rPr>
              <a:t>=2.56GHz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 smtClean="0">
                <a:solidFill>
                  <a:srgbClr val="00B050"/>
                </a:solidFill>
              </a:rPr>
              <a:t>Icp</a:t>
            </a:r>
            <a:r>
              <a:rPr lang="en-US" altLang="zh-CN" sz="1600" dirty="0" smtClean="0">
                <a:solidFill>
                  <a:srgbClr val="00B050"/>
                </a:solidFill>
              </a:rPr>
              <a:t>=100μA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00B050"/>
                </a:solidFill>
              </a:rPr>
              <a:t>LBW=1.5~2.5MHz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</a:rPr>
              <a:t>ΔF </a:t>
            </a:r>
            <a:r>
              <a:rPr lang="en-US" altLang="zh-CN" sz="1600" dirty="0" smtClean="0">
                <a:solidFill>
                  <a:srgbClr val="FF0000"/>
                </a:solidFill>
              </a:rPr>
              <a:t>= 117.5MHz,</a:t>
            </a:r>
            <a:r>
              <a:rPr lang="en-US" altLang="zh-CN" sz="1600" dirty="0">
                <a:solidFill>
                  <a:srgbClr val="FF0000"/>
                </a:solidFill>
              </a:rPr>
              <a:t> ΔT </a:t>
            </a:r>
            <a:r>
              <a:rPr lang="en-US" altLang="zh-CN" sz="1600" dirty="0" smtClean="0">
                <a:solidFill>
                  <a:srgbClr val="FF0000"/>
                </a:solidFill>
              </a:rPr>
              <a:t>= 17ps, ΔVC =55mV @4μs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FF -40</a:t>
            </a:r>
            <a:r>
              <a:rPr lang="zh-CN" altLang="en-US" sz="1600" b="1" dirty="0" smtClean="0"/>
              <a:t>℃</a:t>
            </a:r>
            <a:r>
              <a:rPr lang="en-US" altLang="zh-CN" sz="1600" b="1" dirty="0"/>
              <a:t>, </a:t>
            </a:r>
            <a:r>
              <a:rPr lang="en-US" altLang="zh-CN" sz="1600" b="1" dirty="0" smtClean="0"/>
              <a:t>0-1110</a:t>
            </a:r>
            <a:r>
              <a:rPr lang="en-US" altLang="zh-CN" sz="16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trigger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 smtClean="0"/>
              <a:t>Fpll</a:t>
            </a:r>
            <a:r>
              <a:rPr lang="en-US" altLang="zh-CN" sz="1600" dirty="0" smtClean="0"/>
              <a:t>=1.28GHz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/>
              <a:t>Icp</a:t>
            </a:r>
            <a:r>
              <a:rPr lang="en-US" altLang="zh-CN" sz="1600" dirty="0"/>
              <a:t>=100μA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LBW=3~5MHz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SS 85</a:t>
            </a:r>
            <a:r>
              <a:rPr lang="zh-CN" altLang="en-US" sz="1600" b="1" dirty="0" smtClean="0"/>
              <a:t>℃</a:t>
            </a:r>
            <a:r>
              <a:rPr lang="en-US" altLang="zh-CN" sz="1600" b="1" dirty="0"/>
              <a:t>, </a:t>
            </a:r>
            <a:r>
              <a:rPr lang="en-US" altLang="zh-CN" sz="1600" b="1" dirty="0" smtClean="0"/>
              <a:t>1-0000</a:t>
            </a:r>
            <a:r>
              <a:rPr lang="en-US" altLang="zh-CN" sz="16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 </a:t>
            </a:r>
            <a:r>
              <a:rPr lang="en-US" altLang="zh-CN" sz="1600" dirty="0" err="1"/>
              <a:t>triggerless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/>
              <a:t>Fpll</a:t>
            </a:r>
            <a:r>
              <a:rPr lang="en-US" altLang="zh-CN" sz="1600" dirty="0"/>
              <a:t>=2.56GHz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 smtClean="0"/>
              <a:t>Icp</a:t>
            </a:r>
            <a:r>
              <a:rPr lang="en-US" altLang="zh-CN" sz="1600" dirty="0" smtClean="0"/>
              <a:t>=25μA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LBW=0.5~0.8MHz</a:t>
            </a:r>
            <a:endParaRPr lang="en-US" altLang="zh-CN" sz="1600" b="1" dirty="0" smtClean="0"/>
          </a:p>
          <a:p>
            <a:r>
              <a:rPr lang="en-US" altLang="zh-CN" b="1" dirty="0" smtClean="0"/>
              <a:t>Pre-simulation (7 corners)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ΔF &lt; 20MHz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ΔT &lt; 3ps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ΔVC </a:t>
            </a:r>
            <a:r>
              <a:rPr lang="en-US" altLang="zh-CN" sz="1600" dirty="0"/>
              <a:t>&lt; </a:t>
            </a:r>
            <a:r>
              <a:rPr lang="en-US" altLang="zh-CN" sz="1600" dirty="0" smtClean="0"/>
              <a:t>7mV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 smtClean="0"/>
              <a:t>Ipll</a:t>
            </a:r>
            <a:r>
              <a:rPr lang="en-US" altLang="zh-CN" sz="1600" dirty="0" smtClean="0"/>
              <a:t>=25mA @ </a:t>
            </a:r>
            <a:r>
              <a:rPr lang="en-US" altLang="zh-CN" sz="1600" dirty="0" smtClean="0"/>
              <a:t>2.56G </a:t>
            </a:r>
            <a:r>
              <a:rPr lang="en-US" altLang="zh-CN" sz="1600" dirty="0" smtClean="0"/>
              <a:t>&amp; FF </a:t>
            </a:r>
            <a:r>
              <a:rPr lang="en-US" altLang="zh-CN" sz="1600" dirty="0" smtClean="0"/>
              <a:t>85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err="1" smtClean="0"/>
              <a:t>Ipll</a:t>
            </a:r>
            <a:r>
              <a:rPr lang="en-US" altLang="zh-CN" sz="1600" dirty="0" smtClean="0"/>
              <a:t>=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19.5mA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@ 2.56G &amp; </a:t>
            </a:r>
            <a:r>
              <a:rPr lang="en-US" altLang="zh-CN" sz="1600" dirty="0" smtClean="0"/>
              <a:t>TT 27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0806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PLL Design </a:t>
            </a:r>
            <a:r>
              <a:rPr lang="en-US" altLang="zh-CN" dirty="0" smtClean="0"/>
              <a:t>B ---- Divby28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58" y="1539162"/>
            <a:ext cx="8204622" cy="4415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8761448" y="1469569"/>
            <a:ext cx="3237720" cy="473975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Why the divisor is 28?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4Gbps purpose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Max frequency of divider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50% Duty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N should be integral multiple of 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FF0000"/>
                </a:solidFill>
              </a:rPr>
              <a:t>64/</a:t>
            </a:r>
            <a:r>
              <a:rPr lang="en-US" altLang="zh-CN" sz="1600" dirty="0" smtClean="0">
                <a:solidFill>
                  <a:srgbClr val="00B050"/>
                </a:solidFill>
              </a:rPr>
              <a:t>56/48/40/</a:t>
            </a:r>
            <a:r>
              <a:rPr lang="en-US" altLang="zh-CN" sz="1600" dirty="0" smtClean="0">
                <a:solidFill>
                  <a:srgbClr val="FF0000"/>
                </a:solidFill>
              </a:rPr>
              <a:t>32?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FF0000"/>
                </a:solidFill>
              </a:rPr>
              <a:t>2.56G/</a:t>
            </a:r>
            <a:r>
              <a:rPr lang="en-US" altLang="zh-CN" sz="1600" u="sng" dirty="0" smtClean="0">
                <a:solidFill>
                  <a:srgbClr val="00B050"/>
                </a:solidFill>
              </a:rPr>
              <a:t>2.24</a:t>
            </a:r>
            <a:r>
              <a:rPr lang="en-US" altLang="zh-CN" sz="1600" dirty="0" smtClean="0">
                <a:solidFill>
                  <a:srgbClr val="00B050"/>
                </a:solidFill>
              </a:rPr>
              <a:t>/1.92/1.6</a:t>
            </a:r>
            <a:r>
              <a:rPr lang="en-US" altLang="zh-CN" sz="1600" dirty="0" smtClean="0">
                <a:solidFill>
                  <a:srgbClr val="FF0000"/>
                </a:solidFill>
              </a:rPr>
              <a:t>/1.28G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56=2*28=2*</a:t>
            </a:r>
            <a:r>
              <a:rPr lang="en-US" altLang="zh-CN" sz="1600" u="sng" dirty="0" smtClean="0">
                <a:solidFill>
                  <a:srgbClr val="FF0000"/>
                </a:solidFill>
              </a:rPr>
              <a:t>2</a:t>
            </a:r>
            <a:r>
              <a:rPr lang="en-US" altLang="zh-CN" sz="1600" u="sng" dirty="0" smtClean="0"/>
              <a:t>*7*</a:t>
            </a:r>
            <a:r>
              <a:rPr lang="en-US" altLang="zh-CN" sz="1600" u="sng" dirty="0" smtClean="0">
                <a:solidFill>
                  <a:srgbClr val="0070C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Passed pre-simulations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Post-simulations are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Other blocks of PLL are remained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0297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32:1 </a:t>
            </a:r>
            <a:r>
              <a:rPr lang="en-US" altLang="zh-CN" dirty="0" err="1" smtClean="0"/>
              <a:t>Serializer</a:t>
            </a:r>
            <a:r>
              <a:rPr lang="en-US" altLang="zh-CN" dirty="0" smtClean="0"/>
              <a:t> Design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2" y="1313745"/>
            <a:ext cx="10380404" cy="2414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32" y="3728546"/>
            <a:ext cx="5337693" cy="3050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椭圆 7"/>
          <p:cNvSpPr/>
          <p:nvPr/>
        </p:nvSpPr>
        <p:spPr>
          <a:xfrm>
            <a:off x="9181322" y="1782147"/>
            <a:ext cx="1045029" cy="167951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047861" y="3060441"/>
            <a:ext cx="4133461" cy="104502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79080" y="3890296"/>
            <a:ext cx="5790879" cy="286232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Stage timing</a:t>
            </a:r>
          </a:p>
          <a:p>
            <a:pPr marL="1200150" lvl="2" indent="-285750">
              <a:buFont typeface="Wingdings" panose="05000000000000000000" pitchFamily="2" charset="2"/>
              <a:buChar char="n"/>
            </a:pPr>
            <a:r>
              <a:rPr lang="en-US" altLang="zh-CN" sz="1600" dirty="0"/>
              <a:t>Data </a:t>
            </a:r>
            <a:r>
              <a:rPr lang="en-US" altLang="zh-CN" sz="1600" dirty="0" smtClean="0"/>
              <a:t>sampling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Unit timing</a:t>
            </a:r>
          </a:p>
          <a:p>
            <a:pPr marL="1200150" lvl="2" indent="-285750">
              <a:buFont typeface="Wingdings" panose="05000000000000000000" pitchFamily="2" charset="2"/>
              <a:buChar char="n"/>
            </a:pPr>
            <a:r>
              <a:rPr lang="en-US" altLang="zh-CN" sz="1600" dirty="0"/>
              <a:t>Data sampling (</a:t>
            </a:r>
            <a:r>
              <a:rPr lang="en-US" altLang="zh-CN" sz="1600" dirty="0" err="1"/>
              <a:t>Dx</a:t>
            </a:r>
            <a:r>
              <a:rPr lang="en-US" altLang="zh-CN" sz="1600" dirty="0"/>
              <a:t>--CKP)</a:t>
            </a:r>
          </a:p>
          <a:p>
            <a:pPr marL="1200150" lvl="2" indent="-285750">
              <a:buFont typeface="Wingdings" panose="05000000000000000000" pitchFamily="2" charset="2"/>
              <a:buChar char="n"/>
            </a:pPr>
            <a:r>
              <a:rPr lang="en-US" altLang="zh-CN" sz="1600" dirty="0"/>
              <a:t>MUX (_</a:t>
            </a:r>
            <a:r>
              <a:rPr lang="en-US" altLang="zh-CN" sz="1600" dirty="0" err="1"/>
              <a:t>Dxm</a:t>
            </a:r>
            <a:r>
              <a:rPr lang="en-US" altLang="zh-CN" sz="1600" dirty="0"/>
              <a:t>--CLK</a:t>
            </a:r>
            <a:r>
              <a:rPr lang="en-US" altLang="zh-CN" sz="16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1UI = 500ps @ 2Gbps</a:t>
            </a:r>
          </a:p>
          <a:p>
            <a:pPr marL="1200150" lvl="2" indent="-285750"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Time margin is very small at high speed</a:t>
            </a:r>
          </a:p>
          <a:p>
            <a:pPr marL="1200150" lvl="2" indent="-285750"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Delay of data and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Big-small eye in eye diagram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50% DC of clock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9237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2:1 unit pre-simulation @2.3GHz-4.6Gbps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7" y="1433738"/>
            <a:ext cx="11501493" cy="506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99592" y="6484775"/>
            <a:ext cx="1645224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Data sampling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54230" y="6484775"/>
            <a:ext cx="1240898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MUX timing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15137" y="3579900"/>
            <a:ext cx="869227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↑</a:t>
            </a:r>
            <a:r>
              <a:rPr lang="en-US" altLang="zh-CN" sz="1600" dirty="0" smtClean="0"/>
              <a:t>SS85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15137" y="4226822"/>
            <a:ext cx="920547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↓</a:t>
            </a:r>
            <a:r>
              <a:rPr lang="en-US" altLang="zh-CN" sz="1600" dirty="0" smtClean="0"/>
              <a:t>FF-40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20138" y="6484774"/>
            <a:ext cx="2071323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Serialized correctly</a:t>
            </a:r>
          </a:p>
        </p:txBody>
      </p:sp>
    </p:spTree>
    <p:extLst>
      <p:ext uri="{BB962C8B-B14F-4D97-AF65-F5344CB8AC3E}">
        <p14:creationId xmlns:p14="http://schemas.microsoft.com/office/powerpoint/2010/main" val="14028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sampling and self testing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91" y="1504075"/>
            <a:ext cx="5614909" cy="4962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453110" y="1504075"/>
            <a:ext cx="4900690" cy="289310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When data is invalid, that is D31 is low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Hold the previous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SYNCK (</a:t>
            </a:r>
            <a:r>
              <a:rPr lang="en-US" altLang="zh-CN" b="1" dirty="0" err="1" smtClean="0"/>
              <a:t>Fpll</a:t>
            </a:r>
            <a:r>
              <a:rPr lang="en-US" altLang="zh-CN" b="1" dirty="0" smtClean="0"/>
              <a:t>/8) and CKESEL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Placing CKESEL (clock edge selection) in the first stage of </a:t>
            </a:r>
            <a:r>
              <a:rPr lang="en-US" altLang="zh-CN" sz="1600" dirty="0" err="1" smtClean="0"/>
              <a:t>Serializer</a:t>
            </a:r>
            <a:r>
              <a:rPr lang="en-US" altLang="zh-CN" sz="1600" dirty="0" smtClean="0"/>
              <a:t> maybe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DSEL, select the data source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0 </a:t>
            </a:r>
            <a:r>
              <a:rPr lang="en-US" altLang="zh-CN" sz="1600" dirty="0" smtClean="0">
                <a:sym typeface="Wingdings" panose="05000000000000000000" pitchFamily="2" charset="2"/>
              </a:rPr>
              <a:t> pixel array data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ym typeface="Wingdings" panose="05000000000000000000" pitchFamily="2" charset="2"/>
              </a:rPr>
              <a:t>1  PRBS data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PRBS initial value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b="1" dirty="0"/>
              <a:t>1111 1110 1111 1110 1111 1110 1111 </a:t>
            </a:r>
            <a:r>
              <a:rPr lang="en-US" altLang="zh-CN" sz="1600" b="1" dirty="0" smtClean="0"/>
              <a:t>1110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0000 </a:t>
            </a:r>
            <a:r>
              <a:rPr lang="en-US" altLang="zh-CN" sz="1600" dirty="0"/>
              <a:t>0100 0000 0100 0000 0100 0000 </a:t>
            </a:r>
            <a:r>
              <a:rPr lang="en-US" altLang="zh-CN" sz="1600" dirty="0" smtClean="0"/>
              <a:t>0100…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70" y="4504791"/>
            <a:ext cx="2542197" cy="23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1869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Total current is less than 85mA (estimate)</a:t>
            </a:r>
          </a:p>
          <a:p>
            <a:r>
              <a:rPr lang="en-US" altLang="zh-CN" dirty="0" smtClean="0"/>
              <a:t>Done/almost done</a:t>
            </a:r>
          </a:p>
          <a:p>
            <a:pPr lvl="1"/>
            <a:r>
              <a:rPr lang="en-US" altLang="zh-CN" dirty="0" smtClean="0"/>
              <a:t>PLL</a:t>
            </a:r>
          </a:p>
          <a:p>
            <a:pPr lvl="1"/>
            <a:r>
              <a:rPr lang="en-US" altLang="zh-CN" dirty="0" err="1" smtClean="0"/>
              <a:t>PLL_test</a:t>
            </a:r>
            <a:r>
              <a:rPr lang="en-US" altLang="zh-CN" dirty="0" smtClean="0"/>
              <a:t> (post-simulations of divby28, and simulations of whole PLL)</a:t>
            </a:r>
          </a:p>
          <a:p>
            <a:r>
              <a:rPr lang="en-US" altLang="zh-CN" dirty="0" smtClean="0"/>
              <a:t>Ongoing</a:t>
            </a:r>
          </a:p>
          <a:p>
            <a:pPr lvl="1"/>
            <a:r>
              <a:rPr lang="en-US" altLang="zh-CN" dirty="0" err="1" smtClean="0"/>
              <a:t>Serializer</a:t>
            </a:r>
            <a:r>
              <a:rPr lang="en-US" altLang="zh-CN" dirty="0" smtClean="0"/>
              <a:t> (more pre-simulations, layout, and post-</a:t>
            </a:r>
            <a:r>
              <a:rPr lang="en-US" altLang="zh-CN" dirty="0" err="1" smtClean="0"/>
              <a:t>sim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PRBS-Gen (layout </a:t>
            </a:r>
            <a:r>
              <a:rPr lang="en-US" altLang="zh-CN" dirty="0"/>
              <a:t>and post-</a:t>
            </a:r>
            <a:r>
              <a:rPr lang="en-US" altLang="zh-CN" dirty="0" err="1"/>
              <a:t>sim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Unfinished</a:t>
            </a:r>
          </a:p>
          <a:p>
            <a:pPr lvl="1"/>
            <a:r>
              <a:rPr lang="en-US" altLang="zh-CN" dirty="0" smtClean="0"/>
              <a:t>CML Driver</a:t>
            </a:r>
          </a:p>
          <a:p>
            <a:pPr lvl="1"/>
            <a:r>
              <a:rPr lang="en-US" altLang="zh-CN" dirty="0" smtClean="0"/>
              <a:t>Layout of </a:t>
            </a:r>
            <a:r>
              <a:rPr lang="en-US" altLang="zh-CN" dirty="0" err="1" smtClean="0"/>
              <a:t>PLL+Ser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Test block with PAD (layout)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928170" y="4618854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  <a:endParaRPr lang="zh-CN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6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706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Requirement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32-bit-input data, output data rate: 160Mbps@trigger, 4Gbps@triggerless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Data valid flag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Low power consumption</a:t>
            </a:r>
          </a:p>
          <a:p>
            <a:r>
              <a:rPr lang="en-US" altLang="zh-CN" b="1" dirty="0" smtClean="0"/>
              <a:t>PLL Design and simulation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u="sng" dirty="0" smtClean="0"/>
              <a:t>Design A (in pixel chip)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600" i="1" dirty="0" smtClean="0"/>
              <a:t>2.56GHz, ~ -100dBc/Hz@1MHz offset</a:t>
            </a:r>
            <a:r>
              <a:rPr lang="zh-CN" altLang="en-US" sz="1600" i="1" dirty="0" smtClean="0"/>
              <a:t>（</a:t>
            </a:r>
            <a:r>
              <a:rPr lang="en-US" altLang="zh-CN" sz="1600" i="1" dirty="0" smtClean="0"/>
              <a:t>Divisor N is 64</a:t>
            </a:r>
            <a:r>
              <a:rPr lang="zh-CN" altLang="en-US" sz="1600" i="1" dirty="0" smtClean="0"/>
              <a:t>）</a:t>
            </a:r>
            <a:endParaRPr lang="en-US" altLang="zh-CN" sz="1600" i="1" dirty="0" smtClean="0"/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600" i="1" dirty="0" smtClean="0"/>
              <a:t>1.28GHz</a:t>
            </a:r>
            <a:r>
              <a:rPr lang="zh-CN" altLang="en-US" sz="1600" i="1" dirty="0"/>
              <a:t>（</a:t>
            </a:r>
            <a:r>
              <a:rPr lang="en-US" altLang="zh-CN" sz="1600" i="1" dirty="0"/>
              <a:t>N is </a:t>
            </a:r>
            <a:r>
              <a:rPr lang="en-US" altLang="zh-CN" sz="1600" i="1" dirty="0" smtClean="0"/>
              <a:t>32</a:t>
            </a:r>
            <a:r>
              <a:rPr lang="zh-CN" altLang="en-US" sz="1600" i="1" dirty="0" smtClean="0"/>
              <a:t>）</a:t>
            </a:r>
            <a:endParaRPr lang="en-US" altLang="zh-CN" sz="1600" i="1" dirty="0" smtClean="0"/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600" i="1" dirty="0" smtClean="0"/>
              <a:t>160MHz/80MHz output clock for periphery @</a:t>
            </a:r>
            <a:r>
              <a:rPr lang="en-US" altLang="zh-CN" sz="1600" i="1" dirty="0" err="1" smtClean="0"/>
              <a:t>triggerless</a:t>
            </a:r>
            <a:r>
              <a:rPr lang="en-US" altLang="zh-CN" sz="1600" i="1" dirty="0" smtClean="0"/>
              <a:t> mode  ---- CKOUT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u="sng" dirty="0" smtClean="0"/>
              <a:t>Design B (test block)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600" i="1" dirty="0" smtClean="0"/>
              <a:t>2.24GHz</a:t>
            </a:r>
            <a:r>
              <a:rPr lang="zh-CN" altLang="en-US" sz="1600" i="1" dirty="0" smtClean="0"/>
              <a:t>（</a:t>
            </a:r>
            <a:r>
              <a:rPr lang="en-US" altLang="zh-CN" sz="1600" i="1" dirty="0" smtClean="0"/>
              <a:t>N is 56</a:t>
            </a:r>
            <a:r>
              <a:rPr lang="zh-CN" altLang="en-US" sz="1600" i="1" dirty="0" smtClean="0"/>
              <a:t>）</a:t>
            </a:r>
            <a:endParaRPr lang="en-US" altLang="zh-CN" sz="1600" i="1" dirty="0" smtClean="0"/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600" i="1" dirty="0" smtClean="0"/>
              <a:t>140MHz CKOUT</a:t>
            </a:r>
          </a:p>
          <a:p>
            <a:r>
              <a:rPr lang="en-US" altLang="zh-CN" b="1" dirty="0" err="1" smtClean="0"/>
              <a:t>Serializer</a:t>
            </a:r>
            <a:r>
              <a:rPr lang="en-US" altLang="zh-CN" b="1" dirty="0" smtClean="0"/>
              <a:t> Design</a:t>
            </a:r>
            <a:r>
              <a:rPr lang="en-US" altLang="zh-CN" b="1" dirty="0"/>
              <a:t> and </a:t>
            </a:r>
            <a:r>
              <a:rPr lang="en-US" altLang="zh-CN" b="1" dirty="0" smtClean="0"/>
              <a:t>simulation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5.12Gbps is hard to realize by using 180nm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4.48Gbps seems to work at worst case in the preliminary simulation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3.84Gbps</a:t>
            </a:r>
          </a:p>
        </p:txBody>
      </p:sp>
    </p:spTree>
    <p:extLst>
      <p:ext uri="{BB962C8B-B14F-4D97-AF65-F5344CB8AC3E}">
        <p14:creationId xmlns:p14="http://schemas.microsoft.com/office/powerpoint/2010/main" val="9729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Requirement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Data rate</a:t>
            </a:r>
          </a:p>
          <a:p>
            <a:pPr lvl="1"/>
            <a:r>
              <a:rPr lang="en-US" altLang="zh-CN" sz="2000" dirty="0" smtClean="0"/>
              <a:t>SFR structure: DR=</a:t>
            </a:r>
            <a:r>
              <a:rPr lang="en-US" altLang="zh-CN" sz="2000" dirty="0" err="1" smtClean="0"/>
              <a:t>Fpll</a:t>
            </a:r>
            <a:r>
              <a:rPr lang="en-US" altLang="zh-CN" sz="2000" dirty="0" smtClean="0"/>
              <a:t>, 4Gbps requires a 4GHz clock</a:t>
            </a:r>
          </a:p>
          <a:p>
            <a:pPr lvl="1"/>
            <a:r>
              <a:rPr lang="en-US" altLang="zh-CN" sz="2000" dirty="0" smtClean="0"/>
              <a:t>Tree structure (2:1):  DR=2Fpll, a 2GHz clock is enough</a:t>
            </a:r>
          </a:p>
          <a:p>
            <a:r>
              <a:rPr lang="en-US" altLang="zh-CN" dirty="0"/>
              <a:t>Data valid flag</a:t>
            </a:r>
          </a:p>
          <a:p>
            <a:pPr lvl="1"/>
            <a:r>
              <a:rPr lang="en-US" altLang="zh-CN" sz="2000" dirty="0" smtClean="0"/>
              <a:t>D31 ---- When D31 is high, data is valid</a:t>
            </a:r>
          </a:p>
          <a:p>
            <a:r>
              <a:rPr lang="en-US" altLang="zh-CN" dirty="0" smtClean="0"/>
              <a:t>Low power consumption</a:t>
            </a:r>
          </a:p>
          <a:p>
            <a:pPr lvl="1"/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1767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 </a:t>
            </a:r>
            <a:r>
              <a:rPr lang="en-US" altLang="zh-CN" dirty="0" err="1" smtClean="0"/>
              <a:t>sch</a:t>
            </a:r>
            <a:r>
              <a:rPr lang="en-US" altLang="zh-CN" dirty="0" smtClean="0"/>
              <a:t> of </a:t>
            </a:r>
            <a:r>
              <a:rPr lang="en-US" altLang="zh-CN" dirty="0" err="1" smtClean="0"/>
              <a:t>PLL_Ser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0" y="1507428"/>
            <a:ext cx="9851991" cy="5175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378112" y="3115175"/>
            <a:ext cx="5392366" cy="353943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Control bits (7)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BSEL, ISEL0, ISEL1, NSEL, TMOD, DSEL, CKESEL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Reset signal for test module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PSET (</a:t>
            </a:r>
            <a:r>
              <a:rPr lang="en-US" altLang="zh-CN" sz="1600" dirty="0" smtClean="0"/>
              <a:t>high </a:t>
            </a:r>
            <a:r>
              <a:rPr lang="en-US" altLang="zh-CN" sz="1600" dirty="0" smtClean="0">
                <a:sym typeface="Wingdings" panose="05000000000000000000" pitchFamily="2" charset="2"/>
              </a:rPr>
              <a:t>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reset)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Input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REF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Output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DOUT/_DOUT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Test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TVC, TCK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Power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AVDD/AGND, DVDD/DGND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Inner interface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D&lt;0:31&gt;, SCK, CKOUT</a:t>
            </a:r>
          </a:p>
        </p:txBody>
      </p:sp>
    </p:spTree>
    <p:extLst>
      <p:ext uri="{BB962C8B-B14F-4D97-AF65-F5344CB8AC3E}">
        <p14:creationId xmlns:p14="http://schemas.microsoft.com/office/powerpoint/2010/main" val="28184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Operating mode (Design A)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34" y="1444580"/>
            <a:ext cx="8980332" cy="328992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44064"/>
              </p:ext>
            </p:extLst>
          </p:nvPr>
        </p:nvGraphicFramePr>
        <p:xfrm>
          <a:off x="2225067" y="4818757"/>
          <a:ext cx="82002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30"/>
                <a:gridCol w="1434084"/>
                <a:gridCol w="1064070"/>
                <a:gridCol w="1245616"/>
                <a:gridCol w="832168"/>
                <a:gridCol w="984568"/>
                <a:gridCol w="1523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TMOD-NSEL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Operating Mode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CKOUT</a:t>
                      </a:r>
                      <a:r>
                        <a:rPr lang="zh-CN" altLang="en-US" sz="1400" b="1" baseline="0" dirty="0" smtClean="0"/>
                        <a:t> </a:t>
                      </a:r>
                      <a:r>
                        <a:rPr lang="en-US" altLang="zh-CN" sz="1400" b="1" baseline="0" dirty="0" smtClean="0"/>
                        <a:t>(Hz)</a:t>
                      </a:r>
                      <a:endParaRPr lang="en-US" altLang="zh-CN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D&lt;0:31&gt;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(bps)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SCK</a:t>
                      </a:r>
                      <a:r>
                        <a:rPr lang="en-US" altLang="zh-CN" sz="1400" baseline="0" dirty="0" smtClean="0"/>
                        <a:t> (Hz)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SerCK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(Hz)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Serial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DOUT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(bps)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0-x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Trigger</a:t>
                      </a:r>
                      <a:endParaRPr lang="zh-CN" altLang="en-US" sz="1400" dirty="0" smtClean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----</a:t>
                      </a:r>
                      <a:endParaRPr lang="zh-CN" altLang="en-US" sz="1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5M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5M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80M</a:t>
                      </a:r>
                      <a:endParaRPr lang="zh-CN" altLang="en-US" sz="1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160M</a:t>
                      </a:r>
                      <a:endParaRPr lang="zh-CN" altLang="en-US" sz="1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1-0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 smtClean="0"/>
                        <a:t>Triggerless</a:t>
                      </a:r>
                      <a:r>
                        <a:rPr lang="en-US" altLang="zh-CN" sz="1400" dirty="0" smtClean="0"/>
                        <a:t>,</a:t>
                      </a:r>
                      <a:r>
                        <a:rPr lang="en-US" altLang="zh-CN" sz="1400" baseline="0" dirty="0" smtClean="0"/>
                        <a:t> ×64</a:t>
                      </a:r>
                      <a:endParaRPr lang="zh-CN" altLang="en-US" sz="1400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/>
                        <a:t>160M</a:t>
                      </a:r>
                      <a:endParaRPr lang="zh-CN" altLang="en-US" sz="14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160M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160M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2.56G</a:t>
                      </a:r>
                      <a:endParaRPr lang="zh-CN" altLang="en-US" sz="14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5.12G</a:t>
                      </a:r>
                      <a:endParaRPr lang="zh-CN" altLang="en-US" sz="14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1-1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 smtClean="0"/>
                        <a:t>Triggerless</a:t>
                      </a:r>
                      <a:r>
                        <a:rPr lang="en-US" altLang="zh-CN" sz="1400" dirty="0" smtClean="0"/>
                        <a:t>,</a:t>
                      </a:r>
                      <a:r>
                        <a:rPr lang="en-US" altLang="zh-CN" sz="1400" baseline="0" dirty="0" smtClean="0"/>
                        <a:t> ×32</a:t>
                      </a:r>
                      <a:endParaRPr lang="zh-CN" altLang="en-US" sz="1400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/>
                        <a:t>80M</a:t>
                      </a:r>
                      <a:endParaRPr lang="zh-CN" altLang="en-US" sz="14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80M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80M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1.28G</a:t>
                      </a:r>
                      <a:endParaRPr lang="zh-CN" altLang="en-US" sz="14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2.56G</a:t>
                      </a:r>
                      <a:endParaRPr lang="zh-CN" altLang="en-US" sz="14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5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06" y="201028"/>
            <a:ext cx="4385185" cy="3785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PLL Design 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91" y="1567361"/>
            <a:ext cx="8254758" cy="4317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9309370" y="4056433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420×450 μm</a:t>
            </a:r>
            <a:r>
              <a:rPr lang="en-US" altLang="zh-CN" baseline="30000" dirty="0" smtClean="0"/>
              <a:t>2</a:t>
            </a:r>
            <a:endParaRPr lang="zh-CN" altLang="en-US" baseline="30000" dirty="0"/>
          </a:p>
        </p:txBody>
      </p:sp>
      <p:sp>
        <p:nvSpPr>
          <p:cNvPr id="7" name="椭圆 6"/>
          <p:cNvSpPr/>
          <p:nvPr/>
        </p:nvSpPr>
        <p:spPr>
          <a:xfrm>
            <a:off x="2435290" y="4142791"/>
            <a:ext cx="1147665" cy="92373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59245" y="4468245"/>
            <a:ext cx="4466223" cy="193899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NSEL: 0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2.56GHz, 11.28GHz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ym typeface="Wingdings" panose="05000000000000000000" pitchFamily="2" charset="2"/>
              </a:rPr>
              <a:t>ISEL1/ISEL0: 00/01/10/11  25/50/75/100μA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ym typeface="Wingdings" panose="05000000000000000000" pitchFamily="2" charset="2"/>
              </a:rPr>
              <a:t>BSEL</a:t>
            </a:r>
            <a:r>
              <a:rPr lang="zh-CN" altLang="en-US" sz="1600" b="1" dirty="0" smtClean="0">
                <a:sym typeface="Wingdings" panose="05000000000000000000" pitchFamily="2" charset="2"/>
              </a:rPr>
              <a:t>：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03kΩ, 18kΩ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TMOD: 0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Trigger, 1Triggerless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8807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VCO post-simulation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664" y="1422047"/>
            <a:ext cx="6728298" cy="4886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13" y="4634928"/>
            <a:ext cx="7470235" cy="2090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8920263" y="5495467"/>
            <a:ext cx="137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Test bench B</a:t>
            </a:r>
            <a:endParaRPr lang="zh-CN" altLang="en-US" baseline="30000" dirty="0"/>
          </a:p>
        </p:txBody>
      </p:sp>
      <p:sp>
        <p:nvSpPr>
          <p:cNvPr id="9" name="文本框 8"/>
          <p:cNvSpPr txBox="1"/>
          <p:nvPr/>
        </p:nvSpPr>
        <p:spPr>
          <a:xfrm>
            <a:off x="1883922" y="6308763"/>
            <a:ext cx="137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Test bench A</a:t>
            </a:r>
            <a:endParaRPr lang="zh-CN" altLang="en-US" baseline="30000" dirty="0"/>
          </a:p>
        </p:txBody>
      </p:sp>
      <p:sp>
        <p:nvSpPr>
          <p:cNvPr id="10" name="文本框 9"/>
          <p:cNvSpPr txBox="1"/>
          <p:nvPr/>
        </p:nvSpPr>
        <p:spPr>
          <a:xfrm>
            <a:off x="419908" y="1690688"/>
            <a:ext cx="4726024" cy="280076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Test bench A</a:t>
            </a:r>
            <a:endParaRPr lang="en-US" altLang="zh-CN" sz="16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VF-Curve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Phase noise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Test bench B</a:t>
            </a:r>
            <a:endParaRPr lang="en-US" altLang="zh-CN" sz="16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Max </a:t>
            </a:r>
            <a:r>
              <a:rPr lang="en-US" altLang="zh-CN" sz="1600" dirty="0" smtClean="0"/>
              <a:t>frequency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Function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Single-end output swing of VCO and CMLby2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Duty cycle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</p:txBody>
      </p:sp>
      <p:sp>
        <p:nvSpPr>
          <p:cNvPr id="11" name="圆角矩形 10"/>
          <p:cNvSpPr/>
          <p:nvPr/>
        </p:nvSpPr>
        <p:spPr>
          <a:xfrm>
            <a:off x="7604449" y="3433665"/>
            <a:ext cx="3247053" cy="1875453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299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VCO post-</a:t>
            </a:r>
            <a:r>
              <a:rPr lang="en-US" altLang="zh-CN" dirty="0" err="1" smtClean="0"/>
              <a:t>sim</a:t>
            </a:r>
            <a:r>
              <a:rPr lang="en-US" altLang="zh-CN" dirty="0" smtClean="0"/>
              <a:t> @ SS 85</a:t>
            </a:r>
            <a:r>
              <a:rPr lang="zh-CN" altLang="en-US" dirty="0" smtClean="0"/>
              <a:t>℃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" y="1463202"/>
            <a:ext cx="8645428" cy="5043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724917" y="1757713"/>
            <a:ext cx="3375497" cy="329320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Tuning range @ SS 85</a:t>
            </a:r>
            <a:endParaRPr lang="en-US" altLang="zh-CN" sz="16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280MHz ~ 2.96GHz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Current </a:t>
            </a:r>
            <a:r>
              <a:rPr lang="en-US" altLang="zh-CN" sz="1600" b="1" dirty="0"/>
              <a:t>range @ SS 85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3.57mA </a:t>
            </a:r>
            <a:r>
              <a:rPr lang="en-US" altLang="zh-CN" sz="1600" dirty="0"/>
              <a:t>~ </a:t>
            </a:r>
            <a:r>
              <a:rPr lang="en-US" altLang="zh-CN" sz="1600" dirty="0" smtClean="0"/>
              <a:t>16.46mA</a:t>
            </a:r>
            <a:endParaRPr lang="en-US" altLang="zh-CN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Phase noise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~ </a:t>
            </a:r>
            <a:r>
              <a:rPr lang="en-US" altLang="zh-CN" sz="1600" dirty="0" smtClean="0"/>
              <a:t>-100dBc/Hz@1MHz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Current @ 2.56GHz &amp; FF -40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16.09mA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Current </a:t>
            </a:r>
            <a:r>
              <a:rPr lang="en-US" altLang="zh-CN" sz="1600" b="1" dirty="0"/>
              <a:t>range @ </a:t>
            </a:r>
            <a:r>
              <a:rPr lang="en-US" altLang="zh-CN" sz="1600" b="1" dirty="0" smtClean="0"/>
              <a:t>FF -40</a:t>
            </a:r>
            <a:endParaRPr lang="en-US" altLang="zh-CN" sz="16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6.85mA </a:t>
            </a:r>
            <a:r>
              <a:rPr lang="en-US" altLang="zh-CN" sz="1600" dirty="0"/>
              <a:t>~ </a:t>
            </a:r>
            <a:r>
              <a:rPr lang="en-US" altLang="zh-CN" sz="1600" dirty="0" smtClean="0"/>
              <a:t>26.26mA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33316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8454" cy="1325563"/>
          </a:xfrm>
        </p:spPr>
        <p:txBody>
          <a:bodyPr/>
          <a:lstStyle/>
          <a:p>
            <a:r>
              <a:rPr lang="en-US" altLang="zh-CN" dirty="0" smtClean="0"/>
              <a:t>VCO post-</a:t>
            </a:r>
            <a:r>
              <a:rPr lang="en-US" altLang="zh-CN" dirty="0" err="1" smtClean="0"/>
              <a:t>sim</a:t>
            </a:r>
            <a:r>
              <a:rPr lang="en-US" altLang="zh-CN" dirty="0" smtClean="0"/>
              <a:t>: VF-Curve, </a:t>
            </a:r>
            <a:r>
              <a:rPr lang="en-US" altLang="zh-CN" dirty="0" err="1" smtClean="0"/>
              <a:t>Kvco</a:t>
            </a:r>
            <a:r>
              <a:rPr lang="en-US" altLang="zh-CN" dirty="0" smtClean="0"/>
              <a:t> and Loop specs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85" y="1540448"/>
            <a:ext cx="3742658" cy="24965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9" y="1540448"/>
            <a:ext cx="3742658" cy="25178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26" y="1540448"/>
            <a:ext cx="3738391" cy="24965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926" y="4069770"/>
            <a:ext cx="3516477" cy="21935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285" y="4069771"/>
            <a:ext cx="3512210" cy="21935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849" y="4069769"/>
            <a:ext cx="3516477" cy="219353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849" y="6168463"/>
            <a:ext cx="472351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C1: 3pF, C2: 120pF, R2: 3kΩ/8</a:t>
            </a:r>
            <a:r>
              <a:rPr lang="en-US" altLang="zh-CN" sz="1600" dirty="0"/>
              <a:t>kΩ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Control bits: NSEL-ISEL1-ISEL0-BSEL </a:t>
            </a:r>
          </a:p>
        </p:txBody>
      </p:sp>
    </p:spTree>
    <p:extLst>
      <p:ext uri="{BB962C8B-B14F-4D97-AF65-F5344CB8AC3E}">
        <p14:creationId xmlns:p14="http://schemas.microsoft.com/office/powerpoint/2010/main" val="4011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725</Words>
  <Application>Microsoft Office PowerPoint</Application>
  <PresentationFormat>宽屏</PresentationFormat>
  <Paragraphs>189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Wingdings</vt:lpstr>
      <vt:lpstr>Office 主题</vt:lpstr>
      <vt:lpstr>MOST2 PLL_Ser Design Review</vt:lpstr>
      <vt:lpstr>Outline</vt:lpstr>
      <vt:lpstr>Requirement</vt:lpstr>
      <vt:lpstr>Top sch of PLL_Ser</vt:lpstr>
      <vt:lpstr>Operating mode (Design A)</vt:lpstr>
      <vt:lpstr>PLL Design A</vt:lpstr>
      <vt:lpstr>VCO post-simulation</vt:lpstr>
      <vt:lpstr>VCO post-sim @ SS 85℃</vt:lpstr>
      <vt:lpstr>VCO post-sim: VF-Curve, Kvco and Loop specs</vt:lpstr>
      <vt:lpstr>Open loop response bode plot</vt:lpstr>
      <vt:lpstr>PLL simulation</vt:lpstr>
      <vt:lpstr>PLL Design B ---- Divby28</vt:lpstr>
      <vt:lpstr>32:1 Serializer Design</vt:lpstr>
      <vt:lpstr>2:1 unit pre-simulation @2.3GHz-4.6Gbps</vt:lpstr>
      <vt:lpstr>Data sampling and self testing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MOST2 PLL Weekly Report</dc:title>
  <dc:creator>lixt</dc:creator>
  <cp:lastModifiedBy>lixt</cp:lastModifiedBy>
  <cp:revision>37</cp:revision>
  <dcterms:created xsi:type="dcterms:W3CDTF">2019-04-23T01:25:34Z</dcterms:created>
  <dcterms:modified xsi:type="dcterms:W3CDTF">2019-04-26T10:16:16Z</dcterms:modified>
</cp:coreProperties>
</file>