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1"/>
  </p:sldMasterIdLst>
  <p:notesMasterIdLst>
    <p:notesMasterId r:id="rId49"/>
  </p:notesMasterIdLst>
  <p:sldIdLst>
    <p:sldId id="256" r:id="rId2"/>
    <p:sldId id="257" r:id="rId3"/>
    <p:sldId id="261" r:id="rId4"/>
    <p:sldId id="335" r:id="rId5"/>
    <p:sldId id="344" r:id="rId6"/>
    <p:sldId id="352" r:id="rId7"/>
    <p:sldId id="310" r:id="rId8"/>
    <p:sldId id="282" r:id="rId9"/>
    <p:sldId id="286" r:id="rId10"/>
    <p:sldId id="318" r:id="rId11"/>
    <p:sldId id="287" r:id="rId12"/>
    <p:sldId id="288" r:id="rId13"/>
    <p:sldId id="338" r:id="rId14"/>
    <p:sldId id="348" r:id="rId15"/>
    <p:sldId id="349" r:id="rId16"/>
    <p:sldId id="350" r:id="rId17"/>
    <p:sldId id="274" r:id="rId18"/>
    <p:sldId id="275" r:id="rId19"/>
    <p:sldId id="366" r:id="rId20"/>
    <p:sldId id="367" r:id="rId21"/>
    <p:sldId id="295" r:id="rId22"/>
    <p:sldId id="294" r:id="rId23"/>
    <p:sldId id="308" r:id="rId24"/>
    <p:sldId id="269" r:id="rId25"/>
    <p:sldId id="354" r:id="rId26"/>
    <p:sldId id="362" r:id="rId27"/>
    <p:sldId id="361" r:id="rId28"/>
    <p:sldId id="296" r:id="rId29"/>
    <p:sldId id="298" r:id="rId30"/>
    <p:sldId id="321" r:id="rId31"/>
    <p:sldId id="333" r:id="rId32"/>
    <p:sldId id="258" r:id="rId33"/>
    <p:sldId id="259" r:id="rId34"/>
    <p:sldId id="328" r:id="rId35"/>
    <p:sldId id="332" r:id="rId36"/>
    <p:sldId id="345" r:id="rId37"/>
    <p:sldId id="343" r:id="rId38"/>
    <p:sldId id="346" r:id="rId39"/>
    <p:sldId id="347" r:id="rId40"/>
    <p:sldId id="364" r:id="rId41"/>
    <p:sldId id="369" r:id="rId42"/>
    <p:sldId id="368" r:id="rId43"/>
    <p:sldId id="371" r:id="rId44"/>
    <p:sldId id="334" r:id="rId45"/>
    <p:sldId id="339" r:id="rId46"/>
    <p:sldId id="372" r:id="rId47"/>
    <p:sldId id="376"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varScale="1">
        <p:scale>
          <a:sx n="64" d="100"/>
          <a:sy n="64"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DF3F5-E858-4849-A31E-C9DC35EB79DA}" type="datetimeFigureOut">
              <a:rPr lang="zh-CN" altLang="en-US" smtClean="0"/>
              <a:t>2011/2/16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F538D-4F16-4352-8E7C-CE86069AF515}" type="slidenum">
              <a:rPr lang="zh-CN" altLang="en-US" smtClean="0"/>
              <a:t>‹#›</a:t>
            </a:fld>
            <a:endParaRPr lang="zh-CN" altLang="en-US"/>
          </a:p>
        </p:txBody>
      </p:sp>
    </p:spTree>
    <p:extLst>
      <p:ext uri="{BB962C8B-B14F-4D97-AF65-F5344CB8AC3E}">
        <p14:creationId xmlns:p14="http://schemas.microsoft.com/office/powerpoint/2010/main" val="392574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AF538D-4F16-4352-8E7C-CE86069AF515}" type="slidenum">
              <a:rPr lang="zh-CN" altLang="en-US" smtClean="0"/>
              <a:t>1</a:t>
            </a:fld>
            <a:endParaRPr lang="zh-CN" altLang="en-US"/>
          </a:p>
        </p:txBody>
      </p:sp>
    </p:spTree>
    <p:extLst>
      <p:ext uri="{BB962C8B-B14F-4D97-AF65-F5344CB8AC3E}">
        <p14:creationId xmlns:p14="http://schemas.microsoft.com/office/powerpoint/2010/main" val="135299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522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2"/>
                </a:solidFill>
                <a:latin typeface="Arial" pitchFamily="34" charset="0"/>
                <a:ea typeface="黑体" pitchFamily="49" charset="-122"/>
              </a:defRPr>
            </a:lvl1pPr>
            <a:lvl2pPr marL="742950" indent="-285750" eaLnBrk="0" hangingPunct="0">
              <a:defRPr sz="8000">
                <a:solidFill>
                  <a:schemeClr val="tx2"/>
                </a:solidFill>
                <a:latin typeface="Arial" pitchFamily="34" charset="0"/>
                <a:ea typeface="黑体" pitchFamily="49" charset="-122"/>
              </a:defRPr>
            </a:lvl2pPr>
            <a:lvl3pPr marL="1143000" indent="-228600" eaLnBrk="0" hangingPunct="0">
              <a:defRPr sz="8000">
                <a:solidFill>
                  <a:schemeClr val="tx2"/>
                </a:solidFill>
                <a:latin typeface="Arial" pitchFamily="34" charset="0"/>
                <a:ea typeface="黑体" pitchFamily="49" charset="-122"/>
              </a:defRPr>
            </a:lvl3pPr>
            <a:lvl4pPr marL="1600200" indent="-228600" eaLnBrk="0" hangingPunct="0">
              <a:defRPr sz="8000">
                <a:solidFill>
                  <a:schemeClr val="tx2"/>
                </a:solidFill>
                <a:latin typeface="Arial" pitchFamily="34" charset="0"/>
                <a:ea typeface="黑体" pitchFamily="49" charset="-122"/>
              </a:defRPr>
            </a:lvl4pPr>
            <a:lvl5pPr marL="2057400" indent="-228600" eaLnBrk="0" hangingPunct="0">
              <a:defRPr sz="8000">
                <a:solidFill>
                  <a:schemeClr val="tx2"/>
                </a:solidFill>
                <a:latin typeface="Arial" pitchFamily="34" charset="0"/>
                <a:ea typeface="黑体" pitchFamily="49" charset="-122"/>
              </a:defRPr>
            </a:lvl5pPr>
            <a:lvl6pPr marL="2514600" indent="-228600" eaLnBrk="0" fontAlgn="base" hangingPunct="0">
              <a:spcBef>
                <a:spcPct val="0"/>
              </a:spcBef>
              <a:spcAft>
                <a:spcPct val="0"/>
              </a:spcAft>
              <a:defRPr sz="8000">
                <a:solidFill>
                  <a:schemeClr val="tx2"/>
                </a:solidFill>
                <a:latin typeface="Arial" pitchFamily="34" charset="0"/>
                <a:ea typeface="黑体" pitchFamily="49" charset="-122"/>
              </a:defRPr>
            </a:lvl6pPr>
            <a:lvl7pPr marL="2971800" indent="-228600" eaLnBrk="0" fontAlgn="base" hangingPunct="0">
              <a:spcBef>
                <a:spcPct val="0"/>
              </a:spcBef>
              <a:spcAft>
                <a:spcPct val="0"/>
              </a:spcAft>
              <a:defRPr sz="8000">
                <a:solidFill>
                  <a:schemeClr val="tx2"/>
                </a:solidFill>
                <a:latin typeface="Arial" pitchFamily="34" charset="0"/>
                <a:ea typeface="黑体" pitchFamily="49" charset="-122"/>
              </a:defRPr>
            </a:lvl7pPr>
            <a:lvl8pPr marL="3429000" indent="-228600" eaLnBrk="0" fontAlgn="base" hangingPunct="0">
              <a:spcBef>
                <a:spcPct val="0"/>
              </a:spcBef>
              <a:spcAft>
                <a:spcPct val="0"/>
              </a:spcAft>
              <a:defRPr sz="8000">
                <a:solidFill>
                  <a:schemeClr val="tx2"/>
                </a:solidFill>
                <a:latin typeface="Arial" pitchFamily="34" charset="0"/>
                <a:ea typeface="黑体" pitchFamily="49" charset="-122"/>
              </a:defRPr>
            </a:lvl8pPr>
            <a:lvl9pPr marL="3886200" indent="-228600" eaLnBrk="0" fontAlgn="base" hangingPunct="0">
              <a:spcBef>
                <a:spcPct val="0"/>
              </a:spcBef>
              <a:spcAft>
                <a:spcPct val="0"/>
              </a:spcAft>
              <a:defRPr sz="8000">
                <a:solidFill>
                  <a:schemeClr val="tx2"/>
                </a:solidFill>
                <a:latin typeface="Arial" pitchFamily="34" charset="0"/>
                <a:ea typeface="黑体" pitchFamily="49" charset="-122"/>
              </a:defRPr>
            </a:lvl9pPr>
          </a:lstStyle>
          <a:p>
            <a:pPr eaLnBrk="1" hangingPunct="1"/>
            <a:fld id="{446C1768-EB4E-4046-A0D2-4D6F6C4C33E3}" type="slidenum">
              <a:rPr lang="en-US" altLang="zh-CN" sz="1200" smtClean="0">
                <a:solidFill>
                  <a:schemeClr val="tx1"/>
                </a:solidFill>
                <a:ea typeface="宋体" pitchFamily="2" charset="-122"/>
              </a:rPr>
              <a:pPr eaLnBrk="1" hangingPunct="1"/>
              <a:t>10</a:t>
            </a:fld>
            <a:endParaRPr lang="en-US" altLang="zh-CN" sz="1200" dirty="0" smtClean="0">
              <a:solidFill>
                <a:schemeClr val="tx1"/>
              </a:solidFill>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11</a:t>
            </a:fld>
            <a:endParaRPr lang="en-US" altLang="zh-CN" dirty="0"/>
          </a:p>
        </p:txBody>
      </p:sp>
    </p:spTree>
    <p:extLst>
      <p:ext uri="{BB962C8B-B14F-4D97-AF65-F5344CB8AC3E}">
        <p14:creationId xmlns:p14="http://schemas.microsoft.com/office/powerpoint/2010/main" val="9596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12</a:t>
            </a:fld>
            <a:endParaRPr lang="en-US" altLang="zh-CN" dirty="0"/>
          </a:p>
        </p:txBody>
      </p:sp>
    </p:spTree>
    <p:extLst>
      <p:ext uri="{BB962C8B-B14F-4D97-AF65-F5344CB8AC3E}">
        <p14:creationId xmlns:p14="http://schemas.microsoft.com/office/powerpoint/2010/main" val="180104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13</a:t>
            </a:fld>
            <a:endParaRPr lang="zh-CN" altLang="en-US"/>
          </a:p>
        </p:txBody>
      </p:sp>
    </p:spTree>
    <p:extLst>
      <p:ext uri="{BB962C8B-B14F-4D97-AF65-F5344CB8AC3E}">
        <p14:creationId xmlns:p14="http://schemas.microsoft.com/office/powerpoint/2010/main" val="99600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14</a:t>
            </a:fld>
            <a:endParaRPr lang="zh-CN" altLang="en-US"/>
          </a:p>
        </p:txBody>
      </p:sp>
    </p:spTree>
    <p:extLst>
      <p:ext uri="{BB962C8B-B14F-4D97-AF65-F5344CB8AC3E}">
        <p14:creationId xmlns:p14="http://schemas.microsoft.com/office/powerpoint/2010/main" val="287091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15</a:t>
            </a:fld>
            <a:endParaRPr lang="en-US" altLang="zh-CN" dirty="0"/>
          </a:p>
        </p:txBody>
      </p:sp>
    </p:spTree>
    <p:extLst>
      <p:ext uri="{BB962C8B-B14F-4D97-AF65-F5344CB8AC3E}">
        <p14:creationId xmlns:p14="http://schemas.microsoft.com/office/powerpoint/2010/main" val="429277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16</a:t>
            </a:fld>
            <a:endParaRPr lang="en-US" altLang="zh-CN" dirty="0"/>
          </a:p>
        </p:txBody>
      </p:sp>
    </p:spTree>
    <p:extLst>
      <p:ext uri="{BB962C8B-B14F-4D97-AF65-F5344CB8AC3E}">
        <p14:creationId xmlns:p14="http://schemas.microsoft.com/office/powerpoint/2010/main" val="331376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17</a:t>
            </a:fld>
            <a:endParaRPr lang="en-US" altLang="zh-CN" dirty="0"/>
          </a:p>
        </p:txBody>
      </p:sp>
    </p:spTree>
    <p:extLst>
      <p:ext uri="{BB962C8B-B14F-4D97-AF65-F5344CB8AC3E}">
        <p14:creationId xmlns:p14="http://schemas.microsoft.com/office/powerpoint/2010/main" val="374810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18</a:t>
            </a:fld>
            <a:endParaRPr lang="en-US" altLang="zh-CN" dirty="0"/>
          </a:p>
        </p:txBody>
      </p:sp>
    </p:spTree>
    <p:extLst>
      <p:ext uri="{BB962C8B-B14F-4D97-AF65-F5344CB8AC3E}">
        <p14:creationId xmlns:p14="http://schemas.microsoft.com/office/powerpoint/2010/main" val="150283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19</a:t>
            </a:fld>
            <a:endParaRPr lang="zh-CN" altLang="en-US"/>
          </a:p>
        </p:txBody>
      </p:sp>
    </p:spTree>
    <p:extLst>
      <p:ext uri="{BB962C8B-B14F-4D97-AF65-F5344CB8AC3E}">
        <p14:creationId xmlns:p14="http://schemas.microsoft.com/office/powerpoint/2010/main" val="26644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2</a:t>
            </a:fld>
            <a:endParaRPr lang="zh-CN" altLang="en-US"/>
          </a:p>
        </p:txBody>
      </p:sp>
    </p:spTree>
    <p:extLst>
      <p:ext uri="{BB962C8B-B14F-4D97-AF65-F5344CB8AC3E}">
        <p14:creationId xmlns:p14="http://schemas.microsoft.com/office/powerpoint/2010/main" val="1837351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20</a:t>
            </a:fld>
            <a:endParaRPr lang="zh-CN" altLang="en-US"/>
          </a:p>
        </p:txBody>
      </p:sp>
    </p:spTree>
    <p:extLst>
      <p:ext uri="{BB962C8B-B14F-4D97-AF65-F5344CB8AC3E}">
        <p14:creationId xmlns:p14="http://schemas.microsoft.com/office/powerpoint/2010/main" val="352675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21</a:t>
            </a:fld>
            <a:endParaRPr lang="en-US" altLang="zh-CN" dirty="0"/>
          </a:p>
        </p:txBody>
      </p:sp>
    </p:spTree>
    <p:extLst>
      <p:ext uri="{BB962C8B-B14F-4D97-AF65-F5344CB8AC3E}">
        <p14:creationId xmlns:p14="http://schemas.microsoft.com/office/powerpoint/2010/main" val="1623988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22</a:t>
            </a:fld>
            <a:endParaRPr lang="en-US" altLang="zh-CN" dirty="0"/>
          </a:p>
        </p:txBody>
      </p:sp>
    </p:spTree>
    <p:extLst>
      <p:ext uri="{BB962C8B-B14F-4D97-AF65-F5344CB8AC3E}">
        <p14:creationId xmlns:p14="http://schemas.microsoft.com/office/powerpoint/2010/main" val="261674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23</a:t>
            </a:fld>
            <a:endParaRPr lang="en-US" altLang="zh-CN" dirty="0"/>
          </a:p>
        </p:txBody>
      </p:sp>
    </p:spTree>
    <p:extLst>
      <p:ext uri="{BB962C8B-B14F-4D97-AF65-F5344CB8AC3E}">
        <p14:creationId xmlns:p14="http://schemas.microsoft.com/office/powerpoint/2010/main" val="383240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08241313-2DB2-471B-AB34-43AA4F8A4ED2}"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25</a:t>
            </a:fld>
            <a:endParaRPr lang="en-US" altLang="zh-CN" dirty="0"/>
          </a:p>
        </p:txBody>
      </p:sp>
    </p:spTree>
    <p:extLst>
      <p:ext uri="{BB962C8B-B14F-4D97-AF65-F5344CB8AC3E}">
        <p14:creationId xmlns:p14="http://schemas.microsoft.com/office/powerpoint/2010/main" val="1648075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AF538D-4F16-4352-8E7C-CE86069AF515}" type="slidenum">
              <a:rPr lang="zh-CN" altLang="en-US" smtClean="0"/>
              <a:t>26</a:t>
            </a:fld>
            <a:endParaRPr lang="zh-CN" altLang="en-US"/>
          </a:p>
        </p:txBody>
      </p:sp>
    </p:spTree>
    <p:extLst>
      <p:ext uri="{BB962C8B-B14F-4D97-AF65-F5344CB8AC3E}">
        <p14:creationId xmlns:p14="http://schemas.microsoft.com/office/powerpoint/2010/main" val="12186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27</a:t>
            </a:fld>
            <a:endParaRPr lang="en-US" altLang="zh-CN" dirty="0"/>
          </a:p>
        </p:txBody>
      </p:sp>
    </p:spTree>
    <p:extLst>
      <p:ext uri="{BB962C8B-B14F-4D97-AF65-F5344CB8AC3E}">
        <p14:creationId xmlns:p14="http://schemas.microsoft.com/office/powerpoint/2010/main" val="394226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28</a:t>
            </a:fld>
            <a:endParaRPr lang="en-US" altLang="zh-CN" dirty="0"/>
          </a:p>
        </p:txBody>
      </p:sp>
    </p:spTree>
    <p:extLst>
      <p:ext uri="{BB962C8B-B14F-4D97-AF65-F5344CB8AC3E}">
        <p14:creationId xmlns:p14="http://schemas.microsoft.com/office/powerpoint/2010/main" val="188560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29</a:t>
            </a:fld>
            <a:endParaRPr lang="en-US" altLang="zh-CN" dirty="0"/>
          </a:p>
        </p:txBody>
      </p:sp>
    </p:spTree>
    <p:extLst>
      <p:ext uri="{BB962C8B-B14F-4D97-AF65-F5344CB8AC3E}">
        <p14:creationId xmlns:p14="http://schemas.microsoft.com/office/powerpoint/2010/main" val="405907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3</a:t>
            </a:fld>
            <a:endParaRPr lang="zh-CN" altLang="en-US"/>
          </a:p>
        </p:txBody>
      </p:sp>
    </p:spTree>
    <p:extLst>
      <p:ext uri="{BB962C8B-B14F-4D97-AF65-F5344CB8AC3E}">
        <p14:creationId xmlns:p14="http://schemas.microsoft.com/office/powerpoint/2010/main" val="2260525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30</a:t>
            </a:fld>
            <a:endParaRPr lang="en-US" altLang="zh-CN" dirty="0"/>
          </a:p>
        </p:txBody>
      </p:sp>
    </p:spTree>
    <p:extLst>
      <p:ext uri="{BB962C8B-B14F-4D97-AF65-F5344CB8AC3E}">
        <p14:creationId xmlns:p14="http://schemas.microsoft.com/office/powerpoint/2010/main" val="2882563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31</a:t>
            </a:fld>
            <a:endParaRPr lang="zh-CN" altLang="en-US"/>
          </a:p>
        </p:txBody>
      </p:sp>
    </p:spTree>
    <p:extLst>
      <p:ext uri="{BB962C8B-B14F-4D97-AF65-F5344CB8AC3E}">
        <p14:creationId xmlns:p14="http://schemas.microsoft.com/office/powerpoint/2010/main" val="1112975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AF538D-4F16-4352-8E7C-CE86069AF515}" type="slidenum">
              <a:rPr lang="zh-CN" altLang="en-US" smtClean="0"/>
              <a:t>32</a:t>
            </a:fld>
            <a:endParaRPr lang="zh-CN" altLang="en-US"/>
          </a:p>
        </p:txBody>
      </p:sp>
    </p:spTree>
    <p:extLst>
      <p:ext uri="{BB962C8B-B14F-4D97-AF65-F5344CB8AC3E}">
        <p14:creationId xmlns:p14="http://schemas.microsoft.com/office/powerpoint/2010/main" val="71392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33</a:t>
            </a:fld>
            <a:endParaRPr lang="zh-CN" altLang="en-US"/>
          </a:p>
        </p:txBody>
      </p:sp>
    </p:spTree>
    <p:extLst>
      <p:ext uri="{BB962C8B-B14F-4D97-AF65-F5344CB8AC3E}">
        <p14:creationId xmlns:p14="http://schemas.microsoft.com/office/powerpoint/2010/main" val="3499892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34</a:t>
            </a:fld>
            <a:endParaRPr lang="zh-CN" altLang="en-US"/>
          </a:p>
        </p:txBody>
      </p:sp>
    </p:spTree>
    <p:extLst>
      <p:ext uri="{BB962C8B-B14F-4D97-AF65-F5344CB8AC3E}">
        <p14:creationId xmlns:p14="http://schemas.microsoft.com/office/powerpoint/2010/main" val="1182408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35</a:t>
            </a:fld>
            <a:endParaRPr lang="zh-CN" altLang="en-US"/>
          </a:p>
        </p:txBody>
      </p:sp>
    </p:spTree>
    <p:extLst>
      <p:ext uri="{BB962C8B-B14F-4D97-AF65-F5344CB8AC3E}">
        <p14:creationId xmlns:p14="http://schemas.microsoft.com/office/powerpoint/2010/main" val="1012057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36</a:t>
            </a:fld>
            <a:endParaRPr lang="en-US" altLang="zh-CN" dirty="0"/>
          </a:p>
        </p:txBody>
      </p:sp>
    </p:spTree>
    <p:extLst>
      <p:ext uri="{BB962C8B-B14F-4D97-AF65-F5344CB8AC3E}">
        <p14:creationId xmlns:p14="http://schemas.microsoft.com/office/powerpoint/2010/main" val="363013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37</a:t>
            </a:fld>
            <a:endParaRPr lang="en-US" altLang="zh-CN" dirty="0"/>
          </a:p>
        </p:txBody>
      </p:sp>
    </p:spTree>
    <p:extLst>
      <p:ext uri="{BB962C8B-B14F-4D97-AF65-F5344CB8AC3E}">
        <p14:creationId xmlns:p14="http://schemas.microsoft.com/office/powerpoint/2010/main" val="1908635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38</a:t>
            </a:fld>
            <a:endParaRPr lang="en-US" altLang="zh-CN" dirty="0"/>
          </a:p>
        </p:txBody>
      </p:sp>
    </p:spTree>
    <p:extLst>
      <p:ext uri="{BB962C8B-B14F-4D97-AF65-F5344CB8AC3E}">
        <p14:creationId xmlns:p14="http://schemas.microsoft.com/office/powerpoint/2010/main" val="379664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39</a:t>
            </a:fld>
            <a:endParaRPr lang="en-US" altLang="zh-CN" dirty="0"/>
          </a:p>
        </p:txBody>
      </p:sp>
    </p:spTree>
    <p:extLst>
      <p:ext uri="{BB962C8B-B14F-4D97-AF65-F5344CB8AC3E}">
        <p14:creationId xmlns:p14="http://schemas.microsoft.com/office/powerpoint/2010/main" val="140675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4</a:t>
            </a:fld>
            <a:endParaRPr lang="zh-CN" altLang="en-US"/>
          </a:p>
        </p:txBody>
      </p:sp>
    </p:spTree>
    <p:extLst>
      <p:ext uri="{BB962C8B-B14F-4D97-AF65-F5344CB8AC3E}">
        <p14:creationId xmlns:p14="http://schemas.microsoft.com/office/powerpoint/2010/main" val="1822340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B6D33EE7-CC4C-48D0-906B-46303BD29252}" type="slidenum">
              <a:rPr lang="zh-CN" altLang="en-US" smtClean="0"/>
              <a:pPr>
                <a:defRPr/>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F021CBF7-FE07-4A68-8108-03FF0430738A}" type="slidenum">
              <a:rPr lang="en-US" altLang="zh-CN" smtClean="0"/>
              <a:pPr>
                <a:defRPr/>
              </a:pPr>
              <a:t>41</a:t>
            </a:fld>
            <a:endParaRPr lang="en-US"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42</a:t>
            </a:fld>
            <a:endParaRPr lang="en-US" altLang="zh-CN" dirty="0"/>
          </a:p>
        </p:txBody>
      </p:sp>
    </p:spTree>
    <p:extLst>
      <p:ext uri="{BB962C8B-B14F-4D97-AF65-F5344CB8AC3E}">
        <p14:creationId xmlns:p14="http://schemas.microsoft.com/office/powerpoint/2010/main" val="1458000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E0294A1F-4CE4-4E77-BFB8-82F0F6F35E79}"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2"/>
                </a:solidFill>
                <a:latin typeface="Arial" pitchFamily="34" charset="0"/>
                <a:ea typeface="黑体" pitchFamily="49" charset="-122"/>
              </a:defRPr>
            </a:lvl1pPr>
            <a:lvl2pPr marL="742950" indent="-285750" eaLnBrk="0" hangingPunct="0">
              <a:defRPr sz="8000">
                <a:solidFill>
                  <a:schemeClr val="tx2"/>
                </a:solidFill>
                <a:latin typeface="Arial" pitchFamily="34" charset="0"/>
                <a:ea typeface="黑体" pitchFamily="49" charset="-122"/>
              </a:defRPr>
            </a:lvl2pPr>
            <a:lvl3pPr marL="1143000" indent="-228600" eaLnBrk="0" hangingPunct="0">
              <a:defRPr sz="8000">
                <a:solidFill>
                  <a:schemeClr val="tx2"/>
                </a:solidFill>
                <a:latin typeface="Arial" pitchFamily="34" charset="0"/>
                <a:ea typeface="黑体" pitchFamily="49" charset="-122"/>
              </a:defRPr>
            </a:lvl3pPr>
            <a:lvl4pPr marL="1600200" indent="-228600" eaLnBrk="0" hangingPunct="0">
              <a:defRPr sz="8000">
                <a:solidFill>
                  <a:schemeClr val="tx2"/>
                </a:solidFill>
                <a:latin typeface="Arial" pitchFamily="34" charset="0"/>
                <a:ea typeface="黑体" pitchFamily="49" charset="-122"/>
              </a:defRPr>
            </a:lvl4pPr>
            <a:lvl5pPr marL="2057400" indent="-228600" eaLnBrk="0" hangingPunct="0">
              <a:defRPr sz="8000">
                <a:solidFill>
                  <a:schemeClr val="tx2"/>
                </a:solidFill>
                <a:latin typeface="Arial" pitchFamily="34" charset="0"/>
                <a:ea typeface="黑体" pitchFamily="49" charset="-122"/>
              </a:defRPr>
            </a:lvl5pPr>
            <a:lvl6pPr marL="2514600" indent="-228600" eaLnBrk="0" fontAlgn="base" hangingPunct="0">
              <a:spcBef>
                <a:spcPct val="0"/>
              </a:spcBef>
              <a:spcAft>
                <a:spcPct val="0"/>
              </a:spcAft>
              <a:defRPr sz="8000">
                <a:solidFill>
                  <a:schemeClr val="tx2"/>
                </a:solidFill>
                <a:latin typeface="Arial" pitchFamily="34" charset="0"/>
                <a:ea typeface="黑体" pitchFamily="49" charset="-122"/>
              </a:defRPr>
            </a:lvl6pPr>
            <a:lvl7pPr marL="2971800" indent="-228600" eaLnBrk="0" fontAlgn="base" hangingPunct="0">
              <a:spcBef>
                <a:spcPct val="0"/>
              </a:spcBef>
              <a:spcAft>
                <a:spcPct val="0"/>
              </a:spcAft>
              <a:defRPr sz="8000">
                <a:solidFill>
                  <a:schemeClr val="tx2"/>
                </a:solidFill>
                <a:latin typeface="Arial" pitchFamily="34" charset="0"/>
                <a:ea typeface="黑体" pitchFamily="49" charset="-122"/>
              </a:defRPr>
            </a:lvl7pPr>
            <a:lvl8pPr marL="3429000" indent="-228600" eaLnBrk="0" fontAlgn="base" hangingPunct="0">
              <a:spcBef>
                <a:spcPct val="0"/>
              </a:spcBef>
              <a:spcAft>
                <a:spcPct val="0"/>
              </a:spcAft>
              <a:defRPr sz="8000">
                <a:solidFill>
                  <a:schemeClr val="tx2"/>
                </a:solidFill>
                <a:latin typeface="Arial" pitchFamily="34" charset="0"/>
                <a:ea typeface="黑体" pitchFamily="49" charset="-122"/>
              </a:defRPr>
            </a:lvl8pPr>
            <a:lvl9pPr marL="3886200" indent="-228600" eaLnBrk="0" fontAlgn="base" hangingPunct="0">
              <a:spcBef>
                <a:spcPct val="0"/>
              </a:spcBef>
              <a:spcAft>
                <a:spcPct val="0"/>
              </a:spcAft>
              <a:defRPr sz="8000">
                <a:solidFill>
                  <a:schemeClr val="tx2"/>
                </a:solidFill>
                <a:latin typeface="Arial" pitchFamily="34" charset="0"/>
                <a:ea typeface="黑体" pitchFamily="49" charset="-122"/>
              </a:defRPr>
            </a:lvl9pPr>
          </a:lstStyle>
          <a:p>
            <a:pPr eaLnBrk="1" hangingPunct="1"/>
            <a:fld id="{8F84831C-4DB8-4AC7-BFD0-343E7C9AA9FB}" type="slidenum">
              <a:rPr lang="en-US" altLang="zh-CN" sz="1200" smtClean="0">
                <a:solidFill>
                  <a:schemeClr val="tx1"/>
                </a:solidFill>
                <a:ea typeface="宋体" pitchFamily="2" charset="-122"/>
              </a:rPr>
              <a:pPr eaLnBrk="1" hangingPunct="1"/>
              <a:t>44</a:t>
            </a:fld>
            <a:endParaRPr lang="en-US" altLang="zh-CN" sz="1200" dirty="0" smtClean="0">
              <a:solidFill>
                <a:schemeClr val="tx1"/>
              </a:solidFill>
              <a:ea typeface="宋体"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45</a:t>
            </a:fld>
            <a:endParaRPr lang="en-US" altLang="zh-CN" dirty="0"/>
          </a:p>
        </p:txBody>
      </p:sp>
    </p:spTree>
    <p:extLst>
      <p:ext uri="{BB962C8B-B14F-4D97-AF65-F5344CB8AC3E}">
        <p14:creationId xmlns:p14="http://schemas.microsoft.com/office/powerpoint/2010/main" val="2036597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46</a:t>
            </a:fld>
            <a:endParaRPr lang="en-US" altLang="zh-CN" dirty="0"/>
          </a:p>
        </p:txBody>
      </p:sp>
    </p:spTree>
    <p:extLst>
      <p:ext uri="{BB962C8B-B14F-4D97-AF65-F5344CB8AC3E}">
        <p14:creationId xmlns:p14="http://schemas.microsoft.com/office/powerpoint/2010/main" val="3132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47</a:t>
            </a:fld>
            <a:endParaRPr lang="en-US" altLang="zh-CN" dirty="0"/>
          </a:p>
        </p:txBody>
      </p:sp>
    </p:spTree>
    <p:extLst>
      <p:ext uri="{BB962C8B-B14F-4D97-AF65-F5344CB8AC3E}">
        <p14:creationId xmlns:p14="http://schemas.microsoft.com/office/powerpoint/2010/main" val="345789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5</a:t>
            </a:fld>
            <a:endParaRPr lang="zh-CN" altLang="en-US"/>
          </a:p>
        </p:txBody>
      </p:sp>
    </p:spTree>
    <p:extLst>
      <p:ext uri="{BB962C8B-B14F-4D97-AF65-F5344CB8AC3E}">
        <p14:creationId xmlns:p14="http://schemas.microsoft.com/office/powerpoint/2010/main" val="275360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AF538D-4F16-4352-8E7C-CE86069AF515}" type="slidenum">
              <a:rPr lang="zh-CN" altLang="en-US" smtClean="0"/>
              <a:t>6</a:t>
            </a:fld>
            <a:endParaRPr lang="zh-CN" altLang="en-US"/>
          </a:p>
        </p:txBody>
      </p:sp>
    </p:spTree>
    <p:extLst>
      <p:ext uri="{BB962C8B-B14F-4D97-AF65-F5344CB8AC3E}">
        <p14:creationId xmlns:p14="http://schemas.microsoft.com/office/powerpoint/2010/main" val="380957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7</a:t>
            </a:fld>
            <a:endParaRPr lang="en-US" altLang="zh-CN" dirty="0"/>
          </a:p>
        </p:txBody>
      </p:sp>
    </p:spTree>
    <p:extLst>
      <p:ext uri="{BB962C8B-B14F-4D97-AF65-F5344CB8AC3E}">
        <p14:creationId xmlns:p14="http://schemas.microsoft.com/office/powerpoint/2010/main" val="4687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8</a:t>
            </a:fld>
            <a:endParaRPr lang="en-US" altLang="zh-CN" dirty="0"/>
          </a:p>
        </p:txBody>
      </p:sp>
    </p:spTree>
    <p:extLst>
      <p:ext uri="{BB962C8B-B14F-4D97-AF65-F5344CB8AC3E}">
        <p14:creationId xmlns:p14="http://schemas.microsoft.com/office/powerpoint/2010/main" val="81219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Gain ?</a:t>
            </a:r>
            <a:endParaRPr lang="zh-CN" altLang="en-US" dirty="0"/>
          </a:p>
        </p:txBody>
      </p:sp>
      <p:sp>
        <p:nvSpPr>
          <p:cNvPr id="4" name="灯片编号占位符 3"/>
          <p:cNvSpPr>
            <a:spLocks noGrp="1"/>
          </p:cNvSpPr>
          <p:nvPr>
            <p:ph type="sldNum" sz="quarter" idx="10"/>
          </p:nvPr>
        </p:nvSpPr>
        <p:spPr/>
        <p:txBody>
          <a:bodyPr/>
          <a:lstStyle/>
          <a:p>
            <a:pPr>
              <a:defRPr/>
            </a:pPr>
            <a:fld id="{66630E0C-58BB-4360-B531-93A1FC077E7A}" type="slidenum">
              <a:rPr lang="en-US" altLang="zh-CN" smtClean="0"/>
              <a:pPr>
                <a:defRPr/>
              </a:pPr>
              <a:t>9</a:t>
            </a:fld>
            <a:endParaRPr lang="en-US" altLang="zh-CN" dirty="0"/>
          </a:p>
        </p:txBody>
      </p:sp>
    </p:spTree>
    <p:extLst>
      <p:ext uri="{BB962C8B-B14F-4D97-AF65-F5344CB8AC3E}">
        <p14:creationId xmlns:p14="http://schemas.microsoft.com/office/powerpoint/2010/main" val="422483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BA0CED-EF82-4762-92FE-6408DAA8CAB5}" type="datetime1">
              <a:rPr lang="zh-CN" altLang="en-US" smtClean="0"/>
              <a:t>2011/2/16</a:t>
            </a:fld>
            <a:endParaRPr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CN" alt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0ABF9B20-F1E4-4949-BCF3-463EA1C91FF3}"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1CA461C-B209-413D-8A28-0EE60B62AF53}" type="datetime1">
              <a:rPr lang="zh-CN" altLang="en-US" smtClean="0"/>
              <a:t>2011/2/16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F9B20-F1E4-4949-BCF3-463EA1C91FF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4C8868B-2BAD-4477-9320-2D600360DA38}" type="datetime1">
              <a:rPr lang="zh-CN" altLang="en-US" smtClean="0"/>
              <a:t>2011/2/16</a:t>
            </a:fld>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灯片编号占位符 5"/>
          <p:cNvSpPr>
            <a:spLocks noGrp="1"/>
          </p:cNvSpPr>
          <p:nvPr>
            <p:ph type="sldNum" sz="quarter" idx="12"/>
          </p:nvPr>
        </p:nvSpPr>
        <p:spPr>
          <a:xfrm rot="5400000">
            <a:off x="5989638" y="144462"/>
            <a:ext cx="533400" cy="244476"/>
          </a:xfrm>
        </p:spPr>
        <p:txBody>
          <a:bodyPr/>
          <a:lstStyle/>
          <a:p>
            <a:fld id="{0ABF9B20-F1E4-4949-BCF3-463EA1C91FF3}"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0"/>
            <a:ext cx="7993063" cy="105251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49325" y="1341438"/>
            <a:ext cx="3754438" cy="489585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856163" y="1341438"/>
            <a:ext cx="3754437" cy="4895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fld id="{318645D4-28A4-479C-B7DB-FEF8F6F70FF1}" type="datetime1">
              <a:rPr lang="zh-CN" altLang="en-US" smtClean="0"/>
              <a:t>2011/2/16</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8"/>
          <p:cNvSpPr>
            <a:spLocks noGrp="1" noChangeArrowheads="1"/>
          </p:cNvSpPr>
          <p:nvPr>
            <p:ph type="sldNum" sz="quarter" idx="12"/>
          </p:nvPr>
        </p:nvSpPr>
        <p:spPr>
          <a:ln/>
        </p:spPr>
        <p:txBody>
          <a:bodyPr/>
          <a:lstStyle>
            <a:lvl1pPr>
              <a:defRPr/>
            </a:lvl1pPr>
          </a:lstStyle>
          <a:p>
            <a:pPr>
              <a:defRPr/>
            </a:pPr>
            <a:fld id="{FB27B190-A1D6-4D5E-A71F-0912BB8D3D37}" type="slidenum">
              <a:rPr lang="en-US" altLang="zh-CN"/>
              <a:pPr>
                <a:defRPr/>
              </a:pPr>
              <a:t>‹#›</a:t>
            </a:fld>
            <a:endParaRPr lang="en-US" altLang="zh-CN" dirty="0"/>
          </a:p>
        </p:txBody>
      </p:sp>
    </p:spTree>
    <p:extLst>
      <p:ext uri="{BB962C8B-B14F-4D97-AF65-F5344CB8AC3E}">
        <p14:creationId xmlns:p14="http://schemas.microsoft.com/office/powerpoint/2010/main" val="36037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A1B07204-7B62-4EBF-8FCF-D197FCE91963}" type="datetime1">
              <a:rPr lang="zh-CN" altLang="en-US" smtClean="0"/>
              <a:t>2011/2/16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a:solidFill>
                  <a:srgbClr val="FFFFFF"/>
                </a:solidFill>
              </a:defRPr>
            </a:lvl1pPr>
          </a:lstStyle>
          <a:p>
            <a:fld id="{0ABF9B20-F1E4-4949-BCF3-463EA1C91FF3}" type="slidenum">
              <a:rPr lang="zh-CN" altLang="en-US" smtClean="0"/>
              <a:t>‹#›</a:t>
            </a:fld>
            <a:endParaRPr lang="zh-CN" alt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F5BE7591-31A7-4808-8C71-29673F5C3F97}" type="datetime1">
              <a:rPr lang="zh-CN" altLang="en-US" smtClean="0"/>
              <a:t>2011/2/16</a:t>
            </a:fld>
            <a:endParaRPr lang="zh-CN" altLang="en-US"/>
          </a:p>
        </p:txBody>
      </p:sp>
      <p:sp>
        <p:nvSpPr>
          <p:cNvPr id="13" name="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ABF9B20-F1E4-4949-BCF3-463EA1C91FF3}" type="slidenum">
              <a:rPr lang="zh-CN" altLang="en-US" smtClean="0"/>
              <a:t>‹#›</a:t>
            </a:fld>
            <a:endParaRPr lang="zh-CN" altLang="en-US"/>
          </a:p>
        </p:txBody>
      </p:sp>
      <p:sp>
        <p:nvSpPr>
          <p:cNvPr id="14" name="页脚占位符 13"/>
          <p:cNvSpPr>
            <a:spLocks noGrp="1"/>
          </p:cNvSpPr>
          <p:nvPr>
            <p:ph type="ftr" sz="quarter" idx="12"/>
          </p:nvPr>
        </p:nvSpPr>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8" name="日期占位符 7"/>
          <p:cNvSpPr>
            <a:spLocks noGrp="1"/>
          </p:cNvSpPr>
          <p:nvPr>
            <p:ph type="dt" sz="half" idx="15"/>
          </p:nvPr>
        </p:nvSpPr>
        <p:spPr/>
        <p:txBody>
          <a:bodyPr rtlCol="0"/>
          <a:lstStyle/>
          <a:p>
            <a:fld id="{ECAC1912-8CC2-4362-8AD0-84B651F6EA31}" type="datetime1">
              <a:rPr lang="zh-CN" altLang="en-US" smtClean="0"/>
              <a:t>2011/2/16</a:t>
            </a:fld>
            <a:endParaRPr lang="zh-CN" altLang="en-US"/>
          </a:p>
        </p:txBody>
      </p:sp>
      <p:sp>
        <p:nvSpPr>
          <p:cNvPr id="10" name="灯片编号占位符 9"/>
          <p:cNvSpPr>
            <a:spLocks noGrp="1"/>
          </p:cNvSpPr>
          <p:nvPr>
            <p:ph type="sldNum" sz="quarter" idx="16"/>
          </p:nvPr>
        </p:nvSpPr>
        <p:spPr/>
        <p:txBody>
          <a:bodyPr rtlCol="0"/>
          <a:lstStyle/>
          <a:p>
            <a:fld id="{0ABF9B20-F1E4-4949-BCF3-463EA1C91FF3}" type="slidenum">
              <a:rPr lang="zh-CN" altLang="en-US" smtClean="0"/>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5"/>
          </p:nvPr>
        </p:nvSpPr>
        <p:spPr/>
        <p:txBody>
          <a:bodyPr rtlCol="0"/>
          <a:lstStyle/>
          <a:p>
            <a:fld id="{063AF9D2-2EB9-4603-9AFD-21AF0A91D727}" type="datetime1">
              <a:rPr lang="zh-CN" altLang="en-US" smtClean="0"/>
              <a:t>2011/2/16</a:t>
            </a:fld>
            <a:endParaRPr lang="zh-CN" altLang="en-US"/>
          </a:p>
        </p:txBody>
      </p:sp>
      <p:sp>
        <p:nvSpPr>
          <p:cNvPr id="12" name="灯片编号占位符 11"/>
          <p:cNvSpPr>
            <a:spLocks noGrp="1"/>
          </p:cNvSpPr>
          <p:nvPr>
            <p:ph type="sldNum" sz="quarter" idx="16"/>
          </p:nvPr>
        </p:nvSpPr>
        <p:spPr/>
        <p:txBody>
          <a:bodyPr rtlCol="0"/>
          <a:lstStyle/>
          <a:p>
            <a:fld id="{0ABF9B20-F1E4-4949-BCF3-463EA1C91FF3}" type="slidenum">
              <a:rPr lang="zh-CN" altLang="en-US" smtClean="0"/>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D3069E0-E610-4AEB-87C7-B7C8D5601578}" type="datetime1">
              <a:rPr lang="zh-CN" altLang="en-US" smtClean="0"/>
              <a:t>2011/2/16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0ABF9B20-F1E4-4949-BCF3-463EA1C91FF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7747DB-9452-4515-BBFE-8DBA5B2EC780}" type="datetime1">
              <a:rPr lang="zh-CN" altLang="en-US" smtClean="0"/>
              <a:t>2011/2/16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0ABF9B20-F1E4-4949-BCF3-463EA1C91FF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7A595DB2-E41D-461C-932E-0220E0ED2530}" type="datetime1">
              <a:rPr lang="zh-CN" altLang="en-US" smtClean="0"/>
              <a:t>2011/2/16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0ABF9B20-F1E4-4949-BCF3-463EA1C91FF3}" type="slidenum">
              <a:rPr lang="zh-CN" altLang="en-US" smtClean="0"/>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日期占位符 11"/>
          <p:cNvSpPr>
            <a:spLocks noGrp="1"/>
          </p:cNvSpPr>
          <p:nvPr>
            <p:ph type="dt" sz="half" idx="10"/>
          </p:nvPr>
        </p:nvSpPr>
        <p:spPr>
          <a:xfrm>
            <a:off x="6248400" y="6248400"/>
            <a:ext cx="2667000" cy="365125"/>
          </a:xfrm>
        </p:spPr>
        <p:txBody>
          <a:bodyPr rtlCol="0"/>
          <a:lstStyle/>
          <a:p>
            <a:fld id="{891A1BAC-0C84-446A-BEEF-D9FB9C5AEA0B}" type="datetime1">
              <a:rPr lang="zh-CN" altLang="en-US" smtClean="0"/>
              <a:t>2011/2/16</a:t>
            </a:fld>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0ABF9B20-F1E4-4949-BCF3-463EA1C91FF3}" type="slidenum">
              <a:rPr lang="zh-CN" altLang="en-US" smtClean="0"/>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176B2F2-75D1-42EE-AF40-5E934B5D41B2}" type="datetime1">
              <a:rPr lang="zh-CN" altLang="en-US" smtClean="0"/>
              <a:t>2011/2/16</a:t>
            </a:fld>
            <a:endParaRPr lang="zh-CN" alt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ABF9B20-F1E4-4949-BCF3-463EA1C91FF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1.xml"/><Relationship Id="rId7" Type="http://schemas.openxmlformats.org/officeDocument/2006/relationships/image" Target="../media/image35.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4.emf"/><Relationship Id="rId4" Type="http://schemas.openxmlformats.org/officeDocument/2006/relationships/oleObject" Target="../embeddings/oleObject4.bin"/><Relationship Id="rId9"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1.gif"/><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4.xml"/><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64.emf"/><Relationship Id="rId4" Type="http://schemas.openxmlformats.org/officeDocument/2006/relationships/oleObject" Target="../embeddings/oleObject8.bin"/><Relationship Id="rId9" Type="http://schemas.openxmlformats.org/officeDocument/2006/relationships/image" Target="../media/image66.emf"/></Relationships>
</file>

<file path=ppt/slides/_rels/slide4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2420888"/>
            <a:ext cx="7406640" cy="1472184"/>
          </a:xfrm>
        </p:spPr>
        <p:txBody>
          <a:bodyPr/>
          <a:lstStyle/>
          <a:p>
            <a:r>
              <a:rPr lang="en-US" altLang="zh-CN" b="1" dirty="0" smtClean="0"/>
              <a:t>Progress on R&amp;D of </a:t>
            </a:r>
            <a:br>
              <a:rPr lang="en-US" altLang="zh-CN" b="1" dirty="0" smtClean="0"/>
            </a:br>
            <a:r>
              <a:rPr lang="en-US" altLang="zh-CN" b="1" dirty="0" smtClean="0"/>
              <a:t>the WCDA Experiment</a:t>
            </a:r>
            <a:endParaRPr lang="zh-CN" altLang="en-US" b="1" dirty="0"/>
          </a:p>
        </p:txBody>
      </p:sp>
      <p:sp>
        <p:nvSpPr>
          <p:cNvPr id="3" name="副标题 2"/>
          <p:cNvSpPr>
            <a:spLocks noGrp="1"/>
          </p:cNvSpPr>
          <p:nvPr>
            <p:ph type="subTitle" idx="1"/>
          </p:nvPr>
        </p:nvSpPr>
        <p:spPr>
          <a:xfrm>
            <a:off x="1043608" y="4149080"/>
            <a:ext cx="7406640" cy="1752600"/>
          </a:xfrm>
        </p:spPr>
        <p:txBody>
          <a:bodyPr>
            <a:normAutofit/>
          </a:bodyPr>
          <a:lstStyle/>
          <a:p>
            <a:r>
              <a:rPr lang="en-US" altLang="zh-CN" b="1" dirty="0" err="1" smtClean="0">
                <a:solidFill>
                  <a:schemeClr val="tx1"/>
                </a:solidFill>
              </a:rPr>
              <a:t>Mingjun</a:t>
            </a:r>
            <a:r>
              <a:rPr lang="en-US" altLang="zh-CN" b="1" dirty="0" smtClean="0">
                <a:solidFill>
                  <a:schemeClr val="tx1"/>
                </a:solidFill>
              </a:rPr>
              <a:t> Chen</a:t>
            </a:r>
          </a:p>
          <a:p>
            <a:r>
              <a:rPr lang="en-US" altLang="zh-CN" b="1" dirty="0" smtClean="0">
                <a:solidFill>
                  <a:schemeClr val="tx1"/>
                </a:solidFill>
              </a:rPr>
              <a:t>On Behave of WCDA Group</a:t>
            </a:r>
          </a:p>
          <a:p>
            <a:r>
              <a:rPr lang="en-US" altLang="zh-CN" b="1" dirty="0" smtClean="0">
                <a:solidFill>
                  <a:schemeClr val="tx1"/>
                </a:solidFill>
              </a:rPr>
              <a:t>Feb18, 2011</a:t>
            </a:r>
            <a:endParaRPr lang="zh-CN" altLang="en-US" b="1" dirty="0">
              <a:solidFill>
                <a:schemeClr val="tx1"/>
              </a:solidFill>
            </a:endParaRPr>
          </a:p>
        </p:txBody>
      </p:sp>
    </p:spTree>
    <p:extLst>
      <p:ext uri="{BB962C8B-B14F-4D97-AF65-F5344CB8AC3E}">
        <p14:creationId xmlns:p14="http://schemas.microsoft.com/office/powerpoint/2010/main" val="232108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noAutofit/>
          </a:bodyPr>
          <a:lstStyle/>
          <a:p>
            <a:pPr eaLnBrk="1" hangingPunct="1"/>
            <a:r>
              <a:rPr lang="en-US" altLang="zh-CN" sz="3200" dirty="0" smtClean="0"/>
              <a:t>Water recycling and purification system</a:t>
            </a:r>
            <a:endParaRPr lang="zh-CN" altLang="en-US" sz="3200" dirty="0" smtClean="0"/>
          </a:p>
        </p:txBody>
      </p:sp>
      <p:sp>
        <p:nvSpPr>
          <p:cNvPr id="122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2"/>
                </a:solidFill>
                <a:latin typeface="Arial" pitchFamily="34" charset="0"/>
                <a:ea typeface="黑体" pitchFamily="49" charset="-122"/>
              </a:defRPr>
            </a:lvl1pPr>
            <a:lvl2pPr marL="742950" indent="-285750" eaLnBrk="0" hangingPunct="0">
              <a:defRPr sz="8000">
                <a:solidFill>
                  <a:schemeClr val="tx2"/>
                </a:solidFill>
                <a:latin typeface="Arial" pitchFamily="34" charset="0"/>
                <a:ea typeface="黑体" pitchFamily="49" charset="-122"/>
              </a:defRPr>
            </a:lvl2pPr>
            <a:lvl3pPr marL="1143000" indent="-228600" eaLnBrk="0" hangingPunct="0">
              <a:defRPr sz="8000">
                <a:solidFill>
                  <a:schemeClr val="tx2"/>
                </a:solidFill>
                <a:latin typeface="Arial" pitchFamily="34" charset="0"/>
                <a:ea typeface="黑体" pitchFamily="49" charset="-122"/>
              </a:defRPr>
            </a:lvl3pPr>
            <a:lvl4pPr marL="1600200" indent="-228600" eaLnBrk="0" hangingPunct="0">
              <a:defRPr sz="8000">
                <a:solidFill>
                  <a:schemeClr val="tx2"/>
                </a:solidFill>
                <a:latin typeface="Arial" pitchFamily="34" charset="0"/>
                <a:ea typeface="黑体" pitchFamily="49" charset="-122"/>
              </a:defRPr>
            </a:lvl4pPr>
            <a:lvl5pPr marL="2057400" indent="-228600" eaLnBrk="0" hangingPunct="0">
              <a:defRPr sz="8000">
                <a:solidFill>
                  <a:schemeClr val="tx2"/>
                </a:solidFill>
                <a:latin typeface="Arial" pitchFamily="34" charset="0"/>
                <a:ea typeface="黑体" pitchFamily="49" charset="-122"/>
              </a:defRPr>
            </a:lvl5pPr>
            <a:lvl6pPr marL="2514600" indent="-228600" eaLnBrk="0" fontAlgn="base" hangingPunct="0">
              <a:spcBef>
                <a:spcPct val="0"/>
              </a:spcBef>
              <a:spcAft>
                <a:spcPct val="0"/>
              </a:spcAft>
              <a:defRPr sz="8000">
                <a:solidFill>
                  <a:schemeClr val="tx2"/>
                </a:solidFill>
                <a:latin typeface="Arial" pitchFamily="34" charset="0"/>
                <a:ea typeface="黑体" pitchFamily="49" charset="-122"/>
              </a:defRPr>
            </a:lvl6pPr>
            <a:lvl7pPr marL="2971800" indent="-228600" eaLnBrk="0" fontAlgn="base" hangingPunct="0">
              <a:spcBef>
                <a:spcPct val="0"/>
              </a:spcBef>
              <a:spcAft>
                <a:spcPct val="0"/>
              </a:spcAft>
              <a:defRPr sz="8000">
                <a:solidFill>
                  <a:schemeClr val="tx2"/>
                </a:solidFill>
                <a:latin typeface="Arial" pitchFamily="34" charset="0"/>
                <a:ea typeface="黑体" pitchFamily="49" charset="-122"/>
              </a:defRPr>
            </a:lvl7pPr>
            <a:lvl8pPr marL="3429000" indent="-228600" eaLnBrk="0" fontAlgn="base" hangingPunct="0">
              <a:spcBef>
                <a:spcPct val="0"/>
              </a:spcBef>
              <a:spcAft>
                <a:spcPct val="0"/>
              </a:spcAft>
              <a:defRPr sz="8000">
                <a:solidFill>
                  <a:schemeClr val="tx2"/>
                </a:solidFill>
                <a:latin typeface="Arial" pitchFamily="34" charset="0"/>
                <a:ea typeface="黑体" pitchFamily="49" charset="-122"/>
              </a:defRPr>
            </a:lvl8pPr>
            <a:lvl9pPr marL="3886200" indent="-228600" eaLnBrk="0" fontAlgn="base" hangingPunct="0">
              <a:spcBef>
                <a:spcPct val="0"/>
              </a:spcBef>
              <a:spcAft>
                <a:spcPct val="0"/>
              </a:spcAft>
              <a:defRPr sz="8000">
                <a:solidFill>
                  <a:schemeClr val="tx2"/>
                </a:solidFill>
                <a:latin typeface="Arial" pitchFamily="34" charset="0"/>
                <a:ea typeface="黑体" pitchFamily="49" charset="-122"/>
              </a:defRPr>
            </a:lvl9pPr>
          </a:lstStyle>
          <a:p>
            <a:pPr eaLnBrk="1" hangingPunct="1"/>
            <a:fld id="{87A8F49A-103D-4971-AE86-9A63DC29EFA0}" type="slidenum">
              <a:rPr lang="en-US" altLang="zh-CN" sz="1000" smtClean="0">
                <a:solidFill>
                  <a:schemeClr val="tx1"/>
                </a:solidFill>
                <a:ea typeface="宋体" pitchFamily="2" charset="-122"/>
              </a:rPr>
              <a:pPr eaLnBrk="1" hangingPunct="1"/>
              <a:t>10</a:t>
            </a:fld>
            <a:endParaRPr lang="en-US" altLang="zh-CN" sz="1000" dirty="0" smtClean="0">
              <a:solidFill>
                <a:schemeClr val="tx1"/>
              </a:solidFill>
              <a:ea typeface="宋体" pitchFamily="2" charset="-122"/>
            </a:endParaRPr>
          </a:p>
        </p:txBody>
      </p:sp>
      <p:sp>
        <p:nvSpPr>
          <p:cNvPr id="12294" name="Rectangle 3"/>
          <p:cNvSpPr>
            <a:spLocks noGrp="1" noChangeArrowheads="1"/>
          </p:cNvSpPr>
          <p:nvPr>
            <p:ph sz="quarter" idx="1"/>
          </p:nvPr>
        </p:nvSpPr>
        <p:spPr>
          <a:xfrm>
            <a:off x="4499992" y="3789040"/>
            <a:ext cx="4392612" cy="2951163"/>
          </a:xfrm>
        </p:spPr>
        <p:txBody>
          <a:bodyPr>
            <a:normAutofit/>
          </a:bodyPr>
          <a:lstStyle/>
          <a:p>
            <a:pPr eaLnBrk="1" hangingPunct="1">
              <a:lnSpc>
                <a:spcPct val="80000"/>
              </a:lnSpc>
            </a:pPr>
            <a:r>
              <a:rPr lang="en-US" altLang="zh-CN" sz="1800" dirty="0" smtClean="0"/>
              <a:t>After three months’ hard work, water quality is controlled</a:t>
            </a:r>
            <a:r>
              <a:rPr lang="zh-CN" altLang="en-US" sz="1800" dirty="0" smtClean="0"/>
              <a:t>：</a:t>
            </a:r>
          </a:p>
          <a:p>
            <a:pPr lvl="1">
              <a:lnSpc>
                <a:spcPct val="80000"/>
              </a:lnSpc>
            </a:pPr>
            <a:r>
              <a:rPr lang="en-US" altLang="zh-CN" sz="1800" dirty="0" smtClean="0"/>
              <a:t>Organic carbon is the main problem for the water quality.</a:t>
            </a:r>
          </a:p>
          <a:p>
            <a:pPr lvl="1" eaLnBrk="1" hangingPunct="1">
              <a:lnSpc>
                <a:spcPct val="80000"/>
              </a:lnSpc>
            </a:pPr>
            <a:r>
              <a:rPr lang="en-US" altLang="zh-CN" sz="1800" dirty="0" smtClean="0"/>
              <a:t>One UV light(185nm) was added. </a:t>
            </a:r>
          </a:p>
          <a:p>
            <a:pPr lvl="1" eaLnBrk="1" hangingPunct="1">
              <a:lnSpc>
                <a:spcPct val="80000"/>
              </a:lnSpc>
            </a:pPr>
            <a:r>
              <a:rPr lang="en-US" altLang="zh-CN" sz="1800" dirty="0" smtClean="0"/>
              <a:t>Filter with three levels: 5 </a:t>
            </a:r>
            <a:r>
              <a:rPr lang="en-US" altLang="zh-CN" sz="1800" dirty="0" smtClean="0">
                <a:sym typeface="Symbol" pitchFamily="18" charset="2"/>
              </a:rPr>
              <a:t>m</a:t>
            </a:r>
            <a:r>
              <a:rPr lang="zh-CN" altLang="en-US" sz="1800" dirty="0" smtClean="0">
                <a:sym typeface="Symbol" pitchFamily="18" charset="2"/>
              </a:rPr>
              <a:t>、</a:t>
            </a:r>
            <a:r>
              <a:rPr lang="en-US" altLang="zh-CN" sz="1800" dirty="0" smtClean="0"/>
              <a:t> 1 </a:t>
            </a:r>
            <a:r>
              <a:rPr lang="en-US" altLang="zh-CN" sz="1800" dirty="0" smtClean="0">
                <a:sym typeface="Symbol" pitchFamily="18" charset="2"/>
              </a:rPr>
              <a:t>m</a:t>
            </a:r>
            <a:r>
              <a:rPr lang="zh-CN" altLang="en-US" sz="1800" dirty="0">
                <a:sym typeface="Symbol" pitchFamily="18" charset="2"/>
              </a:rPr>
              <a:t> </a:t>
            </a:r>
            <a:r>
              <a:rPr lang="en-US" altLang="zh-CN" sz="1800" dirty="0" smtClean="0">
                <a:sym typeface="Symbol" pitchFamily="18" charset="2"/>
              </a:rPr>
              <a:t>&amp; 0.22</a:t>
            </a:r>
            <a:r>
              <a:rPr lang="en-US" altLang="zh-CN" sz="1800" dirty="0" smtClean="0"/>
              <a:t> </a:t>
            </a:r>
            <a:r>
              <a:rPr lang="en-US" altLang="zh-CN" sz="1800" dirty="0" smtClean="0">
                <a:sym typeface="Symbol" pitchFamily="18" charset="2"/>
              </a:rPr>
              <a:t>m.</a:t>
            </a:r>
          </a:p>
          <a:p>
            <a:pPr>
              <a:lnSpc>
                <a:spcPct val="80000"/>
              </a:lnSpc>
            </a:pPr>
            <a:r>
              <a:rPr lang="en-US" altLang="zh-CN" sz="1800" dirty="0" smtClean="0"/>
              <a:t>&gt;10m of water attenuation length is already kept for more than 3 months.</a:t>
            </a:r>
            <a:endParaRPr lang="zh-CN" altLang="en-US" sz="1800" i="1" dirty="0" smtClean="0"/>
          </a:p>
        </p:txBody>
      </p:sp>
      <p:graphicFrame>
        <p:nvGraphicFramePr>
          <p:cNvPr id="12290" name="Object 3"/>
          <p:cNvGraphicFramePr>
            <a:graphicFrameLocks noChangeAspect="1"/>
          </p:cNvGraphicFramePr>
          <p:nvPr>
            <p:extLst>
              <p:ext uri="{D42A27DB-BD31-4B8C-83A1-F6EECF244321}">
                <p14:modId xmlns:p14="http://schemas.microsoft.com/office/powerpoint/2010/main" val="3742757430"/>
              </p:ext>
            </p:extLst>
          </p:nvPr>
        </p:nvGraphicFramePr>
        <p:xfrm>
          <a:off x="4572000" y="1412776"/>
          <a:ext cx="3132138" cy="2417763"/>
        </p:xfrm>
        <a:graphic>
          <a:graphicData uri="http://schemas.openxmlformats.org/presentationml/2006/ole">
            <mc:AlternateContent xmlns:mc="http://schemas.openxmlformats.org/markup-compatibility/2006">
              <mc:Choice xmlns:v="urn:schemas-microsoft-com:vml" Requires="v">
                <p:oleObj spid="_x0000_s10614" name="Acrobat Document" r:id="rId4" imgW="4320432" imgH="3337560" progId="AcroExch.Document.7">
                  <p:embed/>
                </p:oleObj>
              </mc:Choice>
              <mc:Fallback>
                <p:oleObj name="Acrobat Document" r:id="rId4" imgW="4320432" imgH="333756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12776"/>
                        <a:ext cx="3132138" cy="241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31" name="Picture 9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5616" y="1261447"/>
            <a:ext cx="2537097" cy="338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291" name="Object 9"/>
          <p:cNvGraphicFramePr>
            <a:graphicFrameLocks noChangeAspect="1"/>
          </p:cNvGraphicFramePr>
          <p:nvPr>
            <p:extLst>
              <p:ext uri="{D42A27DB-BD31-4B8C-83A1-F6EECF244321}">
                <p14:modId xmlns:p14="http://schemas.microsoft.com/office/powerpoint/2010/main" val="1105518032"/>
              </p:ext>
            </p:extLst>
          </p:nvPr>
        </p:nvGraphicFramePr>
        <p:xfrm>
          <a:off x="179388" y="4206875"/>
          <a:ext cx="4321175" cy="2651125"/>
        </p:xfrm>
        <a:graphic>
          <a:graphicData uri="http://schemas.openxmlformats.org/presentationml/2006/ole">
            <mc:AlternateContent xmlns:mc="http://schemas.openxmlformats.org/markup-compatibility/2006">
              <mc:Choice xmlns:v="urn:schemas-microsoft-com:vml" Requires="v">
                <p:oleObj spid="_x0000_s10615" name="Acrobat Document" r:id="rId7" imgW="4320432" imgH="2651760" progId="AcroExch.Document.7">
                  <p:embed/>
                </p:oleObj>
              </mc:Choice>
              <mc:Fallback>
                <p:oleObj name="Acrobat Document" r:id="rId7" imgW="4320432" imgH="2651760"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206875"/>
                        <a:ext cx="4321175"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8764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7863"/>
            <a:ext cx="7993063" cy="1052513"/>
          </a:xfrm>
        </p:spPr>
        <p:txBody>
          <a:bodyPr>
            <a:noAutofit/>
          </a:bodyPr>
          <a:lstStyle/>
          <a:p>
            <a:r>
              <a:rPr lang="en-US" altLang="zh-CN" sz="3200" b="1" dirty="0" smtClean="0"/>
              <a:t>Joint measurement with 43 plastic scintillator detectors.</a:t>
            </a:r>
            <a:endParaRPr lang="zh-CN" altLang="en-US" sz="3200" b="1" dirty="0"/>
          </a:p>
        </p:txBody>
      </p:sp>
      <p:sp>
        <p:nvSpPr>
          <p:cNvPr id="3" name="文本占位符 2"/>
          <p:cNvSpPr>
            <a:spLocks noGrp="1"/>
          </p:cNvSpPr>
          <p:nvPr>
            <p:ph type="body" sz="half" idx="1"/>
          </p:nvPr>
        </p:nvSpPr>
        <p:spPr>
          <a:xfrm>
            <a:off x="323528" y="1628800"/>
            <a:ext cx="5400600" cy="5040560"/>
          </a:xfrm>
        </p:spPr>
        <p:txBody>
          <a:bodyPr>
            <a:normAutofit/>
          </a:bodyPr>
          <a:lstStyle/>
          <a:p>
            <a:r>
              <a:rPr lang="en-US" altLang="zh-CN" sz="2000" dirty="0" smtClean="0">
                <a:sym typeface="Symbol"/>
              </a:rPr>
              <a:t>August12th-18th</a:t>
            </a:r>
            <a:r>
              <a:rPr lang="zh-CN" altLang="en-US" sz="2000" dirty="0" smtClean="0">
                <a:sym typeface="Symbol"/>
              </a:rPr>
              <a:t>；</a:t>
            </a:r>
            <a:endParaRPr lang="en-US" altLang="zh-CN" sz="2000" dirty="0" smtClean="0">
              <a:sym typeface="Symbol"/>
            </a:endParaRPr>
          </a:p>
          <a:p>
            <a:r>
              <a:rPr lang="en-US" altLang="zh-CN" sz="2000" dirty="0" smtClean="0">
                <a:sym typeface="Symbol"/>
              </a:rPr>
              <a:t>705K events are taken. ¼ events has the signals from the center 8-in PMT.</a:t>
            </a:r>
          </a:p>
          <a:p>
            <a:pPr lvl="1"/>
            <a:r>
              <a:rPr lang="en-US" altLang="zh-CN" sz="1600" dirty="0" smtClean="0">
                <a:sym typeface="Symbol"/>
              </a:rPr>
              <a:t>PMT HV :1072 V </a:t>
            </a:r>
            <a:r>
              <a:rPr lang="en-US" altLang="zh-CN" sz="1600" dirty="0" smtClean="0">
                <a:sym typeface="Wingdings" pitchFamily="2" charset="2"/>
              </a:rPr>
              <a:t>Gain 0.61</a:t>
            </a:r>
            <a:r>
              <a:rPr lang="en-US" altLang="zh-CN" sz="1600" dirty="0" smtClean="0">
                <a:sym typeface="Symbol"/>
              </a:rPr>
              <a:t>10</a:t>
            </a:r>
            <a:r>
              <a:rPr lang="en-US" altLang="zh-CN" sz="1600" baseline="30000" dirty="0" smtClean="0">
                <a:sym typeface="Symbol"/>
              </a:rPr>
              <a:t>6</a:t>
            </a:r>
            <a:r>
              <a:rPr lang="zh-CN" altLang="en-US" sz="1600" dirty="0" smtClean="0">
                <a:sym typeface="Symbol"/>
              </a:rPr>
              <a:t>。</a:t>
            </a:r>
            <a:r>
              <a:rPr lang="en-US" altLang="zh-CN" sz="1600" dirty="0" smtClean="0">
                <a:sym typeface="Wingdings" pitchFamily="2" charset="2"/>
              </a:rPr>
              <a:t> 1 pC = 10 PE</a:t>
            </a:r>
            <a:r>
              <a:rPr lang="zh-CN" altLang="en-US" sz="1600" dirty="0" smtClean="0">
                <a:sym typeface="Wingdings" pitchFamily="2" charset="2"/>
              </a:rPr>
              <a:t>；</a:t>
            </a:r>
            <a:endParaRPr lang="en-US" altLang="zh-CN" sz="1600" dirty="0" smtClean="0">
              <a:sym typeface="Symbol"/>
            </a:endParaRPr>
          </a:p>
          <a:p>
            <a:pPr lvl="1"/>
            <a:r>
              <a:rPr lang="en-US" altLang="zh-CN" sz="1600" dirty="0" smtClean="0">
                <a:sym typeface="Symbol"/>
              </a:rPr>
              <a:t>Simple estimation</a:t>
            </a:r>
            <a:r>
              <a:rPr lang="zh-CN" altLang="en-US" sz="1600" dirty="0" smtClean="0">
                <a:sym typeface="Symbol"/>
              </a:rPr>
              <a:t>：</a:t>
            </a:r>
            <a:endParaRPr lang="en-US" altLang="zh-CN" sz="1600" dirty="0" smtClean="0">
              <a:sym typeface="Symbol"/>
            </a:endParaRPr>
          </a:p>
          <a:p>
            <a:pPr lvl="2"/>
            <a:r>
              <a:rPr lang="en-US" altLang="zh-CN" sz="1200" dirty="0" smtClean="0">
                <a:sym typeface="Symbol"/>
              </a:rPr>
              <a:t>MPV = 3.3 pC  10 PE/pC = </a:t>
            </a:r>
            <a:r>
              <a:rPr lang="en-US" altLang="zh-CN" sz="1200" dirty="0" smtClean="0">
                <a:sym typeface="Wingdings" pitchFamily="2" charset="2"/>
              </a:rPr>
              <a:t>33 PE</a:t>
            </a:r>
            <a:r>
              <a:rPr lang="zh-CN" altLang="en-US" sz="1200" dirty="0" smtClean="0">
                <a:sym typeface="Wingdings" pitchFamily="2" charset="2"/>
              </a:rPr>
              <a:t>。</a:t>
            </a:r>
            <a:endParaRPr lang="en-US" altLang="zh-CN" sz="1200" dirty="0" smtClean="0">
              <a:sym typeface="Wingdings" pitchFamily="2" charset="2"/>
            </a:endParaRPr>
          </a:p>
          <a:p>
            <a:pPr lvl="2"/>
            <a:r>
              <a:rPr lang="en-US" altLang="zh-CN" sz="1200" dirty="0" smtClean="0">
                <a:sym typeface="Wingdings" pitchFamily="2" charset="2"/>
              </a:rPr>
              <a:t>25 m</a:t>
            </a:r>
            <a:r>
              <a:rPr lang="en-US" altLang="zh-CN" sz="1200" baseline="30000" dirty="0" smtClean="0">
                <a:sym typeface="Wingdings" pitchFamily="2" charset="2"/>
              </a:rPr>
              <a:t>2 </a:t>
            </a:r>
            <a:r>
              <a:rPr lang="en-US" altLang="zh-CN" sz="1200" dirty="0" smtClean="0">
                <a:sym typeface="Symbol"/>
              </a:rPr>
              <a:t> (5 particles/5 </a:t>
            </a:r>
            <a:r>
              <a:rPr lang="en-US" altLang="zh-CN" sz="1200" dirty="0" smtClean="0">
                <a:sym typeface="Wingdings" pitchFamily="2" charset="2"/>
              </a:rPr>
              <a:t>m</a:t>
            </a:r>
            <a:r>
              <a:rPr lang="en-US" altLang="zh-CN" sz="1200" baseline="30000" dirty="0" smtClean="0">
                <a:sym typeface="Wingdings" pitchFamily="2" charset="2"/>
              </a:rPr>
              <a:t>2</a:t>
            </a:r>
            <a:r>
              <a:rPr lang="en-US" altLang="zh-CN" sz="1200" dirty="0" smtClean="0">
                <a:sym typeface="Symbol"/>
              </a:rPr>
              <a:t>   5/40)10 (gamma</a:t>
            </a:r>
            <a:r>
              <a:rPr lang="zh-CN" altLang="en-US" sz="1200" dirty="0" smtClean="0">
                <a:sym typeface="Symbol"/>
              </a:rPr>
              <a:t>） </a:t>
            </a:r>
            <a:r>
              <a:rPr lang="en-US" altLang="zh-CN" sz="1200" dirty="0" smtClean="0">
                <a:sym typeface="Symbol"/>
              </a:rPr>
              <a:t>0.8 PE/particle = 24 PE!</a:t>
            </a:r>
            <a:endParaRPr lang="en-US" altLang="zh-CN" sz="1200" dirty="0" smtClean="0">
              <a:sym typeface="Wingdings" pitchFamily="2" charset="2"/>
            </a:endParaRPr>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11</a:t>
            </a:fld>
            <a:endParaRPr lang="en-US" altLang="zh-CN" dirty="0"/>
          </a:p>
        </p:txBody>
      </p:sp>
      <p:graphicFrame>
        <p:nvGraphicFramePr>
          <p:cNvPr id="4" name="对象 3"/>
          <p:cNvGraphicFramePr>
            <a:graphicFrameLocks noChangeAspect="1"/>
          </p:cNvGraphicFramePr>
          <p:nvPr>
            <p:extLst>
              <p:ext uri="{D42A27DB-BD31-4B8C-83A1-F6EECF244321}">
                <p14:modId xmlns:p14="http://schemas.microsoft.com/office/powerpoint/2010/main" val="3434867579"/>
              </p:ext>
            </p:extLst>
          </p:nvPr>
        </p:nvGraphicFramePr>
        <p:xfrm>
          <a:off x="5912057" y="1241425"/>
          <a:ext cx="3200400" cy="5616575"/>
        </p:xfrm>
        <a:graphic>
          <a:graphicData uri="http://schemas.openxmlformats.org/presentationml/2006/ole">
            <mc:AlternateContent xmlns:mc="http://schemas.openxmlformats.org/markup-compatibility/2006">
              <mc:Choice xmlns:v="urn:schemas-microsoft-com:vml" Requires="v">
                <p:oleObj spid="_x0000_s3293" name="Acrobat Document" r:id="rId4" imgW="5333760" imgH="9374400" progId="AcroExch.Document.7">
                  <p:embed/>
                </p:oleObj>
              </mc:Choice>
              <mc:Fallback>
                <p:oleObj name="Acrobat Document" r:id="rId4" imgW="5333760" imgH="9374400" progId="AcroExch.Document.7">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057" y="1241425"/>
                        <a:ext cx="3200400"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37" name="Picture 6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87624" y="4340383"/>
            <a:ext cx="3698667" cy="250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25"/>
          <p:cNvSpPr>
            <a:spLocks noChangeArrowheads="1"/>
          </p:cNvSpPr>
          <p:nvPr/>
        </p:nvSpPr>
        <p:spPr bwMode="auto">
          <a:xfrm>
            <a:off x="1835696" y="5268615"/>
            <a:ext cx="32632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dirty="0" smtClean="0">
                <a:solidFill>
                  <a:srgbClr val="C00000"/>
                </a:solidFill>
              </a:rPr>
              <a:t>Peak position is close to the estimation</a:t>
            </a:r>
            <a:r>
              <a:rPr lang="zh-CN" altLang="en-US" sz="1800" dirty="0" smtClean="0">
                <a:solidFill>
                  <a:srgbClr val="C00000"/>
                </a:solidFill>
              </a:rPr>
              <a:t>。</a:t>
            </a:r>
            <a:endParaRPr lang="zh-CN" altLang="en-US" sz="1200" dirty="0">
              <a:solidFill>
                <a:srgbClr val="C00000"/>
              </a:solidFill>
            </a:endParaRPr>
          </a:p>
        </p:txBody>
      </p:sp>
    </p:spTree>
    <p:extLst>
      <p:ext uri="{BB962C8B-B14F-4D97-AF65-F5344CB8AC3E}">
        <p14:creationId xmlns:p14="http://schemas.microsoft.com/office/powerpoint/2010/main" val="38189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Some related distributions</a:t>
            </a:r>
            <a:endParaRPr lang="zh-CN" altLang="en-US" b="1"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12</a:t>
            </a:fld>
            <a:endParaRPr lang="en-US" altLang="zh-CN" dirty="0"/>
          </a:p>
        </p:txBody>
      </p:sp>
      <p:pic>
        <p:nvPicPr>
          <p:cNvPr id="117764" name="图片 3"/>
          <p:cNvPicPr>
            <a:picLocks noChangeAspect="1" noChangeArrowheads="1"/>
          </p:cNvPicPr>
          <p:nvPr/>
        </p:nvPicPr>
        <p:blipFill>
          <a:blip r:embed="rId3" cstate="print"/>
          <a:srcRect/>
          <a:stretch>
            <a:fillRect/>
          </a:stretch>
        </p:blipFill>
        <p:spPr bwMode="auto">
          <a:xfrm>
            <a:off x="4572000" y="1730168"/>
            <a:ext cx="4423349" cy="2994976"/>
          </a:xfrm>
          <a:prstGeom prst="rect">
            <a:avLst/>
          </a:prstGeom>
          <a:noFill/>
          <a:ln w="9525">
            <a:noFill/>
            <a:miter lim="800000"/>
            <a:headEnd/>
            <a:tailEnd/>
          </a:ln>
        </p:spPr>
      </p:pic>
      <p:pic>
        <p:nvPicPr>
          <p:cNvPr id="117765" name="内容占位符 5"/>
          <p:cNvPicPr>
            <a:picLocks noChangeAspect="1" noChangeArrowheads="1"/>
          </p:cNvPicPr>
          <p:nvPr/>
        </p:nvPicPr>
        <p:blipFill>
          <a:blip r:embed="rId4" cstate="print"/>
          <a:srcRect/>
          <a:stretch>
            <a:fillRect/>
          </a:stretch>
        </p:blipFill>
        <p:spPr bwMode="auto">
          <a:xfrm>
            <a:off x="107504" y="1700808"/>
            <a:ext cx="4464496" cy="3024336"/>
          </a:xfrm>
          <a:prstGeom prst="rect">
            <a:avLst/>
          </a:prstGeom>
          <a:noFill/>
          <a:ln w="9525">
            <a:noFill/>
            <a:miter lim="800000"/>
            <a:headEnd/>
            <a:tailEnd/>
          </a:ln>
        </p:spPr>
      </p:pic>
      <p:sp>
        <p:nvSpPr>
          <p:cNvPr id="10" name="矩形 9"/>
          <p:cNvSpPr/>
          <p:nvPr/>
        </p:nvSpPr>
        <p:spPr>
          <a:xfrm>
            <a:off x="4947470" y="5051615"/>
            <a:ext cx="3672408" cy="923330"/>
          </a:xfrm>
          <a:prstGeom prst="rect">
            <a:avLst/>
          </a:prstGeom>
        </p:spPr>
        <p:txBody>
          <a:bodyPr wrap="square">
            <a:spAutoFit/>
          </a:bodyPr>
          <a:lstStyle/>
          <a:p>
            <a:r>
              <a:rPr lang="en-US" altLang="zh-CN" dirty="0" smtClean="0"/>
              <a:t>Distribution of the reconstructed core distance and two 8-in PMTs’charge.</a:t>
            </a:r>
            <a:endParaRPr lang="zh-CN" altLang="en-US" dirty="0"/>
          </a:p>
        </p:txBody>
      </p:sp>
      <p:sp>
        <p:nvSpPr>
          <p:cNvPr id="13" name="矩形 12"/>
          <p:cNvSpPr/>
          <p:nvPr/>
        </p:nvSpPr>
        <p:spPr>
          <a:xfrm>
            <a:off x="584429" y="5051615"/>
            <a:ext cx="2592288" cy="646331"/>
          </a:xfrm>
          <a:prstGeom prst="rect">
            <a:avLst/>
          </a:prstGeom>
        </p:spPr>
        <p:txBody>
          <a:bodyPr wrap="square">
            <a:spAutoFit/>
          </a:bodyPr>
          <a:lstStyle/>
          <a:p>
            <a:r>
              <a:rPr lang="en-US" altLang="zh-CN" dirty="0"/>
              <a:t>D</a:t>
            </a:r>
            <a:r>
              <a:rPr lang="en-US" altLang="zh-CN" dirty="0" smtClean="0"/>
              <a:t>istribution of two 8-in PMTs’charge.</a:t>
            </a:r>
            <a:endParaRPr lang="zh-CN" altLang="en-US" dirty="0"/>
          </a:p>
        </p:txBody>
      </p:sp>
    </p:spTree>
    <p:extLst>
      <p:ext uri="{BB962C8B-B14F-4D97-AF65-F5344CB8AC3E}">
        <p14:creationId xmlns:p14="http://schemas.microsoft.com/office/powerpoint/2010/main" val="354408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The Engineering Array</a:t>
            </a:r>
            <a:r>
              <a:rPr lang="zh-CN" altLang="en-US" sz="3600" dirty="0"/>
              <a:t> </a:t>
            </a:r>
            <a:r>
              <a:rPr lang="en-US" altLang="zh-CN" sz="3600" dirty="0" smtClean="0"/>
              <a:t>experiment</a:t>
            </a:r>
            <a:endParaRPr lang="zh-CN" altLang="en-US" sz="3600"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13</a:t>
            </a:fld>
            <a:endParaRPr lang="zh-CN" alt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844824"/>
            <a:ext cx="39258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36776" y="1839420"/>
            <a:ext cx="4084637"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71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988840"/>
            <a:ext cx="7128792" cy="473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87288" y="260648"/>
            <a:ext cx="8153400" cy="990600"/>
          </a:xfrm>
        </p:spPr>
        <p:txBody>
          <a:bodyPr>
            <a:noAutofit/>
          </a:bodyPr>
          <a:lstStyle/>
          <a:p>
            <a:r>
              <a:rPr lang="en-US" altLang="zh-CN" sz="3200" dirty="0" smtClean="0"/>
              <a:t>Construction of the engineering array</a:t>
            </a:r>
            <a:endParaRPr lang="zh-CN" altLang="en-US" sz="3200"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14</a:t>
            </a:fld>
            <a:endParaRPr lang="zh-CN" altLang="en-US"/>
          </a:p>
        </p:txBody>
      </p:sp>
      <p:pic>
        <p:nvPicPr>
          <p:cNvPr id="17410" name="Picture 2"/>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bwMode="auto">
          <a:xfrm>
            <a:off x="467544" y="1484784"/>
            <a:ext cx="8153400" cy="323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628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normAutofit fontScale="85000" lnSpcReduction="20000"/>
          </a:bodyPr>
          <a:lstStyle/>
          <a:p>
            <a:pPr>
              <a:defRPr/>
            </a:pPr>
            <a:fld id="{E9DC2AEC-F94D-4F5B-A3A6-D620FCBE18E7}" type="slidenum">
              <a:rPr lang="en-US" altLang="zh-CN" smtClean="0"/>
              <a:pPr>
                <a:defRPr/>
              </a:pPr>
              <a:t>15</a:t>
            </a:fld>
            <a:endParaRPr lang="en-US" altLang="zh-CN" dirty="0"/>
          </a:p>
        </p:txBody>
      </p:sp>
      <p:pic>
        <p:nvPicPr>
          <p:cNvPr id="5" name="内容占位符 4" descr="P5043793.JPG"/>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611560" y="1556792"/>
            <a:ext cx="4078643" cy="3058982"/>
          </a:xfrm>
        </p:spPr>
      </p:pic>
      <p:pic>
        <p:nvPicPr>
          <p:cNvPr id="6" name="图片 5" descr="P504379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024" y="1556792"/>
            <a:ext cx="4032448" cy="3024336"/>
          </a:xfrm>
          <a:prstGeom prst="rect">
            <a:avLst/>
          </a:prstGeom>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60" y="3803606"/>
            <a:ext cx="403542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01616" y="3803606"/>
            <a:ext cx="4005263"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896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6024" y="188641"/>
            <a:ext cx="8639944" cy="1008112"/>
          </a:xfrm>
        </p:spPr>
        <p:txBody>
          <a:bodyPr>
            <a:noAutofit/>
          </a:bodyPr>
          <a:lstStyle/>
          <a:p>
            <a:r>
              <a:rPr lang="en-US" altLang="zh-CN" sz="3200" b="1" dirty="0" smtClean="0"/>
              <a:t>Construction was done in last September.</a:t>
            </a:r>
            <a:endParaRPr lang="zh-CN" altLang="en-US" sz="3200" b="1"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16</a:t>
            </a:fld>
            <a:endParaRPr lang="en-US" altLang="zh-CN" dirty="0"/>
          </a:p>
        </p:txBody>
      </p:sp>
      <p:pic>
        <p:nvPicPr>
          <p:cNvPr id="114694" name="Picture 6" descr="C:\cygwin\home\yaozg\group_work\chenwy\chenwy_20100716_logbook\照片 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024" y="1916832"/>
            <a:ext cx="4139952" cy="3104964"/>
          </a:xfrm>
          <a:prstGeom prst="rect">
            <a:avLst/>
          </a:prstGeom>
          <a:noFill/>
        </p:spPr>
      </p:pic>
      <p:pic>
        <p:nvPicPr>
          <p:cNvPr id="114693" name="Picture 5" descr="C:\cygwin\home\yaozg\group_work\chenwy\chenwy_20100716_logbook\照片 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9992" y="1835823"/>
            <a:ext cx="4355976" cy="3266982"/>
          </a:xfrm>
          <a:prstGeom prst="rect">
            <a:avLst/>
          </a:prstGeom>
          <a:noFill/>
        </p:spPr>
      </p:pic>
    </p:spTree>
    <p:extLst>
      <p:ext uri="{BB962C8B-B14F-4D97-AF65-F5344CB8AC3E}">
        <p14:creationId xmlns:p14="http://schemas.microsoft.com/office/powerpoint/2010/main" val="308000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PMT Potting</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17</a:t>
            </a:fld>
            <a:endParaRPr lang="en-US" altLang="zh-CN" dirty="0"/>
          </a:p>
        </p:txBody>
      </p:sp>
      <p:grpSp>
        <p:nvGrpSpPr>
          <p:cNvPr id="36" name="组合 35"/>
          <p:cNvGrpSpPr/>
          <p:nvPr/>
        </p:nvGrpSpPr>
        <p:grpSpPr>
          <a:xfrm>
            <a:off x="395536" y="1602040"/>
            <a:ext cx="3800026" cy="3657136"/>
            <a:chOff x="4714875" y="3344863"/>
            <a:chExt cx="3297168" cy="3287738"/>
          </a:xfrm>
        </p:grpSpPr>
        <p:sp>
          <p:nvSpPr>
            <p:cNvPr id="5" name="矩形 4"/>
            <p:cNvSpPr/>
            <p:nvPr/>
          </p:nvSpPr>
          <p:spPr>
            <a:xfrm>
              <a:off x="5143500" y="4273550"/>
              <a:ext cx="142875" cy="1285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6215063" y="4273550"/>
              <a:ext cx="142875"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流程图: 手动输入 6"/>
            <p:cNvSpPr/>
            <p:nvPr/>
          </p:nvSpPr>
          <p:spPr>
            <a:xfrm>
              <a:off x="6072188" y="4273550"/>
              <a:ext cx="142875" cy="714375"/>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流程图: 手动输入 7"/>
            <p:cNvSpPr/>
            <p:nvPr/>
          </p:nvSpPr>
          <p:spPr>
            <a:xfrm flipH="1">
              <a:off x="5286375" y="4273550"/>
              <a:ext cx="142875" cy="714375"/>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流程图: 联系 8"/>
            <p:cNvSpPr/>
            <p:nvPr/>
          </p:nvSpPr>
          <p:spPr>
            <a:xfrm>
              <a:off x="4714875" y="3344863"/>
              <a:ext cx="2071688" cy="107156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同侧圆角矩形 9"/>
            <p:cNvSpPr/>
            <p:nvPr/>
          </p:nvSpPr>
          <p:spPr>
            <a:xfrm flipV="1">
              <a:off x="5500688" y="4416425"/>
              <a:ext cx="500062" cy="785813"/>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rot="5400000">
              <a:off x="5501481" y="5272882"/>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5574506" y="5272882"/>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5645944" y="5272882"/>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5726906" y="5272882"/>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500688" y="5345113"/>
              <a:ext cx="500062" cy="158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同侧圆角矩形 15"/>
            <p:cNvSpPr/>
            <p:nvPr/>
          </p:nvSpPr>
          <p:spPr>
            <a:xfrm flipV="1">
              <a:off x="5143500" y="5559425"/>
              <a:ext cx="1214438" cy="21431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7" name="直接连接符 16"/>
            <p:cNvCxnSpPr/>
            <p:nvPr/>
          </p:nvCxnSpPr>
          <p:spPr>
            <a:xfrm rot="5400000">
              <a:off x="5788819" y="5272882"/>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215063" y="5416550"/>
              <a:ext cx="14287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9" name="直接连接符 18"/>
            <p:cNvCxnSpPr/>
            <p:nvPr/>
          </p:nvCxnSpPr>
          <p:spPr>
            <a:xfrm rot="16200000" flipH="1">
              <a:off x="6430169" y="5130007"/>
              <a:ext cx="1587"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flipH="1">
              <a:off x="6428581" y="5272882"/>
              <a:ext cx="1587" cy="2857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5857875" y="5257800"/>
              <a:ext cx="1765300" cy="87313"/>
            </a:xfrm>
            <a:custGeom>
              <a:avLst/>
              <a:gdLst>
                <a:gd name="connsiteX0" fmla="*/ 0 w 1634490"/>
                <a:gd name="connsiteY0" fmla="*/ 160020 h 160020"/>
                <a:gd name="connsiteX1" fmla="*/ 182880 w 1634490"/>
                <a:gd name="connsiteY1" fmla="*/ 102870 h 160020"/>
                <a:gd name="connsiteX2" fmla="*/ 1428750 w 1634490"/>
                <a:gd name="connsiteY2" fmla="*/ 57150 h 160020"/>
                <a:gd name="connsiteX3" fmla="*/ 1565910 w 1634490"/>
                <a:gd name="connsiteY3" fmla="*/ 34290 h 160020"/>
                <a:gd name="connsiteX4" fmla="*/ 1600200 w 1634490"/>
                <a:gd name="connsiteY4" fmla="*/ 22860 h 160020"/>
                <a:gd name="connsiteX5" fmla="*/ 1634490 w 1634490"/>
                <a:gd name="connsiteY5"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490" h="160020">
                  <a:moveTo>
                    <a:pt x="0" y="160020"/>
                  </a:moveTo>
                  <a:cubicBezTo>
                    <a:pt x="62050" y="128995"/>
                    <a:pt x="100611" y="105582"/>
                    <a:pt x="182880" y="102870"/>
                  </a:cubicBezTo>
                  <a:cubicBezTo>
                    <a:pt x="1291658" y="66317"/>
                    <a:pt x="876646" y="87822"/>
                    <a:pt x="1428750" y="57150"/>
                  </a:cubicBezTo>
                  <a:cubicBezTo>
                    <a:pt x="1474470" y="49530"/>
                    <a:pt x="1520459" y="43380"/>
                    <a:pt x="1565910" y="34290"/>
                  </a:cubicBezTo>
                  <a:cubicBezTo>
                    <a:pt x="1577724" y="31927"/>
                    <a:pt x="1589424" y="28248"/>
                    <a:pt x="1600200" y="22860"/>
                  </a:cubicBezTo>
                  <a:cubicBezTo>
                    <a:pt x="1612487" y="16717"/>
                    <a:pt x="1634490" y="0"/>
                    <a:pt x="163449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5929313" y="5280025"/>
              <a:ext cx="1751012" cy="77788"/>
            </a:xfrm>
            <a:custGeom>
              <a:avLst/>
              <a:gdLst>
                <a:gd name="connsiteX0" fmla="*/ 0 w 1737360"/>
                <a:gd name="connsiteY0" fmla="*/ 148590 h 148590"/>
                <a:gd name="connsiteX1" fmla="*/ 297180 w 1737360"/>
                <a:gd name="connsiteY1" fmla="*/ 137160 h 148590"/>
                <a:gd name="connsiteX2" fmla="*/ 331470 w 1737360"/>
                <a:gd name="connsiteY2" fmla="*/ 125730 h 148590"/>
                <a:gd name="connsiteX3" fmla="*/ 411480 w 1737360"/>
                <a:gd name="connsiteY3" fmla="*/ 102870 h 148590"/>
                <a:gd name="connsiteX4" fmla="*/ 548640 w 1737360"/>
                <a:gd name="connsiteY4" fmla="*/ 91440 h 148590"/>
                <a:gd name="connsiteX5" fmla="*/ 1394460 w 1737360"/>
                <a:gd name="connsiteY5" fmla="*/ 91440 h 148590"/>
                <a:gd name="connsiteX6" fmla="*/ 1508760 w 1737360"/>
                <a:gd name="connsiteY6" fmla="*/ 68580 h 148590"/>
                <a:gd name="connsiteX7" fmla="*/ 1543050 w 1737360"/>
                <a:gd name="connsiteY7" fmla="*/ 57150 h 148590"/>
                <a:gd name="connsiteX8" fmla="*/ 1611630 w 1737360"/>
                <a:gd name="connsiteY8" fmla="*/ 22860 h 148590"/>
                <a:gd name="connsiteX9" fmla="*/ 1737360 w 1737360"/>
                <a:gd name="connsiteY9"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60" h="148590">
                  <a:moveTo>
                    <a:pt x="0" y="148590"/>
                  </a:moveTo>
                  <a:cubicBezTo>
                    <a:pt x="99060" y="144780"/>
                    <a:pt x="198282" y="143981"/>
                    <a:pt x="297180" y="137160"/>
                  </a:cubicBezTo>
                  <a:cubicBezTo>
                    <a:pt x="309200" y="136331"/>
                    <a:pt x="319930" y="129192"/>
                    <a:pt x="331470" y="125730"/>
                  </a:cubicBezTo>
                  <a:cubicBezTo>
                    <a:pt x="358037" y="117760"/>
                    <a:pt x="384082" y="107196"/>
                    <a:pt x="411480" y="102870"/>
                  </a:cubicBezTo>
                  <a:cubicBezTo>
                    <a:pt x="456797" y="95715"/>
                    <a:pt x="502920" y="95250"/>
                    <a:pt x="548640" y="91440"/>
                  </a:cubicBezTo>
                  <a:cubicBezTo>
                    <a:pt x="909112" y="106460"/>
                    <a:pt x="948441" y="113741"/>
                    <a:pt x="1394460" y="91440"/>
                  </a:cubicBezTo>
                  <a:cubicBezTo>
                    <a:pt x="1433266" y="89500"/>
                    <a:pt x="1470900" y="77317"/>
                    <a:pt x="1508760" y="68580"/>
                  </a:cubicBezTo>
                  <a:cubicBezTo>
                    <a:pt x="1520500" y="65871"/>
                    <a:pt x="1532274" y="62538"/>
                    <a:pt x="1543050" y="57150"/>
                  </a:cubicBezTo>
                  <a:cubicBezTo>
                    <a:pt x="1590734" y="33308"/>
                    <a:pt x="1561353" y="33634"/>
                    <a:pt x="1611630" y="22860"/>
                  </a:cubicBezTo>
                  <a:cubicBezTo>
                    <a:pt x="1653282" y="13935"/>
                    <a:pt x="1737360" y="0"/>
                    <a:pt x="173736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23" name="直接箭头连接符 22"/>
            <p:cNvCxnSpPr/>
            <p:nvPr/>
          </p:nvCxnSpPr>
          <p:spPr>
            <a:xfrm rot="10800000" flipV="1">
              <a:off x="6000750" y="4273550"/>
              <a:ext cx="1000125" cy="3571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41"/>
            <p:cNvSpPr txBox="1">
              <a:spLocks noChangeArrowheads="1"/>
            </p:cNvSpPr>
            <p:nvPr/>
          </p:nvSpPr>
          <p:spPr bwMode="auto">
            <a:xfrm>
              <a:off x="7000875" y="4059238"/>
              <a:ext cx="1011168" cy="304358"/>
            </a:xfrm>
            <a:prstGeom prst="rect">
              <a:avLst/>
            </a:prstGeom>
            <a:noFill/>
            <a:ln w="9525">
              <a:noFill/>
              <a:miter lim="800000"/>
              <a:headEnd/>
              <a:tailEnd/>
            </a:ln>
          </p:spPr>
          <p:txBody>
            <a:bodyPr wrap="none">
              <a:spAutoFit/>
            </a:bodyPr>
            <a:lstStyle/>
            <a:p>
              <a:r>
                <a:rPr lang="en-US" altLang="zh-CN" sz="1600" dirty="0" smtClean="0">
                  <a:latin typeface="Calibri" pitchFamily="34" charset="0"/>
                  <a:ea typeface="宋体" pitchFamily="2" charset="-122"/>
                </a:rPr>
                <a:t>Soft sealant</a:t>
              </a:r>
              <a:endParaRPr lang="zh-CN" altLang="en-US" sz="1600" dirty="0">
                <a:latin typeface="Calibri" pitchFamily="34" charset="0"/>
                <a:ea typeface="宋体" pitchFamily="2" charset="-122"/>
              </a:endParaRPr>
            </a:p>
          </p:txBody>
        </p:sp>
        <p:sp>
          <p:nvSpPr>
            <p:cNvPr id="25" name="流程图: 过程 24"/>
            <p:cNvSpPr/>
            <p:nvPr/>
          </p:nvSpPr>
          <p:spPr>
            <a:xfrm>
              <a:off x="5454650" y="4416425"/>
              <a:ext cx="46038" cy="571500"/>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流程图: 过程 25"/>
            <p:cNvSpPr/>
            <p:nvPr/>
          </p:nvSpPr>
          <p:spPr>
            <a:xfrm>
              <a:off x="6026150" y="4416425"/>
              <a:ext cx="46038" cy="571500"/>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流程图: 过程 27"/>
            <p:cNvSpPr/>
            <p:nvPr/>
          </p:nvSpPr>
          <p:spPr>
            <a:xfrm>
              <a:off x="6215063" y="5273675"/>
              <a:ext cx="285750" cy="142875"/>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9" name="直接连接符 28"/>
            <p:cNvCxnSpPr/>
            <p:nvPr/>
          </p:nvCxnSpPr>
          <p:spPr>
            <a:xfrm rot="16200000" flipH="1">
              <a:off x="6357144" y="5272882"/>
              <a:ext cx="1587"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H="1">
              <a:off x="6357144" y="5131594"/>
              <a:ext cx="1588"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5858669" y="5272882"/>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rot="16200000" flipV="1">
              <a:off x="6786563" y="5630863"/>
              <a:ext cx="785812"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56"/>
            <p:cNvSpPr txBox="1">
              <a:spLocks noChangeArrowheads="1"/>
            </p:cNvSpPr>
            <p:nvPr/>
          </p:nvSpPr>
          <p:spPr bwMode="auto">
            <a:xfrm>
              <a:off x="6588918" y="6106893"/>
              <a:ext cx="1212176" cy="525708"/>
            </a:xfrm>
            <a:prstGeom prst="rect">
              <a:avLst/>
            </a:prstGeom>
            <a:noFill/>
            <a:ln w="9525">
              <a:noFill/>
              <a:miter lim="800000"/>
              <a:headEnd/>
              <a:tailEnd/>
            </a:ln>
          </p:spPr>
          <p:txBody>
            <a:bodyPr wrap="square">
              <a:spAutoFit/>
            </a:bodyPr>
            <a:lstStyle/>
            <a:p>
              <a:r>
                <a:rPr lang="en-US" altLang="zh-CN" sz="1600" dirty="0" smtClean="0">
                  <a:latin typeface="Calibri" pitchFamily="34" charset="0"/>
                  <a:ea typeface="宋体" pitchFamily="2" charset="-122"/>
                </a:rPr>
                <a:t>Signal &amp; HV cables </a:t>
              </a:r>
              <a:endParaRPr lang="zh-CN" altLang="en-US" sz="1600" dirty="0">
                <a:latin typeface="Calibri" pitchFamily="34" charset="0"/>
                <a:ea typeface="宋体" pitchFamily="2" charset="-122"/>
              </a:endParaRPr>
            </a:p>
          </p:txBody>
        </p:sp>
      </p:grpSp>
      <p:pic>
        <p:nvPicPr>
          <p:cNvPr id="34" name="图片 57" descr="IMG00344.jpg"/>
          <p:cNvPicPr>
            <a:picLocks noChangeAspect="1"/>
          </p:cNvPicPr>
          <p:nvPr/>
        </p:nvPicPr>
        <p:blipFill>
          <a:blip r:embed="rId3" cstate="print"/>
          <a:srcRect/>
          <a:stretch>
            <a:fillRect/>
          </a:stretch>
        </p:blipFill>
        <p:spPr bwMode="auto">
          <a:xfrm>
            <a:off x="6876256" y="3923759"/>
            <a:ext cx="2071687" cy="2762250"/>
          </a:xfrm>
          <a:prstGeom prst="rect">
            <a:avLst/>
          </a:prstGeom>
          <a:noFill/>
          <a:ln w="9525">
            <a:noFill/>
            <a:miter lim="800000"/>
            <a:headEnd/>
            <a:tailEnd/>
          </a:ln>
        </p:spPr>
      </p:pic>
      <p:pic>
        <p:nvPicPr>
          <p:cNvPr id="35" name="图片 58" descr="IMG00345.jpg"/>
          <p:cNvPicPr>
            <a:picLocks noChangeAspect="1"/>
          </p:cNvPicPr>
          <p:nvPr/>
        </p:nvPicPr>
        <p:blipFill>
          <a:blip r:embed="rId4" cstate="print"/>
          <a:srcRect/>
          <a:stretch>
            <a:fillRect/>
          </a:stretch>
        </p:blipFill>
        <p:spPr bwMode="auto">
          <a:xfrm>
            <a:off x="4304506" y="4459541"/>
            <a:ext cx="2571750" cy="1928812"/>
          </a:xfrm>
          <a:prstGeom prst="rect">
            <a:avLst/>
          </a:prstGeom>
          <a:noFill/>
          <a:ln w="9525">
            <a:noFill/>
            <a:miter lim="800000"/>
            <a:headEnd/>
            <a:tailEnd/>
          </a:ln>
        </p:spPr>
      </p:pic>
      <p:pic>
        <p:nvPicPr>
          <p:cNvPr id="163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5643" y="1636568"/>
            <a:ext cx="4432300" cy="26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直接箭头连接符 37"/>
          <p:cNvCxnSpPr/>
          <p:nvPr/>
        </p:nvCxnSpPr>
        <p:spPr>
          <a:xfrm flipV="1">
            <a:off x="1136529" y="3985958"/>
            <a:ext cx="164666" cy="6366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10125" y="4674401"/>
            <a:ext cx="761747" cy="369332"/>
          </a:xfrm>
          <a:prstGeom prst="rect">
            <a:avLst/>
          </a:prstGeom>
          <a:noFill/>
        </p:spPr>
        <p:txBody>
          <a:bodyPr wrap="none" rtlCol="0">
            <a:spAutoFit/>
          </a:bodyPr>
          <a:lstStyle/>
          <a:p>
            <a:r>
              <a:rPr lang="en-US" altLang="zh-CN" dirty="0" smtClean="0"/>
              <a:t>Epoxy</a:t>
            </a:r>
            <a:endParaRPr lang="zh-CN" altLang="en-US" dirty="0"/>
          </a:p>
        </p:txBody>
      </p:sp>
      <p:sp>
        <p:nvSpPr>
          <p:cNvPr id="41" name="TextBox 40"/>
          <p:cNvSpPr txBox="1"/>
          <p:nvPr/>
        </p:nvSpPr>
        <p:spPr>
          <a:xfrm>
            <a:off x="177068" y="5476582"/>
            <a:ext cx="4224233" cy="646331"/>
          </a:xfrm>
          <a:prstGeom prst="rect">
            <a:avLst/>
          </a:prstGeom>
          <a:noFill/>
        </p:spPr>
        <p:txBody>
          <a:bodyPr wrap="none" rtlCol="0">
            <a:spAutoFit/>
          </a:bodyPr>
          <a:lstStyle/>
          <a:p>
            <a:r>
              <a:rPr lang="en-US" altLang="zh-CN" dirty="0" smtClean="0"/>
              <a:t>Nine PMTs were potted successfully.</a:t>
            </a:r>
          </a:p>
          <a:p>
            <a:endParaRPr lang="zh-CN" altLang="en-US" dirty="0"/>
          </a:p>
        </p:txBody>
      </p:sp>
    </p:spTree>
    <p:extLst>
      <p:ext uri="{BB962C8B-B14F-4D97-AF65-F5344CB8AC3E}">
        <p14:creationId xmlns:p14="http://schemas.microsoft.com/office/powerpoint/2010/main" val="88424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PMT test for the engineering array.</a:t>
            </a:r>
            <a:endParaRPr lang="zh-CN" altLang="en-US" sz="3600"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18</a:t>
            </a:fld>
            <a:endParaRPr lang="en-US" altLang="zh-CN" dirty="0"/>
          </a:p>
        </p:txBody>
      </p:sp>
      <p:pic>
        <p:nvPicPr>
          <p:cNvPr id="6" name="Picture 6" descr="DSCN9029"/>
          <p:cNvPicPr>
            <a:picLocks noChangeAspect="1" noChangeArrowheads="1"/>
          </p:cNvPicPr>
          <p:nvPr/>
        </p:nvPicPr>
        <p:blipFill>
          <a:blip r:embed="rId3" cstate="print"/>
          <a:srcRect/>
          <a:stretch>
            <a:fillRect/>
          </a:stretch>
        </p:blipFill>
        <p:spPr bwMode="auto">
          <a:xfrm>
            <a:off x="5438857" y="4270875"/>
            <a:ext cx="3347541" cy="2510971"/>
          </a:xfrm>
          <a:prstGeom prst="rect">
            <a:avLst/>
          </a:prstGeom>
          <a:noFill/>
        </p:spPr>
      </p:pic>
      <p:pic>
        <p:nvPicPr>
          <p:cNvPr id="5" name="Picture 4" descr="DSCN9025"/>
          <p:cNvPicPr>
            <a:picLocks noChangeAspect="1" noChangeArrowheads="1"/>
          </p:cNvPicPr>
          <p:nvPr/>
        </p:nvPicPr>
        <p:blipFill>
          <a:blip r:embed="rId4" cstate="print"/>
          <a:srcRect/>
          <a:stretch>
            <a:fillRect/>
          </a:stretch>
        </p:blipFill>
        <p:spPr bwMode="auto">
          <a:xfrm>
            <a:off x="5436095" y="1628800"/>
            <a:ext cx="3347541" cy="2510657"/>
          </a:xfrm>
          <a:prstGeom prst="rect">
            <a:avLst/>
          </a:prstGeom>
          <a:noFill/>
        </p:spPr>
      </p:pic>
      <p:sp>
        <p:nvSpPr>
          <p:cNvPr id="3" name="TextBox 2"/>
          <p:cNvSpPr txBox="1"/>
          <p:nvPr/>
        </p:nvSpPr>
        <p:spPr>
          <a:xfrm>
            <a:off x="632618" y="1628800"/>
            <a:ext cx="4608512" cy="2585323"/>
          </a:xfrm>
          <a:prstGeom prst="rect">
            <a:avLst/>
          </a:prstGeom>
          <a:noFill/>
        </p:spPr>
        <p:txBody>
          <a:bodyPr wrap="square" rtlCol="0">
            <a:spAutoFit/>
          </a:bodyPr>
          <a:lstStyle/>
          <a:p>
            <a:pPr marL="285750" indent="-285750">
              <a:buFont typeface="Wingdings" pitchFamily="2" charset="2"/>
              <a:buChar char="p"/>
            </a:pPr>
            <a:r>
              <a:rPr lang="en-US" altLang="zh-CN" dirty="0" smtClean="0"/>
              <a:t>The following parameters are tested:</a:t>
            </a:r>
          </a:p>
          <a:p>
            <a:pPr marL="742950" lvl="1" indent="-285750">
              <a:buFont typeface="Arial" pitchFamily="34" charset="0"/>
              <a:buChar char="•"/>
            </a:pPr>
            <a:r>
              <a:rPr lang="en-US" altLang="zh-CN" dirty="0" smtClean="0"/>
              <a:t>Single Photo-electron(P/V)</a:t>
            </a:r>
          </a:p>
          <a:p>
            <a:pPr marL="742950" lvl="1" indent="-285750">
              <a:buFont typeface="Arial" pitchFamily="34" charset="0"/>
              <a:buChar char="•"/>
            </a:pPr>
            <a:r>
              <a:rPr lang="en-US" altLang="zh-CN" dirty="0" smtClean="0"/>
              <a:t>HV VS. Gain</a:t>
            </a:r>
          </a:p>
          <a:p>
            <a:pPr marL="742950" lvl="1" indent="-285750">
              <a:buFont typeface="Arial" pitchFamily="34" charset="0"/>
              <a:buChar char="•"/>
            </a:pPr>
            <a:r>
              <a:rPr lang="en-US" altLang="zh-CN" dirty="0" smtClean="0"/>
              <a:t>Non-linearity</a:t>
            </a:r>
          </a:p>
          <a:p>
            <a:pPr marL="742950" lvl="1" indent="-285750">
              <a:buFont typeface="Arial" pitchFamily="34" charset="0"/>
              <a:buChar char="•"/>
            </a:pPr>
            <a:r>
              <a:rPr lang="en-US" altLang="zh-CN" dirty="0" smtClean="0"/>
              <a:t>Dark noise rate with different thresholds</a:t>
            </a:r>
          </a:p>
          <a:p>
            <a:pPr marL="742950" lvl="1" indent="-285750">
              <a:buFont typeface="Arial" pitchFamily="34" charset="0"/>
              <a:buChar char="•"/>
            </a:pPr>
            <a:r>
              <a:rPr lang="en-US" altLang="zh-CN" dirty="0" smtClean="0"/>
              <a:t>Earth magnetic effect</a:t>
            </a:r>
          </a:p>
          <a:p>
            <a:pPr marL="742950" lvl="1" indent="-285750">
              <a:buFont typeface="Arial" pitchFamily="34" charset="0"/>
              <a:buChar char="•"/>
            </a:pPr>
            <a:r>
              <a:rPr lang="en-US" altLang="zh-CN" dirty="0" smtClean="0"/>
              <a:t>Rise time</a:t>
            </a:r>
          </a:p>
          <a:p>
            <a:pPr marL="742950" lvl="1" indent="-285750">
              <a:buFont typeface="Arial" pitchFamily="34" charset="0"/>
              <a:buChar char="•"/>
            </a:pPr>
            <a:r>
              <a:rPr lang="en-US" altLang="zh-CN" dirty="0" smtClean="0"/>
              <a:t>TTS</a:t>
            </a:r>
          </a:p>
        </p:txBody>
      </p:sp>
      <p:sp>
        <p:nvSpPr>
          <p:cNvPr id="8" name="TextBox 7"/>
          <p:cNvSpPr txBox="1"/>
          <p:nvPr/>
        </p:nvSpPr>
        <p:spPr>
          <a:xfrm>
            <a:off x="6209618" y="3994946"/>
            <a:ext cx="1800493"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PMT test stand</a:t>
            </a:r>
            <a:endParaRPr lang="zh-CN" altLang="en-US" dirty="0"/>
          </a:p>
        </p:txBody>
      </p:sp>
      <p:sp>
        <p:nvSpPr>
          <p:cNvPr id="9" name="TextBox 8"/>
          <p:cNvSpPr txBox="1"/>
          <p:nvPr/>
        </p:nvSpPr>
        <p:spPr>
          <a:xfrm>
            <a:off x="632618" y="4270875"/>
            <a:ext cx="4859022" cy="2031325"/>
          </a:xfrm>
          <a:prstGeom prst="rect">
            <a:avLst/>
          </a:prstGeom>
          <a:noFill/>
        </p:spPr>
        <p:txBody>
          <a:bodyPr wrap="none" rtlCol="0">
            <a:spAutoFit/>
          </a:bodyPr>
          <a:lstStyle/>
          <a:p>
            <a:pPr marL="285750" indent="-285750">
              <a:buFont typeface="Wingdings" pitchFamily="2" charset="2"/>
              <a:buChar char="p"/>
            </a:pPr>
            <a:r>
              <a:rPr lang="en-US" altLang="zh-CN" dirty="0" smtClean="0"/>
              <a:t>Calibration of PMT test stand:</a:t>
            </a:r>
          </a:p>
          <a:p>
            <a:pPr marL="742950" lvl="1" indent="-285750">
              <a:buFont typeface="Arial" pitchFamily="34" charset="0"/>
              <a:buChar char="•"/>
            </a:pPr>
            <a:r>
              <a:rPr lang="en-US" altLang="zh-CN" dirty="0" smtClean="0"/>
              <a:t>Overshoot simulation of PMT signal</a:t>
            </a:r>
          </a:p>
          <a:p>
            <a:pPr marL="742950" lvl="1" indent="-285750">
              <a:buFont typeface="Arial" pitchFamily="34" charset="0"/>
              <a:buChar char="•"/>
            </a:pPr>
            <a:r>
              <a:rPr lang="en-US" altLang="zh-CN" dirty="0" smtClean="0"/>
              <a:t>Attenuation of PMT signal cable</a:t>
            </a:r>
          </a:p>
          <a:p>
            <a:pPr marL="742950" lvl="1" indent="-285750">
              <a:buFont typeface="Arial" pitchFamily="34" charset="0"/>
              <a:buChar char="•"/>
            </a:pPr>
            <a:r>
              <a:rPr lang="en-US" altLang="zh-CN" dirty="0" smtClean="0"/>
              <a:t>Calibrate the pre-amplifier </a:t>
            </a:r>
          </a:p>
          <a:p>
            <a:pPr marL="742950" lvl="1" indent="-285750">
              <a:buFont typeface="Arial" pitchFamily="34" charset="0"/>
              <a:buChar char="•"/>
            </a:pPr>
            <a:r>
              <a:rPr lang="en-US" altLang="zh-CN" dirty="0" smtClean="0"/>
              <a:t>Calibrate the FADC system.</a:t>
            </a:r>
          </a:p>
          <a:p>
            <a:pPr marL="742950" lvl="1" indent="-285750">
              <a:buFont typeface="Arial" pitchFamily="34" charset="0"/>
              <a:buChar char="•"/>
            </a:pPr>
            <a:r>
              <a:rPr lang="en-US" altLang="zh-CN" dirty="0" smtClean="0"/>
              <a:t>Temperature effect of HV system</a:t>
            </a:r>
          </a:p>
          <a:p>
            <a:pPr marL="742950" lvl="1" indent="-285750">
              <a:buFont typeface="Arial" pitchFamily="34" charset="0"/>
              <a:buChar char="•"/>
            </a:pPr>
            <a:endParaRPr lang="zh-CN" altLang="en-US" dirty="0"/>
          </a:p>
        </p:txBody>
      </p:sp>
    </p:spTree>
    <p:extLst>
      <p:ext uri="{BB962C8B-B14F-4D97-AF65-F5344CB8AC3E}">
        <p14:creationId xmlns:p14="http://schemas.microsoft.com/office/powerpoint/2010/main" val="3837498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PMT test process</a:t>
            </a:r>
            <a:endParaRPr lang="zh-CN" altLang="en-US"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19</a:t>
            </a:fld>
            <a:endParaRPr lang="zh-CN" altLang="en-US"/>
          </a:p>
        </p:txBody>
      </p:sp>
      <p:sp>
        <p:nvSpPr>
          <p:cNvPr id="4" name="内容占位符 3"/>
          <p:cNvSpPr>
            <a:spLocks noGrp="1"/>
          </p:cNvSpPr>
          <p:nvPr>
            <p:ph sz="quarter" idx="1"/>
          </p:nvPr>
        </p:nvSpPr>
        <p:spPr>
          <a:xfrm>
            <a:off x="612648" y="1600200"/>
            <a:ext cx="7781756" cy="2332856"/>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n-US" altLang="zh-CN" dirty="0" smtClean="0"/>
              <a:t>Before the potting:</a:t>
            </a:r>
          </a:p>
          <a:p>
            <a:pPr lvl="1"/>
            <a:r>
              <a:rPr lang="en-US" altLang="zh-CN" dirty="0" smtClean="0"/>
              <a:t>Three days burn-in;</a:t>
            </a:r>
          </a:p>
          <a:p>
            <a:pPr lvl="1"/>
            <a:r>
              <a:rPr lang="en-US" altLang="zh-CN" dirty="0" smtClean="0"/>
              <a:t>SPE,P/V, HV VS. Gain, linearity and dark noise rate were measured.</a:t>
            </a:r>
          </a:p>
          <a:p>
            <a:pPr lvl="1"/>
            <a:endParaRPr lang="en-US" altLang="zh-CN" dirty="0" smtClean="0"/>
          </a:p>
          <a:p>
            <a:r>
              <a:rPr lang="en-US" altLang="zh-CN" dirty="0" smtClean="0"/>
              <a:t>After the potting:</a:t>
            </a:r>
          </a:p>
          <a:p>
            <a:pPr lvl="1"/>
            <a:r>
              <a:rPr lang="en-US" altLang="zh-CN" dirty="0" smtClean="0"/>
              <a:t>SPE,P/V,HV VS. Gain, linearity, dark noise rate, rise time and TTS were measured.</a:t>
            </a:r>
            <a:endParaRPr lang="zh-CN" altLang="en-US" dirty="0"/>
          </a:p>
        </p:txBody>
      </p:sp>
      <p:sp>
        <p:nvSpPr>
          <p:cNvPr id="5" name="TextBox 4"/>
          <p:cNvSpPr txBox="1"/>
          <p:nvPr/>
        </p:nvSpPr>
        <p:spPr>
          <a:xfrm>
            <a:off x="566590" y="4077072"/>
            <a:ext cx="7827814"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itchFamily="2" charset="2"/>
              <a:buChar char="p"/>
            </a:pPr>
            <a:r>
              <a:rPr lang="en-US" altLang="zh-CN" dirty="0"/>
              <a:t>D</a:t>
            </a:r>
            <a:r>
              <a:rPr lang="en-US" altLang="zh-CN" dirty="0" smtClean="0"/>
              <a:t>etailed studies on PMT’s performance:</a:t>
            </a:r>
          </a:p>
          <a:p>
            <a:pPr marL="800100" lvl="1" indent="-342900">
              <a:buFont typeface="Wingdings" pitchFamily="2" charset="2"/>
              <a:buChar char="p"/>
            </a:pPr>
            <a:r>
              <a:rPr lang="en-US" altLang="zh-CN" dirty="0" smtClean="0"/>
              <a:t>Relation between P/V and different HV</a:t>
            </a:r>
          </a:p>
          <a:p>
            <a:pPr marL="800100" lvl="1" indent="-342900">
              <a:buFont typeface="Wingdings" pitchFamily="2" charset="2"/>
              <a:buChar char="p"/>
            </a:pPr>
            <a:r>
              <a:rPr lang="en-US" altLang="zh-CN" dirty="0" smtClean="0"/>
              <a:t>Relation between P/V and different LED light intensity</a:t>
            </a:r>
          </a:p>
          <a:p>
            <a:pPr marL="800100" lvl="1" indent="-342900">
              <a:buFont typeface="Wingdings" pitchFamily="2" charset="2"/>
              <a:buChar char="p"/>
            </a:pPr>
            <a:r>
              <a:rPr lang="en-US" altLang="zh-CN" dirty="0" smtClean="0"/>
              <a:t>Relation between BETA and different LED light intensity</a:t>
            </a:r>
          </a:p>
          <a:p>
            <a:pPr marL="800100" lvl="1" indent="-342900">
              <a:buFont typeface="Wingdings" pitchFamily="2" charset="2"/>
              <a:buChar char="p"/>
            </a:pPr>
            <a:r>
              <a:rPr lang="en-US" altLang="zh-CN" dirty="0" smtClean="0"/>
              <a:t>Stability of BETA value(&lt;2%)</a:t>
            </a:r>
          </a:p>
          <a:p>
            <a:pPr marL="800100" lvl="1" indent="-342900">
              <a:buFont typeface="Wingdings" pitchFamily="2" charset="2"/>
              <a:buChar char="p"/>
            </a:pPr>
            <a:r>
              <a:rPr lang="en-US" altLang="zh-CN" dirty="0" smtClean="0"/>
              <a:t>Relation between BETA and different HV range(&lt;2%).</a:t>
            </a:r>
          </a:p>
          <a:p>
            <a:pPr marL="800100" lvl="1" indent="-342900">
              <a:buFont typeface="Wingdings" pitchFamily="2" charset="2"/>
              <a:buChar char="p"/>
            </a:pPr>
            <a:r>
              <a:rPr lang="en-US" altLang="zh-CN" dirty="0" smtClean="0"/>
              <a:t>Stability of PMT test system(&lt;2%).</a:t>
            </a:r>
            <a:endParaRPr lang="zh-CN" altLang="zh-CN" dirty="0"/>
          </a:p>
          <a:p>
            <a:endParaRPr lang="zh-CN" altLang="en-US" dirty="0"/>
          </a:p>
        </p:txBody>
      </p:sp>
    </p:spTree>
    <p:extLst>
      <p:ext uri="{BB962C8B-B14F-4D97-AF65-F5344CB8AC3E}">
        <p14:creationId xmlns:p14="http://schemas.microsoft.com/office/powerpoint/2010/main" val="179680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116632"/>
            <a:ext cx="5449416" cy="1156990"/>
          </a:xfrm>
        </p:spPr>
        <p:txBody>
          <a:bodyPr/>
          <a:lstStyle/>
          <a:p>
            <a:r>
              <a:rPr lang="en-US" altLang="zh-CN" dirty="0" smtClean="0"/>
              <a:t>Outline</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fld id="{0ABF9B20-F1E4-4949-BCF3-463EA1C91FF3}" type="slidenum">
              <a:rPr lang="zh-CN" altLang="en-US" smtClean="0"/>
              <a:t>2</a:t>
            </a:fld>
            <a:endParaRPr lang="zh-CN" altLang="en-US"/>
          </a:p>
        </p:txBody>
      </p:sp>
      <p:sp>
        <p:nvSpPr>
          <p:cNvPr id="3" name="内容占位符 2"/>
          <p:cNvSpPr>
            <a:spLocks noGrp="1"/>
          </p:cNvSpPr>
          <p:nvPr>
            <p:ph sz="quarter" idx="1"/>
          </p:nvPr>
        </p:nvSpPr>
        <p:spPr>
          <a:xfrm>
            <a:off x="1115616" y="1556792"/>
            <a:ext cx="7416824" cy="4464496"/>
          </a:xfrm>
        </p:spPr>
        <p:txBody>
          <a:bodyPr>
            <a:normAutofit fontScale="92500" lnSpcReduction="10000"/>
          </a:bodyPr>
          <a:lstStyle/>
          <a:p>
            <a:r>
              <a:rPr lang="en-US" altLang="zh-CN" dirty="0" smtClean="0"/>
              <a:t>Introduction to WCDA experiment</a:t>
            </a:r>
          </a:p>
          <a:p>
            <a:r>
              <a:rPr lang="en-US" altLang="zh-CN" dirty="0" smtClean="0"/>
              <a:t>R&amp;D of Water Cerenkov Detector Unit</a:t>
            </a:r>
          </a:p>
          <a:p>
            <a:pPr lvl="1"/>
            <a:r>
              <a:rPr lang="en-US" altLang="zh-CN" dirty="0" smtClean="0"/>
              <a:t>Measurement of the muon events</a:t>
            </a:r>
          </a:p>
          <a:p>
            <a:pPr lvl="1"/>
            <a:r>
              <a:rPr lang="en-US" altLang="zh-CN" dirty="0" smtClean="0"/>
              <a:t>Water quality control</a:t>
            </a:r>
          </a:p>
          <a:p>
            <a:r>
              <a:rPr lang="en-US" altLang="zh-CN" dirty="0" smtClean="0"/>
              <a:t>Progress on the engineering array</a:t>
            </a:r>
          </a:p>
          <a:p>
            <a:pPr lvl="1"/>
            <a:r>
              <a:rPr lang="en-US" altLang="zh-CN" dirty="0" smtClean="0"/>
              <a:t>PMT test</a:t>
            </a:r>
          </a:p>
          <a:p>
            <a:pPr lvl="1"/>
            <a:r>
              <a:rPr lang="en-US" altLang="zh-CN" dirty="0" smtClean="0"/>
              <a:t>Slow control</a:t>
            </a:r>
          </a:p>
          <a:p>
            <a:pPr lvl="1"/>
            <a:r>
              <a:rPr lang="en-US" altLang="zh-CN" dirty="0" smtClean="0"/>
              <a:t>Calibration system</a:t>
            </a:r>
          </a:p>
          <a:p>
            <a:pPr lvl="1"/>
            <a:r>
              <a:rPr lang="en-US" altLang="zh-CN" dirty="0" smtClean="0"/>
              <a:t>……</a:t>
            </a:r>
          </a:p>
          <a:p>
            <a:r>
              <a:rPr lang="en-US" altLang="zh-CN" dirty="0" smtClean="0"/>
              <a:t>Summary</a:t>
            </a:r>
            <a:endParaRPr lang="zh-CN" altLang="en-US" dirty="0"/>
          </a:p>
        </p:txBody>
      </p:sp>
    </p:spTree>
    <p:extLst>
      <p:ext uri="{BB962C8B-B14F-4D97-AF65-F5344CB8AC3E}">
        <p14:creationId xmlns:p14="http://schemas.microsoft.com/office/powerpoint/2010/main" val="3913402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Schematic of PMT test</a:t>
            </a:r>
            <a:endParaRPr lang="zh-CN" altLang="en-US"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20</a:t>
            </a:fld>
            <a:endParaRPr lang="zh-CN" altLang="en-US"/>
          </a:p>
        </p:txBody>
      </p:sp>
      <p:sp>
        <p:nvSpPr>
          <p:cNvPr id="5" name="流程图: 合并 4"/>
          <p:cNvSpPr/>
          <p:nvPr/>
        </p:nvSpPr>
        <p:spPr>
          <a:xfrm>
            <a:off x="1985588" y="2060848"/>
            <a:ext cx="288032" cy="216024"/>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流程图: 合并 6"/>
          <p:cNvSpPr/>
          <p:nvPr/>
        </p:nvSpPr>
        <p:spPr>
          <a:xfrm>
            <a:off x="2309776" y="2060848"/>
            <a:ext cx="288032" cy="216024"/>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流程图: 联系 7"/>
          <p:cNvSpPr/>
          <p:nvPr/>
        </p:nvSpPr>
        <p:spPr>
          <a:xfrm>
            <a:off x="1913580" y="2420888"/>
            <a:ext cx="720080" cy="432048"/>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矩形 8"/>
          <p:cNvSpPr/>
          <p:nvPr/>
        </p:nvSpPr>
        <p:spPr>
          <a:xfrm>
            <a:off x="2123428" y="2852936"/>
            <a:ext cx="32418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cxnSp>
        <p:nvCxnSpPr>
          <p:cNvPr id="11" name="直接连接符 10"/>
          <p:cNvCxnSpPr>
            <a:stCxn id="9" idx="2"/>
          </p:cNvCxnSpPr>
          <p:nvPr/>
        </p:nvCxnSpPr>
        <p:spPr>
          <a:xfrm>
            <a:off x="2285522" y="321297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625548" y="4005064"/>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52333" y="3861048"/>
            <a:ext cx="57606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HV</a:t>
            </a:r>
            <a:endParaRPr lang="zh-CN" altLang="en-US" dirty="0"/>
          </a:p>
        </p:txBody>
      </p:sp>
      <p:cxnSp>
        <p:nvCxnSpPr>
          <p:cNvPr id="19" name="直接连接符 18"/>
          <p:cNvCxnSpPr>
            <a:endCxn id="5" idx="0"/>
          </p:cNvCxnSpPr>
          <p:nvPr/>
        </p:nvCxnSpPr>
        <p:spPr>
          <a:xfrm>
            <a:off x="2129604"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7" idx="0"/>
          </p:cNvCxnSpPr>
          <p:nvPr/>
        </p:nvCxnSpPr>
        <p:spPr>
          <a:xfrm>
            <a:off x="2447616" y="1844824"/>
            <a:ext cx="617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123428" y="1628800"/>
            <a:ext cx="2958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447616" y="1844824"/>
            <a:ext cx="263431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81932" y="1556792"/>
            <a:ext cx="203132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Pulser Generator</a:t>
            </a:r>
            <a:endParaRPr lang="zh-CN" altLang="en-US" dirty="0"/>
          </a:p>
        </p:txBody>
      </p:sp>
      <p:cxnSp>
        <p:nvCxnSpPr>
          <p:cNvPr id="28" name="直接箭头连接符 27"/>
          <p:cNvCxnSpPr>
            <a:stCxn id="26" idx="2"/>
            <a:endCxn id="35" idx="0"/>
          </p:cNvCxnSpPr>
          <p:nvPr/>
        </p:nvCxnSpPr>
        <p:spPr>
          <a:xfrm flipH="1">
            <a:off x="6073505" y="1926124"/>
            <a:ext cx="24090" cy="1286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34060" y="2420888"/>
            <a:ext cx="992579" cy="369332"/>
          </a:xfrm>
          <a:prstGeom prst="rect">
            <a:avLst/>
          </a:prstGeom>
          <a:noFill/>
        </p:spPr>
        <p:txBody>
          <a:bodyPr wrap="none" rtlCol="0">
            <a:spAutoFit/>
          </a:bodyPr>
          <a:lstStyle/>
          <a:p>
            <a:r>
              <a:rPr lang="en-US" altLang="zh-CN" dirty="0" smtClean="0"/>
              <a:t>trigger</a:t>
            </a:r>
            <a:endParaRPr lang="zh-CN" altLang="en-US" dirty="0"/>
          </a:p>
        </p:txBody>
      </p:sp>
      <p:sp>
        <p:nvSpPr>
          <p:cNvPr id="30" name="TextBox 29"/>
          <p:cNvSpPr txBox="1"/>
          <p:nvPr/>
        </p:nvSpPr>
        <p:spPr>
          <a:xfrm>
            <a:off x="3157140" y="3753413"/>
            <a:ext cx="1847171"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dirty="0" smtClean="0"/>
              <a:t>Pre-amplifier</a:t>
            </a:r>
          </a:p>
          <a:p>
            <a:r>
              <a:rPr lang="en-US" altLang="zh-CN" dirty="0" smtClean="0"/>
              <a:t>~26X</a:t>
            </a:r>
            <a:endParaRPr lang="zh-CN" altLang="en-US" dirty="0"/>
          </a:p>
        </p:txBody>
      </p:sp>
      <p:cxnSp>
        <p:nvCxnSpPr>
          <p:cNvPr id="32" name="直接连接符 31"/>
          <p:cNvCxnSpPr>
            <a:endCxn id="30" idx="1"/>
          </p:cNvCxnSpPr>
          <p:nvPr/>
        </p:nvCxnSpPr>
        <p:spPr>
          <a:xfrm>
            <a:off x="2254418" y="3933548"/>
            <a:ext cx="902722" cy="14303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50339" y="3212976"/>
            <a:ext cx="646331"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FADC</a:t>
            </a:r>
            <a:endParaRPr lang="zh-CN" altLang="en-US" dirty="0"/>
          </a:p>
        </p:txBody>
      </p:sp>
      <p:cxnSp>
        <p:nvCxnSpPr>
          <p:cNvPr id="37" name="直接连接符 36"/>
          <p:cNvCxnSpPr>
            <a:stCxn id="30" idx="3"/>
            <a:endCxn id="35" idx="1"/>
          </p:cNvCxnSpPr>
          <p:nvPr/>
        </p:nvCxnSpPr>
        <p:spPr>
          <a:xfrm flipV="1">
            <a:off x="5004311" y="3397642"/>
            <a:ext cx="746028" cy="678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0" idx="3"/>
          </p:cNvCxnSpPr>
          <p:nvPr/>
        </p:nvCxnSpPr>
        <p:spPr>
          <a:xfrm flipV="1">
            <a:off x="5004311" y="3933549"/>
            <a:ext cx="690670" cy="143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50339" y="3779748"/>
            <a:ext cx="168507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Discriminator</a:t>
            </a:r>
            <a:endParaRPr lang="zh-CN" altLang="en-US" dirty="0"/>
          </a:p>
        </p:txBody>
      </p:sp>
      <p:sp>
        <p:nvSpPr>
          <p:cNvPr id="48" name="TextBox 47"/>
          <p:cNvSpPr txBox="1"/>
          <p:nvPr/>
        </p:nvSpPr>
        <p:spPr>
          <a:xfrm>
            <a:off x="7943309" y="3779748"/>
            <a:ext cx="87716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Scaler</a:t>
            </a:r>
            <a:endParaRPr lang="zh-CN" altLang="en-US" dirty="0"/>
          </a:p>
        </p:txBody>
      </p:sp>
      <p:cxnSp>
        <p:nvCxnSpPr>
          <p:cNvPr id="50" name="直接箭头连接符 49"/>
          <p:cNvCxnSpPr>
            <a:stCxn id="47" idx="3"/>
            <a:endCxn id="48" idx="1"/>
          </p:cNvCxnSpPr>
          <p:nvPr/>
        </p:nvCxnSpPr>
        <p:spPr>
          <a:xfrm>
            <a:off x="7435416" y="3964414"/>
            <a:ext cx="5078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189710" y="3212976"/>
            <a:ext cx="11902" cy="796619"/>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02590" y="3212976"/>
            <a:ext cx="41549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PC</a:t>
            </a:r>
            <a:endParaRPr lang="zh-CN" altLang="en-US" dirty="0"/>
          </a:p>
        </p:txBody>
      </p:sp>
      <p:cxnSp>
        <p:nvCxnSpPr>
          <p:cNvPr id="55" name="直接连接符 54"/>
          <p:cNvCxnSpPr>
            <a:stCxn id="35" idx="3"/>
            <a:endCxn id="53" idx="1"/>
          </p:cNvCxnSpPr>
          <p:nvPr/>
        </p:nvCxnSpPr>
        <p:spPr>
          <a:xfrm>
            <a:off x="6396670" y="3397642"/>
            <a:ext cx="70592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27584" y="4581128"/>
            <a:ext cx="7528023"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dirty="0" smtClean="0"/>
              <a:t>SPE measurement</a:t>
            </a:r>
            <a:r>
              <a:rPr lang="en-US" altLang="zh-CN" dirty="0" smtClean="0">
                <a:sym typeface="Wingdings" pitchFamily="2" charset="2"/>
              </a:rPr>
              <a:t></a:t>
            </a:r>
            <a:r>
              <a:rPr lang="en-US" altLang="zh-CN" dirty="0" smtClean="0"/>
              <a:t> LED method, 405nm LED pulsed 1KHZ</a:t>
            </a:r>
            <a:r>
              <a:rPr lang="zh-CN" altLang="en-US" dirty="0" smtClean="0"/>
              <a:t>，</a:t>
            </a:r>
            <a:r>
              <a:rPr lang="en-US" altLang="zh-CN" dirty="0" smtClean="0"/>
              <a:t> Gain@2*10</a:t>
            </a:r>
            <a:r>
              <a:rPr lang="en-US" altLang="zh-CN" baseline="30000" dirty="0" smtClean="0"/>
              <a:t>6</a:t>
            </a:r>
          </a:p>
          <a:p>
            <a:r>
              <a:rPr lang="en-US" altLang="zh-CN" baseline="30000" dirty="0">
                <a:ea typeface="宋体" charset="-122"/>
              </a:rPr>
              <a:t> </a:t>
            </a:r>
            <a:r>
              <a:rPr lang="en-US" altLang="zh-CN" baseline="30000" dirty="0" smtClean="0">
                <a:ea typeface="宋体" charset="-122"/>
              </a:rPr>
              <a:t>                         </a:t>
            </a:r>
            <a:r>
              <a:rPr lang="en-US" altLang="zh-CN" dirty="0" smtClean="0">
                <a:ea typeface="宋体" charset="-122"/>
              </a:rPr>
              <a:t>(</a:t>
            </a:r>
            <a:r>
              <a:rPr lang="en-US" altLang="zh-CN" dirty="0">
                <a:ea typeface="宋体" charset="-122"/>
              </a:rPr>
              <a:t>SPE events/total events</a:t>
            </a:r>
            <a:r>
              <a:rPr lang="en-US" altLang="zh-CN" dirty="0" smtClean="0">
                <a:ea typeface="宋体" charset="-122"/>
              </a:rPr>
              <a:t>)=~</a:t>
            </a:r>
            <a:r>
              <a:rPr lang="en-US" altLang="zh-CN" dirty="0">
                <a:ea typeface="宋体" charset="-122"/>
              </a:rPr>
              <a:t>10</a:t>
            </a:r>
            <a:r>
              <a:rPr lang="en-US" altLang="zh-CN" dirty="0" smtClean="0">
                <a:ea typeface="宋体" charset="-122"/>
              </a:rPr>
              <a:t>%</a:t>
            </a:r>
            <a:endParaRPr lang="en-US" altLang="zh-CN" baseline="30000" dirty="0" smtClean="0"/>
          </a:p>
        </p:txBody>
      </p:sp>
      <p:sp>
        <p:nvSpPr>
          <p:cNvPr id="57" name="TextBox 56"/>
          <p:cNvSpPr txBox="1"/>
          <p:nvPr/>
        </p:nvSpPr>
        <p:spPr>
          <a:xfrm>
            <a:off x="827584" y="5517232"/>
            <a:ext cx="799288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dirty="0" smtClean="0"/>
              <a:t>Non-Linearity </a:t>
            </a:r>
            <a:r>
              <a:rPr lang="en-US" altLang="zh-CN" dirty="0" smtClean="0">
                <a:sym typeface="Wingdings" pitchFamily="2" charset="2"/>
              </a:rPr>
              <a:t> </a:t>
            </a:r>
            <a:r>
              <a:rPr lang="en-US" altLang="zh-CN" dirty="0" smtClean="0">
                <a:ea typeface="宋体" charset="-122"/>
              </a:rPr>
              <a:t>Two LEDs method</a:t>
            </a:r>
          </a:p>
          <a:p>
            <a:r>
              <a:rPr lang="en-US" altLang="zh-CN" dirty="0">
                <a:ea typeface="宋体" charset="-122"/>
              </a:rPr>
              <a:t> </a:t>
            </a:r>
            <a:r>
              <a:rPr lang="en-US" altLang="zh-CN" dirty="0" smtClean="0">
                <a:ea typeface="宋体" charset="-122"/>
              </a:rPr>
              <a:t>                Non-L(%)=(C-(A+B)+pedestal)/(A+B-2*pedestal)*100%     </a:t>
            </a:r>
            <a:endParaRPr lang="en-US" altLang="zh-CN" dirty="0">
              <a:ea typeface="宋体" charset="-122"/>
            </a:endParaRPr>
          </a:p>
          <a:p>
            <a:endParaRPr lang="zh-CN" altLang="en-US" dirty="0"/>
          </a:p>
        </p:txBody>
      </p:sp>
    </p:spTree>
    <p:extLst>
      <p:ext uri="{BB962C8B-B14F-4D97-AF65-F5344CB8AC3E}">
        <p14:creationId xmlns:p14="http://schemas.microsoft.com/office/powerpoint/2010/main" val="1695003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Hamamatsu 8-in PMT: SD2590</a:t>
            </a:r>
            <a:endParaRPr lang="zh-CN" altLang="en-US" b="1"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21</a:t>
            </a:fld>
            <a:endParaRPr lang="en-US" altLang="zh-CN" dirty="0"/>
          </a:p>
        </p:txBody>
      </p:sp>
      <p:graphicFrame>
        <p:nvGraphicFramePr>
          <p:cNvPr id="6" name="对象 5"/>
          <p:cNvGraphicFramePr>
            <a:graphicFrameLocks noChangeAspect="1"/>
          </p:cNvGraphicFramePr>
          <p:nvPr>
            <p:extLst>
              <p:ext uri="{D42A27DB-BD31-4B8C-83A1-F6EECF244321}">
                <p14:modId xmlns:p14="http://schemas.microsoft.com/office/powerpoint/2010/main" val="2596310674"/>
              </p:ext>
            </p:extLst>
          </p:nvPr>
        </p:nvGraphicFramePr>
        <p:xfrm>
          <a:off x="370578" y="1556792"/>
          <a:ext cx="3763963" cy="2906712"/>
        </p:xfrm>
        <a:graphic>
          <a:graphicData uri="http://schemas.openxmlformats.org/presentationml/2006/ole">
            <mc:AlternateContent xmlns:mc="http://schemas.openxmlformats.org/markup-compatibility/2006">
              <mc:Choice xmlns:v="urn:schemas-microsoft-com:vml" Requires="v">
                <p:oleObj spid="_x0000_s4653" name="Acrobat Document" r:id="rId4" imgW="5400675" imgH="4171807" progId="AcroExch.Document.7">
                  <p:embed/>
                </p:oleObj>
              </mc:Choice>
              <mc:Fallback>
                <p:oleObj name="Acrobat Document" r:id="rId4" imgW="5400675" imgH="417180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78" y="1556792"/>
                        <a:ext cx="3763963" cy="290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17325713"/>
              </p:ext>
            </p:extLst>
          </p:nvPr>
        </p:nvGraphicFramePr>
        <p:xfrm>
          <a:off x="4788024" y="4383705"/>
          <a:ext cx="3202186" cy="2474295"/>
        </p:xfrm>
        <a:graphic>
          <a:graphicData uri="http://schemas.openxmlformats.org/presentationml/2006/ole">
            <mc:AlternateContent xmlns:mc="http://schemas.openxmlformats.org/markup-compatibility/2006">
              <mc:Choice xmlns:v="urn:schemas-microsoft-com:vml" Requires="v">
                <p:oleObj spid="_x0000_s4654" name="Acrobat Document" r:id="rId6" imgW="5400675" imgH="4171807" progId="AcroExch.Document.7">
                  <p:embed/>
                </p:oleObj>
              </mc:Choice>
              <mc:Fallback>
                <p:oleObj name="Acrobat Document" r:id="rId6" imgW="5400675" imgH="4171807"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4383705"/>
                        <a:ext cx="3202186" cy="2474295"/>
                      </a:xfrm>
                      <a:prstGeom prst="rect">
                        <a:avLst/>
                      </a:prstGeom>
                      <a:noFill/>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91613413"/>
              </p:ext>
            </p:extLst>
          </p:nvPr>
        </p:nvGraphicFramePr>
        <p:xfrm>
          <a:off x="4427984" y="1556792"/>
          <a:ext cx="3783012" cy="2921000"/>
        </p:xfrm>
        <a:graphic>
          <a:graphicData uri="http://schemas.openxmlformats.org/presentationml/2006/ole">
            <mc:AlternateContent xmlns:mc="http://schemas.openxmlformats.org/markup-compatibility/2006">
              <mc:Choice xmlns:v="urn:schemas-microsoft-com:vml" Requires="v">
                <p:oleObj spid="_x0000_s4655" name="Acrobat Document" r:id="rId8" imgW="5400675" imgH="4171807" progId="AcroExch.Document.7">
                  <p:embed/>
                </p:oleObj>
              </mc:Choice>
              <mc:Fallback>
                <p:oleObj name="Acrobat Document" r:id="rId8" imgW="5400675" imgH="4171807" progId="AcroExch.Document.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4" y="1556792"/>
                        <a:ext cx="3783012"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187624" y="4427820"/>
            <a:ext cx="191590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dirty="0" smtClean="0"/>
              <a:t>SPE measurement</a:t>
            </a:r>
            <a:endParaRPr lang="zh-CN" altLang="en-US" dirty="0"/>
          </a:p>
        </p:txBody>
      </p:sp>
      <p:sp>
        <p:nvSpPr>
          <p:cNvPr id="4" name="TextBox 3"/>
          <p:cNvSpPr txBox="1"/>
          <p:nvPr/>
        </p:nvSpPr>
        <p:spPr>
          <a:xfrm>
            <a:off x="5637958" y="1894047"/>
            <a:ext cx="145424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HV VS. Gain</a:t>
            </a:r>
            <a:endParaRPr lang="zh-CN" altLang="en-US" dirty="0"/>
          </a:p>
        </p:txBody>
      </p:sp>
      <p:sp>
        <p:nvSpPr>
          <p:cNvPr id="8" name="TextBox 7"/>
          <p:cNvSpPr txBox="1"/>
          <p:nvPr/>
        </p:nvSpPr>
        <p:spPr>
          <a:xfrm>
            <a:off x="5637958" y="5733256"/>
            <a:ext cx="1685077" cy="369332"/>
          </a:xfrm>
          <a:prstGeom prst="rect">
            <a:avLst/>
          </a:prstGeom>
          <a:noFill/>
        </p:spPr>
        <p:txBody>
          <a:bodyPr wrap="none" rtlCol="0">
            <a:spAutoFit/>
          </a:bodyPr>
          <a:lstStyle/>
          <a:p>
            <a:r>
              <a:rPr lang="en-US" altLang="zh-CN" dirty="0" smtClean="0"/>
              <a:t>Non-linearity</a:t>
            </a:r>
            <a:endParaRPr lang="zh-CN" altLang="en-US" dirty="0"/>
          </a:p>
        </p:txBody>
      </p:sp>
    </p:spTree>
    <p:extLst>
      <p:ext uri="{BB962C8B-B14F-4D97-AF65-F5344CB8AC3E}">
        <p14:creationId xmlns:p14="http://schemas.microsoft.com/office/powerpoint/2010/main" val="2043418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Dark noise rate(SD2590)</a:t>
            </a:r>
            <a:endParaRPr lang="zh-CN" altLang="en-US" b="1" dirty="0"/>
          </a:p>
        </p:txBody>
      </p:sp>
      <p:sp>
        <p:nvSpPr>
          <p:cNvPr id="3" name="文本占位符 2"/>
          <p:cNvSpPr>
            <a:spLocks noGrp="1"/>
          </p:cNvSpPr>
          <p:nvPr>
            <p:ph type="body" sz="half" idx="1"/>
          </p:nvPr>
        </p:nvSpPr>
        <p:spPr>
          <a:xfrm>
            <a:off x="5508104" y="1484784"/>
            <a:ext cx="3456384" cy="2808312"/>
          </a:xfrm>
        </p:spPr>
        <p:txBody>
          <a:bodyPr/>
          <a:lstStyle/>
          <a:p>
            <a:pPr marL="447675" lvl="1" indent="-447675">
              <a:buClr>
                <a:schemeClr val="accent1"/>
              </a:buClr>
              <a:buSzPct val="70000"/>
              <a:buFont typeface="Wingdings" pitchFamily="2" charset="2"/>
              <a:buChar char="n"/>
            </a:pPr>
            <a:r>
              <a:rPr lang="en-US" altLang="zh-CN" sz="2400" dirty="0" smtClean="0"/>
              <a:t>Amplitude VS nPE</a:t>
            </a:r>
            <a:r>
              <a:rPr lang="zh-CN" altLang="en-US" sz="2400" dirty="0" smtClean="0"/>
              <a:t>：</a:t>
            </a:r>
            <a:endParaRPr lang="en-US" altLang="zh-CN" sz="2400" dirty="0" smtClean="0"/>
          </a:p>
          <a:p>
            <a:pPr marL="852488" lvl="2" indent="-447675"/>
            <a:r>
              <a:rPr lang="en-US" altLang="zh-CN" sz="2000" dirty="0" smtClean="0">
                <a:sym typeface="Wingdings" pitchFamily="2" charset="2"/>
              </a:rPr>
              <a:t>Amplitude is got from the scope</a:t>
            </a:r>
            <a:r>
              <a:rPr lang="zh-CN" altLang="en-US" sz="2000" dirty="0" smtClean="0">
                <a:sym typeface="Wingdings" pitchFamily="2" charset="2"/>
              </a:rPr>
              <a:t>；</a:t>
            </a:r>
            <a:endParaRPr lang="en-US" altLang="zh-CN" sz="2000" dirty="0" smtClean="0">
              <a:sym typeface="Wingdings" pitchFamily="2" charset="2"/>
            </a:endParaRPr>
          </a:p>
          <a:p>
            <a:pPr marL="852488" lvl="2" indent="-447675"/>
            <a:r>
              <a:rPr lang="en-US" altLang="zh-CN" sz="2000" dirty="0" smtClean="0">
                <a:sym typeface="Wingdings" pitchFamily="2" charset="2"/>
              </a:rPr>
              <a:t>Number of PEs is taken by FADC</a:t>
            </a:r>
            <a:r>
              <a:rPr lang="zh-CN" altLang="en-US" sz="2000" dirty="0" smtClean="0">
                <a:sym typeface="Wingdings" pitchFamily="2" charset="2"/>
              </a:rPr>
              <a:t>；</a:t>
            </a:r>
            <a:endParaRPr lang="en-US" altLang="zh-CN" sz="2000" dirty="0" smtClean="0">
              <a:sym typeface="Wingdings" pitchFamily="2" charset="2"/>
            </a:endParaRPr>
          </a:p>
          <a:p>
            <a:pPr marL="852488" lvl="2" indent="-447675"/>
            <a:r>
              <a:rPr lang="en-US" altLang="zh-CN" sz="2000" dirty="0" smtClean="0">
                <a:sym typeface="Wingdings" pitchFamily="2" charset="2"/>
              </a:rPr>
              <a:t>Amp=2.641</a:t>
            </a:r>
            <a:r>
              <a:rPr lang="en-US" altLang="zh-CN" sz="2000" dirty="0" smtClean="0">
                <a:sym typeface="Symbol"/>
              </a:rPr>
              <a:t>nPE</a:t>
            </a:r>
            <a:r>
              <a:rPr lang="zh-CN" altLang="en-US" sz="2000" dirty="0" smtClean="0">
                <a:sym typeface="Symbol"/>
              </a:rPr>
              <a:t>。</a:t>
            </a:r>
            <a:endParaRPr lang="en-US" altLang="zh-CN" sz="2000" dirty="0" smtClean="0"/>
          </a:p>
        </p:txBody>
      </p:sp>
      <p:graphicFrame>
        <p:nvGraphicFramePr>
          <p:cNvPr id="7" name="Group 45"/>
          <p:cNvGraphicFramePr>
            <a:graphicFrameLocks noGrp="1"/>
          </p:cNvGraphicFramePr>
          <p:nvPr>
            <p:ph sz="half" idx="2"/>
          </p:nvPr>
        </p:nvGraphicFramePr>
        <p:xfrm>
          <a:off x="539552" y="4941168"/>
          <a:ext cx="7950696" cy="1485900"/>
        </p:xfrm>
        <a:graphic>
          <a:graphicData uri="http://schemas.openxmlformats.org/drawingml/2006/table">
            <a:tbl>
              <a:tblPr/>
              <a:tblGrid>
                <a:gridCol w="2262064"/>
                <a:gridCol w="1152128"/>
                <a:gridCol w="1080120"/>
                <a:gridCol w="1224136"/>
                <a:gridCol w="1152128"/>
                <a:gridCol w="1080120"/>
              </a:tblGrid>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Threshold (PE)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Rate (kHz)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122"/>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22</a:t>
            </a:fld>
            <a:endParaRPr lang="en-US" altLang="zh-CN" dirty="0"/>
          </a:p>
        </p:txBody>
      </p:sp>
      <p:pic>
        <p:nvPicPr>
          <p:cNvPr id="6" name="Picture 5" descr="amp-Npe"/>
          <p:cNvPicPr>
            <a:picLocks noChangeAspect="1" noChangeArrowheads="1"/>
          </p:cNvPicPr>
          <p:nvPr/>
        </p:nvPicPr>
        <p:blipFill>
          <a:blip r:embed="rId3" cstate="print"/>
          <a:srcRect/>
          <a:stretch>
            <a:fillRect/>
          </a:stretch>
        </p:blipFill>
        <p:spPr bwMode="auto">
          <a:xfrm>
            <a:off x="144016" y="1169335"/>
            <a:ext cx="5364088" cy="3267777"/>
          </a:xfrm>
          <a:prstGeom prst="rect">
            <a:avLst/>
          </a:prstGeom>
          <a:noFill/>
        </p:spPr>
      </p:pic>
    </p:spTree>
    <p:extLst>
      <p:ext uri="{BB962C8B-B14F-4D97-AF65-F5344CB8AC3E}">
        <p14:creationId xmlns:p14="http://schemas.microsoft.com/office/powerpoint/2010/main" val="18485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t>TTS measurement</a:t>
            </a:r>
            <a:r>
              <a:rPr lang="zh-CN" altLang="en-US" b="1" dirty="0" smtClean="0"/>
              <a:t>：</a:t>
            </a:r>
            <a:r>
              <a:rPr lang="en-US" altLang="zh-CN" dirty="0" smtClean="0"/>
              <a:t>SD2514</a:t>
            </a:r>
            <a:endParaRPr lang="zh-CN" altLang="en-US" b="1" dirty="0"/>
          </a:p>
        </p:txBody>
      </p:sp>
      <p:pic>
        <p:nvPicPr>
          <p:cNvPr id="13" name="内容占位符 3"/>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84398" y="2996952"/>
            <a:ext cx="4475634" cy="2664296"/>
          </a:xfrm>
        </p:spPr>
      </p:pic>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23</a:t>
            </a:fld>
            <a:endParaRPr lang="en-US" altLang="zh-CN" dirty="0"/>
          </a:p>
        </p:txBody>
      </p:sp>
      <p:grpSp>
        <p:nvGrpSpPr>
          <p:cNvPr id="6" name="组合 5"/>
          <p:cNvGrpSpPr/>
          <p:nvPr/>
        </p:nvGrpSpPr>
        <p:grpSpPr>
          <a:xfrm>
            <a:off x="467545" y="2240868"/>
            <a:ext cx="7697862" cy="612068"/>
            <a:chOff x="722374" y="2276872"/>
            <a:chExt cx="6585930" cy="612068"/>
          </a:xfrm>
        </p:grpSpPr>
        <p:sp>
          <p:nvSpPr>
            <p:cNvPr id="7" name="右箭头 6"/>
            <p:cNvSpPr/>
            <p:nvPr/>
          </p:nvSpPr>
          <p:spPr>
            <a:xfrm>
              <a:off x="722374" y="2384884"/>
              <a:ext cx="2013423" cy="50405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800" dirty="0" smtClean="0"/>
                <a:t>Pico-second Laser </a:t>
              </a:r>
              <a:endParaRPr lang="zh-CN" altLang="en-US" sz="1800" dirty="0"/>
            </a:p>
          </p:txBody>
        </p:sp>
        <p:sp>
          <p:nvSpPr>
            <p:cNvPr id="8" name="椭圆 7"/>
            <p:cNvSpPr/>
            <p:nvPr/>
          </p:nvSpPr>
          <p:spPr>
            <a:xfrm>
              <a:off x="2987824" y="2276872"/>
              <a:ext cx="1008112" cy="6120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800" dirty="0" smtClean="0"/>
                <a:t>PMT</a:t>
              </a:r>
              <a:endParaRPr lang="zh-CN" altLang="en-US" sz="1800" dirty="0"/>
            </a:p>
          </p:txBody>
        </p:sp>
        <p:cxnSp>
          <p:nvCxnSpPr>
            <p:cNvPr id="9" name="直接箭头连接符 8"/>
            <p:cNvCxnSpPr/>
            <p:nvPr/>
          </p:nvCxnSpPr>
          <p:spPr>
            <a:xfrm>
              <a:off x="3995936" y="258290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499992" y="2276872"/>
              <a:ext cx="936104" cy="6120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800" dirty="0" smtClean="0"/>
                <a:t>CFD</a:t>
              </a:r>
              <a:endParaRPr lang="zh-CN" altLang="en-US" sz="1800" dirty="0"/>
            </a:p>
          </p:txBody>
        </p:sp>
        <p:cxnSp>
          <p:nvCxnSpPr>
            <p:cNvPr id="11" name="直接箭头连接符 10"/>
            <p:cNvCxnSpPr/>
            <p:nvPr/>
          </p:nvCxnSpPr>
          <p:spPr>
            <a:xfrm>
              <a:off x="5436096" y="258290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6084168" y="2276872"/>
              <a:ext cx="1224136" cy="612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800" dirty="0" smtClean="0"/>
                <a:t>TDC</a:t>
              </a:r>
              <a:endParaRPr lang="zh-CN" altLang="en-US" sz="1800" dirty="0"/>
            </a:p>
          </p:txBody>
        </p:sp>
      </p:grpSp>
      <p:sp>
        <p:nvSpPr>
          <p:cNvPr id="14" name="TextBox 13"/>
          <p:cNvSpPr txBox="1"/>
          <p:nvPr/>
        </p:nvSpPr>
        <p:spPr>
          <a:xfrm>
            <a:off x="259143" y="5661248"/>
            <a:ext cx="5724644"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sz="2400" dirty="0" smtClean="0"/>
              <a:t>TTS</a:t>
            </a:r>
            <a:r>
              <a:rPr lang="zh-CN" altLang="en-US" sz="2400" dirty="0" smtClean="0"/>
              <a:t>（</a:t>
            </a:r>
            <a:r>
              <a:rPr lang="en-US" altLang="zh-CN" sz="2400" dirty="0" smtClean="0"/>
              <a:t>FWHM</a:t>
            </a:r>
            <a:r>
              <a:rPr lang="zh-CN" altLang="en-US" sz="2400" dirty="0" smtClean="0"/>
              <a:t>）：</a:t>
            </a:r>
            <a:r>
              <a:rPr lang="en-US" altLang="zh-CN" sz="2400" dirty="0" smtClean="0"/>
              <a:t>1.01</a:t>
            </a:r>
            <a:r>
              <a:rPr lang="en-US" altLang="zh-CN" sz="2400" dirty="0" smtClean="0">
                <a:sym typeface="Symbol"/>
              </a:rPr>
              <a:t></a:t>
            </a:r>
            <a:r>
              <a:rPr lang="en-US" altLang="zh-CN" sz="2400" dirty="0" smtClean="0"/>
              <a:t>2.35 = 2.49 ns</a:t>
            </a:r>
          </a:p>
          <a:p>
            <a:r>
              <a:rPr lang="en-US" altLang="zh-CN" sz="2400" dirty="0" smtClean="0">
                <a:solidFill>
                  <a:schemeClr val="tx1"/>
                </a:solidFill>
                <a:ea typeface="宋体" charset="-122"/>
              </a:rPr>
              <a:t>Reproducibility </a:t>
            </a:r>
            <a:r>
              <a:rPr lang="zh-CN" altLang="en-US" sz="2400" dirty="0" smtClean="0">
                <a:solidFill>
                  <a:schemeClr val="tx1"/>
                </a:solidFill>
              </a:rPr>
              <a:t>：</a:t>
            </a:r>
            <a:r>
              <a:rPr lang="en-US" altLang="zh-CN" sz="2400" dirty="0" smtClean="0">
                <a:solidFill>
                  <a:schemeClr val="tx1"/>
                </a:solidFill>
              </a:rPr>
              <a:t> ~0.2ns</a:t>
            </a:r>
          </a:p>
          <a:p>
            <a:r>
              <a:rPr lang="en-US" altLang="zh-CN" sz="2400" dirty="0" smtClean="0"/>
              <a:t>TTS value is close to the datasheet.</a:t>
            </a:r>
            <a:endParaRPr lang="zh-CN" altLang="en-US" sz="2400" dirty="0"/>
          </a:p>
        </p:txBody>
      </p:sp>
      <p:graphicFrame>
        <p:nvGraphicFramePr>
          <p:cNvPr id="15" name="表格 14"/>
          <p:cNvGraphicFramePr>
            <a:graphicFrameLocks noGrp="1"/>
          </p:cNvGraphicFramePr>
          <p:nvPr>
            <p:extLst>
              <p:ext uri="{D42A27DB-BD31-4B8C-83A1-F6EECF244321}">
                <p14:modId xmlns:p14="http://schemas.microsoft.com/office/powerpoint/2010/main" val="1704097304"/>
              </p:ext>
            </p:extLst>
          </p:nvPr>
        </p:nvGraphicFramePr>
        <p:xfrm>
          <a:off x="4953976" y="3838168"/>
          <a:ext cx="4010512" cy="1751072"/>
        </p:xfrm>
        <a:graphic>
          <a:graphicData uri="http://schemas.openxmlformats.org/drawingml/2006/table">
            <a:tbl>
              <a:tblPr firstRow="1" bandRow="1">
                <a:tableStyleId>{5C22544A-7EE6-4342-B048-85BDC9FD1C3A}</a:tableStyleId>
              </a:tblPr>
              <a:tblGrid>
                <a:gridCol w="2005256"/>
                <a:gridCol w="2005256"/>
              </a:tblGrid>
              <a:tr h="437768">
                <a:tc>
                  <a:txBody>
                    <a:bodyPr/>
                    <a:lstStyle/>
                    <a:p>
                      <a:r>
                        <a:rPr lang="en-US" altLang="zh-CN" sz="2000" dirty="0" smtClean="0"/>
                        <a:t>HV</a:t>
                      </a:r>
                      <a:r>
                        <a:rPr lang="zh-CN" altLang="en-US" sz="2000" dirty="0" smtClean="0"/>
                        <a:t>（</a:t>
                      </a:r>
                      <a:r>
                        <a:rPr lang="en-US" altLang="zh-CN" sz="2000" dirty="0" smtClean="0"/>
                        <a:t>V</a:t>
                      </a:r>
                      <a:r>
                        <a:rPr lang="zh-CN" altLang="en-US" sz="2000" dirty="0" smtClean="0"/>
                        <a:t>）</a:t>
                      </a:r>
                      <a:endParaRPr lang="zh-CN" altLang="en-US" sz="2000" dirty="0"/>
                    </a:p>
                  </a:txBody>
                  <a:tcPr/>
                </a:tc>
                <a:tc>
                  <a:txBody>
                    <a:bodyPr/>
                    <a:lstStyle/>
                    <a:p>
                      <a:r>
                        <a:rPr lang="en-US" altLang="zh-CN" sz="2000" dirty="0" smtClean="0"/>
                        <a:t>Sigma</a:t>
                      </a:r>
                      <a:r>
                        <a:rPr lang="zh-CN" altLang="en-US" sz="2000" dirty="0" smtClean="0"/>
                        <a:t>（</a:t>
                      </a:r>
                      <a:r>
                        <a:rPr lang="en-US" altLang="zh-CN" sz="2000" dirty="0" smtClean="0"/>
                        <a:t>ns</a:t>
                      </a:r>
                      <a:r>
                        <a:rPr lang="zh-CN" altLang="en-US" sz="2000" dirty="0" smtClean="0"/>
                        <a:t>）</a:t>
                      </a:r>
                      <a:endParaRPr lang="zh-CN" altLang="en-US" sz="2000" dirty="0"/>
                    </a:p>
                  </a:txBody>
                  <a:tcPr/>
                </a:tc>
              </a:tr>
              <a:tr h="437768">
                <a:tc>
                  <a:txBody>
                    <a:bodyPr/>
                    <a:lstStyle/>
                    <a:p>
                      <a:r>
                        <a:rPr lang="en-US" altLang="zh-CN" sz="2000" dirty="0" smtClean="0"/>
                        <a:t>1200</a:t>
                      </a:r>
                      <a:endParaRPr lang="zh-CN" altLang="en-US" sz="2000" dirty="0"/>
                    </a:p>
                  </a:txBody>
                  <a:tcPr/>
                </a:tc>
                <a:tc>
                  <a:txBody>
                    <a:bodyPr/>
                    <a:lstStyle/>
                    <a:p>
                      <a:r>
                        <a:rPr lang="en-US" altLang="zh-CN" sz="2000" dirty="0" smtClean="0"/>
                        <a:t>1.06</a:t>
                      </a:r>
                      <a:endParaRPr lang="zh-CN" altLang="en-US" sz="2000" dirty="0"/>
                    </a:p>
                  </a:txBody>
                  <a:tcPr/>
                </a:tc>
              </a:tr>
              <a:tr h="437768">
                <a:tc>
                  <a:txBody>
                    <a:bodyPr/>
                    <a:lstStyle/>
                    <a:p>
                      <a:r>
                        <a:rPr lang="en-US" altLang="zh-CN" sz="2000" dirty="0" smtClean="0"/>
                        <a:t>1230</a:t>
                      </a:r>
                      <a:endParaRPr lang="zh-CN" altLang="en-US" sz="2000" dirty="0"/>
                    </a:p>
                  </a:txBody>
                  <a:tcPr/>
                </a:tc>
                <a:tc>
                  <a:txBody>
                    <a:bodyPr/>
                    <a:lstStyle/>
                    <a:p>
                      <a:r>
                        <a:rPr lang="en-US" altLang="zh-CN" sz="2000" dirty="0" smtClean="0"/>
                        <a:t>0.97</a:t>
                      </a:r>
                      <a:endParaRPr lang="zh-CN" altLang="en-US" sz="2000" dirty="0"/>
                    </a:p>
                  </a:txBody>
                  <a:tcPr/>
                </a:tc>
              </a:tr>
              <a:tr h="437768">
                <a:tc>
                  <a:txBody>
                    <a:bodyPr/>
                    <a:lstStyle/>
                    <a:p>
                      <a:r>
                        <a:rPr lang="en-US" altLang="zh-CN" sz="2000" dirty="0" smtClean="0"/>
                        <a:t>1250</a:t>
                      </a:r>
                      <a:endParaRPr lang="zh-CN" altLang="en-US" sz="2000" dirty="0"/>
                    </a:p>
                  </a:txBody>
                  <a:tcPr/>
                </a:tc>
                <a:tc>
                  <a:txBody>
                    <a:bodyPr/>
                    <a:lstStyle/>
                    <a:p>
                      <a:r>
                        <a:rPr lang="en-US" altLang="zh-CN" sz="2000" dirty="0" smtClean="0"/>
                        <a:t>0.93</a:t>
                      </a:r>
                      <a:endParaRPr lang="zh-CN" altLang="en-US" sz="2000" dirty="0"/>
                    </a:p>
                  </a:txBody>
                  <a:tcPr/>
                </a:tc>
              </a:tr>
            </a:tbl>
          </a:graphicData>
        </a:graphic>
      </p:graphicFrame>
      <p:sp>
        <p:nvSpPr>
          <p:cNvPr id="3" name="TextBox 2"/>
          <p:cNvSpPr txBox="1"/>
          <p:nvPr/>
        </p:nvSpPr>
        <p:spPr>
          <a:xfrm>
            <a:off x="467544" y="1736506"/>
            <a:ext cx="203132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dirty="0" smtClean="0"/>
              <a:t>Wavelength:466nm</a:t>
            </a:r>
          </a:p>
          <a:p>
            <a:r>
              <a:rPr lang="en-US" altLang="zh-CN" dirty="0" smtClean="0"/>
              <a:t>FWHM:90ps</a:t>
            </a:r>
            <a:endParaRPr lang="zh-CN" altLang="en-US" dirty="0"/>
          </a:p>
        </p:txBody>
      </p:sp>
    </p:spTree>
    <p:extLst>
      <p:ext uri="{BB962C8B-B14F-4D97-AF65-F5344CB8AC3E}">
        <p14:creationId xmlns:p14="http://schemas.microsoft.com/office/powerpoint/2010/main" val="228846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2"/>
          <p:cNvSpPr>
            <a:spLocks noGrp="1"/>
          </p:cNvSpPr>
          <p:nvPr>
            <p:ph type="sldNum" sz="quarter" idx="12"/>
          </p:nvPr>
        </p:nvSpPr>
        <p:spPr>
          <a:xfrm>
            <a:off x="3990975" y="62499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fld id="{167115E1-3A1B-4607-A95F-BFD4C0B27A8D}" type="slidenum">
              <a:rPr lang="en-US" altLang="zh-CN" sz="1000">
                <a:solidFill>
                  <a:schemeClr val="tx2"/>
                </a:solidFill>
                <a:ea typeface="华文新魏" pitchFamily="2" charset="-122"/>
              </a:rPr>
              <a:pPr algn="ctr" eaLnBrk="1" hangingPunct="1"/>
              <a:t>24</a:t>
            </a:fld>
            <a:endParaRPr lang="en-US" altLang="zh-CN" sz="1000" dirty="0">
              <a:solidFill>
                <a:schemeClr val="tx2"/>
              </a:solidFill>
              <a:ea typeface="华文新魏" pitchFamily="2" charset="-122"/>
            </a:endParaRPr>
          </a:p>
        </p:txBody>
      </p:sp>
      <p:sp>
        <p:nvSpPr>
          <p:cNvPr id="12291" name="标题 3"/>
          <p:cNvSpPr>
            <a:spLocks noGrp="1"/>
          </p:cNvSpPr>
          <p:nvPr>
            <p:ph type="title" idx="4294967295"/>
          </p:nvPr>
        </p:nvSpPr>
        <p:spPr>
          <a:xfrm>
            <a:off x="0" y="0"/>
            <a:ext cx="8229600" cy="1252538"/>
          </a:xfrm>
        </p:spPr>
        <p:txBody>
          <a:bodyPr anchor="ctr"/>
          <a:lstStyle/>
          <a:p>
            <a:pPr algn="ctr" eaLnBrk="1" hangingPunct="1"/>
            <a:r>
              <a:rPr lang="en-US" altLang="zh-CN" b="1" dirty="0" smtClean="0">
                <a:solidFill>
                  <a:schemeClr val="tx1"/>
                </a:solidFill>
                <a:ea typeface="华文新魏" pitchFamily="2" charset="-122"/>
              </a:rPr>
              <a:t>Table of PMT test</a:t>
            </a:r>
            <a:endParaRPr lang="zh-CN" altLang="en-US" b="1" dirty="0" smtClean="0">
              <a:solidFill>
                <a:schemeClr val="tx1"/>
              </a:solidFill>
              <a:ea typeface="华文新魏" pitchFamily="2" charset="-122"/>
            </a:endParaRPr>
          </a:p>
        </p:txBody>
      </p:sp>
      <p:graphicFrame>
        <p:nvGraphicFramePr>
          <p:cNvPr id="17499" name="Group 91"/>
          <p:cNvGraphicFramePr>
            <a:graphicFrameLocks noGrp="1"/>
          </p:cNvGraphicFramePr>
          <p:nvPr/>
        </p:nvGraphicFramePr>
        <p:xfrm>
          <a:off x="250825" y="1052513"/>
          <a:ext cx="8642350" cy="5414967"/>
        </p:xfrm>
        <a:graphic>
          <a:graphicData uri="http://schemas.openxmlformats.org/drawingml/2006/table">
            <a:tbl>
              <a:tblPr/>
              <a:tblGrid>
                <a:gridCol w="1270000"/>
                <a:gridCol w="952500"/>
                <a:gridCol w="815975"/>
                <a:gridCol w="962025"/>
                <a:gridCol w="1185863"/>
                <a:gridCol w="1528762"/>
                <a:gridCol w="889000"/>
                <a:gridCol w="1038225"/>
              </a:tblGrid>
              <a:tr h="914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PMT No.</a:t>
                      </a:r>
                      <a:endParaRPr kumimoji="0" lang="zh-CN" altLang="en-US" sz="1800" b="1" i="0" u="none" strike="noStrike" cap="none" normalizeH="0" baseline="0" dirty="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HV</a:t>
                      </a:r>
                      <a:r>
                        <a:rPr kumimoji="0" lang="zh-CN" altLang="en-US" sz="1800" b="1" i="0" u="none" strike="noStrike" cap="none" normalizeH="0" baseline="0" smtClean="0">
                          <a:ln>
                            <a:noFill/>
                          </a:ln>
                          <a:solidFill>
                            <a:srgbClr val="FFFFFF"/>
                          </a:solidFill>
                          <a:effectLst/>
                          <a:latin typeface="宋体" pitchFamily="2" charset="-122"/>
                          <a:ea typeface="宋体" pitchFamily="2" charset="-122"/>
                        </a:rPr>
                        <a:t>（</a:t>
                      </a: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V)</a:t>
                      </a:r>
                      <a:endParaRPr kumimoji="0" lang="zh-CN" altLang="en-US" sz="1800" b="1" i="0" u="none" strike="noStrike" cap="none" normalizeH="0" baseline="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P/V</a:t>
                      </a:r>
                      <a:endParaRPr kumimoji="0" lang="zh-CN" altLang="en-US" sz="1800" b="1" i="0" u="none" strike="noStrike" cap="none" normalizeH="0" baseline="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Beta</a:t>
                      </a:r>
                      <a:endParaRPr kumimoji="0" lang="zh-CN" altLang="en-US" sz="1800" b="1" i="0" u="none" strike="noStrike" cap="none" normalizeH="0" baseline="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Non_linearity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(&lt;10%)</a:t>
                      </a:r>
                      <a:endParaRPr kumimoji="0" lang="zh-CN" altLang="en-US" sz="1800" b="1" i="0" u="none" strike="noStrike" cap="none" normalizeH="0" baseline="0" dirty="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Dark noise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rate</a:t>
                      </a:r>
                      <a:r>
                        <a:rPr kumimoji="0" lang="zh-CN" altLang="en-US" sz="1800" b="1" i="0" u="none" strike="noStrike" cap="none" normalizeH="0" baseline="0" smtClean="0">
                          <a:ln>
                            <a:noFill/>
                          </a:ln>
                          <a:solidFill>
                            <a:srgbClr val="FFFFFF"/>
                          </a:solidFill>
                          <a:effectLst/>
                          <a:latin typeface="宋体" pitchFamily="2" charset="-122"/>
                          <a:ea typeface="宋体" pitchFamily="2" charset="-122"/>
                        </a:rPr>
                        <a:t>（</a:t>
                      </a: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&gt;1/2PE</a:t>
                      </a:r>
                      <a:r>
                        <a:rPr kumimoji="0" lang="zh-CN" altLang="en-US" sz="1800" b="1" i="0" u="none" strike="noStrike" cap="none" normalizeH="0" baseline="0" smtClean="0">
                          <a:ln>
                            <a:noFill/>
                          </a:ln>
                          <a:solidFill>
                            <a:srgbClr val="FFFFFF"/>
                          </a:solidFill>
                          <a:effectLst/>
                          <a:latin typeface="宋体" pitchFamily="2" charset="-122"/>
                          <a:ea typeface="宋体" pitchFamily="2" charset="-122"/>
                        </a:rPr>
                        <a:t>）</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TTS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(ns)</a:t>
                      </a:r>
                      <a:endParaRPr kumimoji="0" lang="zh-CN" altLang="en-US" sz="1800" b="1" i="0" u="none" strike="noStrike" cap="none" normalizeH="0" baseline="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FFFF"/>
                        </a:solidFill>
                        <a:effectLst/>
                        <a:latin typeface="宋体" pitchFamily="2" charset="-122"/>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宋体" pitchFamily="2" charset="-122"/>
                          <a:ea typeface="宋体" pitchFamily="2" charset="-122"/>
                        </a:rPr>
                        <a:t>Rise time(ns)</a:t>
                      </a:r>
                      <a:endParaRPr kumimoji="0" lang="zh-CN" altLang="en-US" sz="1800" b="1" i="0" u="none" strike="noStrike" cap="none" normalizeH="0" baseline="0" smtClean="0">
                        <a:ln>
                          <a:noFill/>
                        </a:ln>
                        <a:solidFill>
                          <a:srgbClr val="FFFFFF"/>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SD2585</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1266</a:t>
                      </a:r>
                      <a:endParaRPr kumimoji="0" lang="zh-CN" altLang="en-US" sz="22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2.50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7.98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820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1.01KHZ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1.86</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SD2602</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1265</a:t>
                      </a:r>
                      <a:endParaRPr kumimoji="0" lang="zh-CN" altLang="en-US" sz="22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2.39</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8.48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934</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1.92KHZ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2.02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SD2538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1164</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4.68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8.05</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745</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0.52KHZ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2.37</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3.4</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SD2514</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1213</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3.53</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8.01</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680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0.94KHZ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2.49</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3.3</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SD2580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1279</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2.76</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8.43</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730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0.65KHZ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2.04</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SD2586</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1248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4.30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7.83</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730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1.41KHZ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2.30</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3.3</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SD2559</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1132</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5.84</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7.92</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625</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0.95KHZ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1.93</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3.3</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rgbClr val="E7E7E7"/>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SD2576</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1215</a:t>
                      </a:r>
                      <a:endParaRPr kumimoji="0" lang="zh-CN" altLang="en-US" sz="22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3.30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7.88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620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1.01KHZ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2.16</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a:noFill/>
                    </a:lnB>
                    <a:lnTlToBr>
                      <a:noFill/>
                    </a:lnTlToBr>
                    <a:lnBlToTr>
                      <a:noFill/>
                    </a:lnBlToTr>
                    <a:solidFill>
                      <a:schemeClr val="bg1"/>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SD2590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1273</a:t>
                      </a:r>
                      <a:endParaRPr kumimoji="0" lang="zh-CN" altLang="en-US" sz="22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3.50</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7.78</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764</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0.83KHZ</a:t>
                      </a:r>
                      <a:endParaRPr kumimoji="0" lang="zh-CN" altLang="zh-CN" sz="2200" b="0" i="0" u="none" strike="noStrike" cap="none" normalizeH="0" baseline="0" smtClean="0">
                        <a:ln>
                          <a:noFill/>
                        </a:ln>
                        <a:solidFill>
                          <a:schemeClr val="tx1"/>
                        </a:solidFill>
                        <a:effectLst/>
                        <a:latin typeface="宋体" pitchFamily="2" charset="-122"/>
                        <a:ea typeface="宋体" pitchFamily="2" charset="-122"/>
                      </a:endParaRPr>
                    </a:p>
                  </a:txBody>
                  <a:tcPr marL="0" marR="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2.59</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rgbClr val="000000"/>
                          </a:solidFill>
                          <a:effectLst/>
                          <a:latin typeface="宋体" pitchFamily="2" charset="-122"/>
                          <a:ea typeface="宋体" pitchFamily="2" charset="-122"/>
                        </a:rPr>
                        <a:t>3.2</a:t>
                      </a:r>
                      <a:endParaRPr kumimoji="0" lang="zh-CN" altLang="en-US" sz="2200" b="0" i="0" u="none" strike="noStrike" cap="none" normalizeH="0" baseline="0" smtClean="0">
                        <a:ln>
                          <a:noFill/>
                        </a:ln>
                        <a:solidFill>
                          <a:srgbClr val="000000"/>
                        </a:solidFill>
                        <a:effectLst/>
                        <a:latin typeface="宋体" pitchFamily="2" charset="-122"/>
                        <a:ea typeface="宋体" pitchFamily="2" charset="-122"/>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51029993"/>
      </p:ext>
    </p:extLst>
  </p:cSld>
  <p:clrMapOvr>
    <a:masterClrMapping/>
  </p:clrMapOvr>
  <p:transition spd="slow" advTm="530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Optical calibration system</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25</a:t>
            </a:fld>
            <a:endParaRPr lang="en-US" altLang="zh-CN" dirty="0"/>
          </a:p>
        </p:txBody>
      </p:sp>
      <p:grpSp>
        <p:nvGrpSpPr>
          <p:cNvPr id="5" name="组合 4"/>
          <p:cNvGrpSpPr/>
          <p:nvPr/>
        </p:nvGrpSpPr>
        <p:grpSpPr>
          <a:xfrm>
            <a:off x="1395061" y="1932853"/>
            <a:ext cx="7715937" cy="3071834"/>
            <a:chOff x="468313" y="2212975"/>
            <a:chExt cx="10924704" cy="4645025"/>
          </a:xfrm>
        </p:grpSpPr>
        <p:sp>
          <p:nvSpPr>
            <p:cNvPr id="6" name="AutoShape 2"/>
            <p:cNvSpPr>
              <a:spLocks noChangeArrowheads="1"/>
            </p:cNvSpPr>
            <p:nvPr/>
          </p:nvSpPr>
          <p:spPr bwMode="auto">
            <a:xfrm>
              <a:off x="6119813" y="2212975"/>
              <a:ext cx="900112"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7" name="AutoShape 3"/>
            <p:cNvSpPr>
              <a:spLocks noChangeArrowheads="1"/>
            </p:cNvSpPr>
            <p:nvPr/>
          </p:nvSpPr>
          <p:spPr bwMode="auto">
            <a:xfrm>
              <a:off x="6119813" y="3113088"/>
              <a:ext cx="900112" cy="900112"/>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8" name="AutoShape 4"/>
            <p:cNvSpPr>
              <a:spLocks noChangeArrowheads="1"/>
            </p:cNvSpPr>
            <p:nvPr/>
          </p:nvSpPr>
          <p:spPr bwMode="auto">
            <a:xfrm>
              <a:off x="6119813" y="4013200"/>
              <a:ext cx="900112"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9" name="AutoShape 5"/>
            <p:cNvSpPr>
              <a:spLocks noChangeArrowheads="1"/>
            </p:cNvSpPr>
            <p:nvPr/>
          </p:nvSpPr>
          <p:spPr bwMode="auto">
            <a:xfrm>
              <a:off x="7019925" y="2212975"/>
              <a:ext cx="900113"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0" name="AutoShape 6"/>
            <p:cNvSpPr>
              <a:spLocks noChangeArrowheads="1"/>
            </p:cNvSpPr>
            <p:nvPr/>
          </p:nvSpPr>
          <p:spPr bwMode="auto">
            <a:xfrm>
              <a:off x="7019925" y="3113088"/>
              <a:ext cx="900113" cy="900112"/>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1" name="AutoShape 7"/>
            <p:cNvSpPr>
              <a:spLocks noChangeArrowheads="1"/>
            </p:cNvSpPr>
            <p:nvPr/>
          </p:nvSpPr>
          <p:spPr bwMode="auto">
            <a:xfrm>
              <a:off x="7019925" y="4013200"/>
              <a:ext cx="900113"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2" name="AutoShape 8"/>
            <p:cNvSpPr>
              <a:spLocks noChangeArrowheads="1"/>
            </p:cNvSpPr>
            <p:nvPr/>
          </p:nvSpPr>
          <p:spPr bwMode="auto">
            <a:xfrm>
              <a:off x="7920038" y="2212975"/>
              <a:ext cx="900112"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3" name="AutoShape 9"/>
            <p:cNvSpPr>
              <a:spLocks noChangeArrowheads="1"/>
            </p:cNvSpPr>
            <p:nvPr/>
          </p:nvSpPr>
          <p:spPr bwMode="auto">
            <a:xfrm>
              <a:off x="7920038" y="3113088"/>
              <a:ext cx="900112" cy="900112"/>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4" name="AutoShape 10"/>
            <p:cNvSpPr>
              <a:spLocks noChangeArrowheads="1"/>
            </p:cNvSpPr>
            <p:nvPr/>
          </p:nvSpPr>
          <p:spPr bwMode="auto">
            <a:xfrm>
              <a:off x="7920038" y="4013200"/>
              <a:ext cx="900112" cy="900113"/>
            </a:xfrm>
            <a:prstGeom prst="roundRect">
              <a:avLst>
                <a:gd name="adj" fmla="val 176"/>
              </a:avLst>
            </a:prstGeom>
            <a:solidFill>
              <a:srgbClr val="99CCFF"/>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5" name="Oval 11"/>
            <p:cNvSpPr>
              <a:spLocks noChangeArrowheads="1"/>
            </p:cNvSpPr>
            <p:nvPr/>
          </p:nvSpPr>
          <p:spPr bwMode="auto">
            <a:xfrm>
              <a:off x="6370638" y="2501900"/>
              <a:ext cx="360362" cy="360363"/>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6" name="Oval 12"/>
            <p:cNvSpPr>
              <a:spLocks noChangeArrowheads="1"/>
            </p:cNvSpPr>
            <p:nvPr/>
          </p:nvSpPr>
          <p:spPr bwMode="auto">
            <a:xfrm>
              <a:off x="6370638" y="3402013"/>
              <a:ext cx="360362"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7" name="Oval 13"/>
            <p:cNvSpPr>
              <a:spLocks noChangeArrowheads="1"/>
            </p:cNvSpPr>
            <p:nvPr/>
          </p:nvSpPr>
          <p:spPr bwMode="auto">
            <a:xfrm>
              <a:off x="6370638" y="4265613"/>
              <a:ext cx="360362"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8" name="Oval 14"/>
            <p:cNvSpPr>
              <a:spLocks noChangeArrowheads="1"/>
            </p:cNvSpPr>
            <p:nvPr/>
          </p:nvSpPr>
          <p:spPr bwMode="auto">
            <a:xfrm>
              <a:off x="7270750" y="3402013"/>
              <a:ext cx="360363"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19" name="Oval 15"/>
            <p:cNvSpPr>
              <a:spLocks noChangeArrowheads="1"/>
            </p:cNvSpPr>
            <p:nvPr/>
          </p:nvSpPr>
          <p:spPr bwMode="auto">
            <a:xfrm>
              <a:off x="8207375" y="3402013"/>
              <a:ext cx="360363"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20" name="Oval 16"/>
            <p:cNvSpPr>
              <a:spLocks noChangeArrowheads="1"/>
            </p:cNvSpPr>
            <p:nvPr/>
          </p:nvSpPr>
          <p:spPr bwMode="auto">
            <a:xfrm>
              <a:off x="8170863" y="4265613"/>
              <a:ext cx="360362"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21" name="Oval 17"/>
            <p:cNvSpPr>
              <a:spLocks noChangeArrowheads="1"/>
            </p:cNvSpPr>
            <p:nvPr/>
          </p:nvSpPr>
          <p:spPr bwMode="auto">
            <a:xfrm>
              <a:off x="7270750" y="2501900"/>
              <a:ext cx="360363" cy="360363"/>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22" name="Oval 18"/>
            <p:cNvSpPr>
              <a:spLocks noChangeArrowheads="1"/>
            </p:cNvSpPr>
            <p:nvPr/>
          </p:nvSpPr>
          <p:spPr bwMode="auto">
            <a:xfrm>
              <a:off x="8207375" y="2501900"/>
              <a:ext cx="360363" cy="360363"/>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23" name="Oval 19"/>
            <p:cNvSpPr>
              <a:spLocks noChangeArrowheads="1"/>
            </p:cNvSpPr>
            <p:nvPr/>
          </p:nvSpPr>
          <p:spPr bwMode="auto">
            <a:xfrm>
              <a:off x="7270750" y="4265613"/>
              <a:ext cx="360363" cy="360362"/>
            </a:xfrm>
            <a:prstGeom prst="ellipse">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24" name="AutoShape 20"/>
            <p:cNvSpPr>
              <a:spLocks noChangeArrowheads="1"/>
            </p:cNvSpPr>
            <p:nvPr/>
          </p:nvSpPr>
          <p:spPr bwMode="auto">
            <a:xfrm>
              <a:off x="2484438" y="4724400"/>
              <a:ext cx="1512887" cy="765175"/>
            </a:xfrm>
            <a:prstGeom prst="roundRect">
              <a:avLst>
                <a:gd name="adj" fmla="val 106"/>
              </a:avLst>
            </a:prstGeom>
            <a:solidFill>
              <a:srgbClr val="99CCFF"/>
            </a:solidFill>
            <a:ln w="9360">
              <a:solidFill>
                <a:srgbClr val="000000"/>
              </a:solidFill>
              <a:round/>
              <a:headEnd/>
              <a:tailEnd/>
            </a:ln>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1600" dirty="0">
                  <a:solidFill>
                    <a:srgbClr val="000000"/>
                  </a:solidFill>
                  <a:latin typeface="Calibri" pitchFamily="34" charset="0"/>
                  <a:ea typeface="AR PL UKai CN"/>
                  <a:cs typeface="AR PL UKai CN"/>
                </a:rPr>
                <a:t>ADC/TDC</a:t>
              </a:r>
            </a:p>
          </p:txBody>
        </p:sp>
        <p:sp>
          <p:nvSpPr>
            <p:cNvPr id="25" name="AutoShape 21"/>
            <p:cNvSpPr>
              <a:spLocks noChangeArrowheads="1"/>
            </p:cNvSpPr>
            <p:nvPr/>
          </p:nvSpPr>
          <p:spPr bwMode="auto">
            <a:xfrm>
              <a:off x="2650218" y="5734050"/>
              <a:ext cx="1618341" cy="863599"/>
            </a:xfrm>
            <a:prstGeom prst="roundRect">
              <a:avLst>
                <a:gd name="adj" fmla="val 106"/>
              </a:avLst>
            </a:prstGeom>
            <a:solidFill>
              <a:srgbClr val="99CCFF"/>
            </a:solidFill>
            <a:ln w="9360">
              <a:solidFill>
                <a:srgbClr val="000000"/>
              </a:solidFill>
              <a:round/>
              <a:headEnd/>
              <a:tailEnd/>
            </a:ln>
          </p:spPr>
          <p:txBody>
            <a:bodyPr wrap="none" lIns="90000" tIns="46800" rIns="90000" bIns="46800" anchor="ctr"/>
            <a:lstStyle/>
            <a:p>
              <a:pPr algn="ctr">
                <a:tabLst>
                  <a:tab pos="723900" algn="l"/>
                  <a:tab pos="1447800" algn="l"/>
                </a:tabLst>
              </a:pPr>
              <a:r>
                <a:rPr lang="en-US" altLang="zh-CN" sz="1600" dirty="0">
                  <a:solidFill>
                    <a:srgbClr val="000000"/>
                  </a:solidFill>
                  <a:latin typeface="Times New Roman" pitchFamily="18" charset="0"/>
                  <a:ea typeface="AR PL UKai CN"/>
                  <a:cs typeface="AR PL UKai CN"/>
                </a:rPr>
                <a:t>Light Source</a:t>
              </a:r>
            </a:p>
            <a:p>
              <a:pPr algn="ctr">
                <a:tabLst>
                  <a:tab pos="723900" algn="l"/>
                  <a:tab pos="1447800" algn="l"/>
                </a:tabLst>
              </a:pPr>
              <a:r>
                <a:rPr lang="en-US" altLang="zh-CN" sz="1600" dirty="0">
                  <a:solidFill>
                    <a:srgbClr val="000000"/>
                  </a:solidFill>
                  <a:latin typeface="Times New Roman" pitchFamily="18" charset="0"/>
                  <a:ea typeface="AR PL UKai CN"/>
                  <a:cs typeface="AR PL UKai CN"/>
                </a:rPr>
                <a:t>LED</a:t>
              </a:r>
            </a:p>
          </p:txBody>
        </p:sp>
        <p:sp>
          <p:nvSpPr>
            <p:cNvPr id="26" name="Line 23"/>
            <p:cNvSpPr>
              <a:spLocks noChangeShapeType="1"/>
            </p:cNvSpPr>
            <p:nvPr/>
          </p:nvSpPr>
          <p:spPr bwMode="auto">
            <a:xfrm>
              <a:off x="4268561" y="6101833"/>
              <a:ext cx="3160940" cy="81480"/>
            </a:xfrm>
            <a:prstGeom prst="line">
              <a:avLst/>
            </a:prstGeom>
            <a:noFill/>
            <a:ln w="36000">
              <a:solidFill>
                <a:srgbClr val="000000"/>
              </a:solidFill>
              <a:round/>
              <a:headEnd/>
              <a:tailEnd/>
            </a:ln>
          </p:spPr>
          <p:txBody>
            <a:bodyPr/>
            <a:lstStyle/>
            <a:p>
              <a:endParaRPr lang="zh-CN" altLang="en-US"/>
            </a:p>
          </p:txBody>
        </p:sp>
        <p:sp>
          <p:nvSpPr>
            <p:cNvPr id="27" name="Line 24"/>
            <p:cNvSpPr>
              <a:spLocks noChangeShapeType="1"/>
            </p:cNvSpPr>
            <p:nvPr/>
          </p:nvSpPr>
          <p:spPr bwMode="auto">
            <a:xfrm flipV="1">
              <a:off x="7451725" y="4910138"/>
              <a:ext cx="1588" cy="1266825"/>
            </a:xfrm>
            <a:prstGeom prst="line">
              <a:avLst/>
            </a:prstGeom>
            <a:noFill/>
            <a:ln w="36000">
              <a:solidFill>
                <a:srgbClr val="000000"/>
              </a:solidFill>
              <a:round/>
              <a:headEnd/>
              <a:tailEnd/>
            </a:ln>
          </p:spPr>
          <p:txBody>
            <a:bodyPr/>
            <a:lstStyle/>
            <a:p>
              <a:endParaRPr lang="zh-CN" altLang="en-US"/>
            </a:p>
          </p:txBody>
        </p:sp>
        <p:sp>
          <p:nvSpPr>
            <p:cNvPr id="28" name="Line 26"/>
            <p:cNvSpPr>
              <a:spLocks noChangeShapeType="1"/>
            </p:cNvSpPr>
            <p:nvPr/>
          </p:nvSpPr>
          <p:spPr bwMode="auto">
            <a:xfrm flipH="1">
              <a:off x="3995738" y="4868863"/>
              <a:ext cx="2346325" cy="1587"/>
            </a:xfrm>
            <a:prstGeom prst="line">
              <a:avLst/>
            </a:prstGeom>
            <a:noFill/>
            <a:ln w="36000">
              <a:solidFill>
                <a:srgbClr val="000000"/>
              </a:solidFill>
              <a:round/>
              <a:headEnd/>
              <a:tailEnd/>
            </a:ln>
          </p:spPr>
          <p:txBody>
            <a:bodyPr/>
            <a:lstStyle/>
            <a:p>
              <a:endParaRPr lang="zh-CN" altLang="en-US"/>
            </a:p>
          </p:txBody>
        </p:sp>
        <p:sp>
          <p:nvSpPr>
            <p:cNvPr id="29" name="Line 39"/>
            <p:cNvSpPr>
              <a:spLocks noChangeShapeType="1"/>
            </p:cNvSpPr>
            <p:nvPr/>
          </p:nvSpPr>
          <p:spPr bwMode="auto">
            <a:xfrm flipV="1">
              <a:off x="4759325" y="5734050"/>
              <a:ext cx="1588" cy="431800"/>
            </a:xfrm>
            <a:prstGeom prst="line">
              <a:avLst/>
            </a:prstGeom>
            <a:noFill/>
            <a:ln w="9360">
              <a:solidFill>
                <a:srgbClr val="000000"/>
              </a:solidFill>
              <a:round/>
              <a:headEnd/>
              <a:tailEnd/>
            </a:ln>
          </p:spPr>
          <p:txBody>
            <a:bodyPr/>
            <a:lstStyle/>
            <a:p>
              <a:endParaRPr lang="zh-CN" altLang="en-US"/>
            </a:p>
          </p:txBody>
        </p:sp>
        <p:sp>
          <p:nvSpPr>
            <p:cNvPr id="30" name="AutoShape 40"/>
            <p:cNvSpPr>
              <a:spLocks noChangeArrowheads="1"/>
            </p:cNvSpPr>
            <p:nvPr/>
          </p:nvSpPr>
          <p:spPr bwMode="auto">
            <a:xfrm>
              <a:off x="4716463" y="5300663"/>
              <a:ext cx="71437" cy="360362"/>
            </a:xfrm>
            <a:prstGeom prst="roundRect">
              <a:avLst>
                <a:gd name="adj" fmla="val 2269"/>
              </a:avLst>
            </a:prstGeom>
            <a:solidFill>
              <a:srgbClr val="E6FF00"/>
            </a:solidFill>
            <a:ln w="9360">
              <a:solidFill>
                <a:srgbClr val="000000"/>
              </a:solidFill>
              <a:round/>
              <a:headEnd/>
              <a:tailEnd/>
            </a:ln>
          </p:spPr>
          <p:txBody>
            <a:bodyPr wrap="none" anchor="ctr"/>
            <a:lstStyle/>
            <a:p>
              <a:endParaRPr lang="zh-CN" altLang="en-US" sz="1600">
                <a:latin typeface="Calibri" pitchFamily="34" charset="0"/>
                <a:ea typeface="宋体" pitchFamily="2" charset="-122"/>
              </a:endParaRPr>
            </a:p>
          </p:txBody>
        </p:sp>
        <p:sp>
          <p:nvSpPr>
            <p:cNvPr id="31" name="Line 42"/>
            <p:cNvSpPr>
              <a:spLocks noChangeShapeType="1"/>
            </p:cNvSpPr>
            <p:nvPr/>
          </p:nvSpPr>
          <p:spPr bwMode="auto">
            <a:xfrm flipH="1">
              <a:off x="3995738" y="5300663"/>
              <a:ext cx="727075" cy="1587"/>
            </a:xfrm>
            <a:prstGeom prst="line">
              <a:avLst/>
            </a:prstGeom>
            <a:noFill/>
            <a:ln w="9360">
              <a:solidFill>
                <a:srgbClr val="000000"/>
              </a:solidFill>
              <a:round/>
              <a:headEnd/>
              <a:tailEnd/>
            </a:ln>
          </p:spPr>
          <p:txBody>
            <a:bodyPr/>
            <a:lstStyle/>
            <a:p>
              <a:endParaRPr lang="zh-CN" altLang="en-US"/>
            </a:p>
          </p:txBody>
        </p:sp>
        <p:sp>
          <p:nvSpPr>
            <p:cNvPr id="32" name="Line 43"/>
            <p:cNvSpPr>
              <a:spLocks noChangeShapeType="1"/>
            </p:cNvSpPr>
            <p:nvPr/>
          </p:nvSpPr>
          <p:spPr bwMode="auto">
            <a:xfrm flipH="1" flipV="1">
              <a:off x="4787900" y="5445125"/>
              <a:ext cx="1874838" cy="1092200"/>
            </a:xfrm>
            <a:prstGeom prst="line">
              <a:avLst/>
            </a:prstGeom>
            <a:noFill/>
            <a:ln w="9360">
              <a:solidFill>
                <a:srgbClr val="000000"/>
              </a:solidFill>
              <a:round/>
              <a:headEnd/>
              <a:tailEnd type="triangle" w="med" len="med"/>
            </a:ln>
          </p:spPr>
          <p:txBody>
            <a:bodyPr/>
            <a:lstStyle/>
            <a:p>
              <a:endParaRPr lang="zh-CN" altLang="en-US"/>
            </a:p>
          </p:txBody>
        </p:sp>
        <p:sp>
          <p:nvSpPr>
            <p:cNvPr id="33" name="Text Box 44"/>
            <p:cNvSpPr txBox="1">
              <a:spLocks noChangeArrowheads="1"/>
            </p:cNvSpPr>
            <p:nvPr/>
          </p:nvSpPr>
          <p:spPr bwMode="auto">
            <a:xfrm>
              <a:off x="6359525" y="6513513"/>
              <a:ext cx="660400" cy="344487"/>
            </a:xfrm>
            <a:prstGeom prst="rect">
              <a:avLst/>
            </a:prstGeom>
            <a:noFill/>
            <a:ln w="9525">
              <a:noFill/>
              <a:round/>
              <a:headEnd/>
              <a:tailEnd/>
            </a:ln>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1600" dirty="0" smtClean="0">
                  <a:solidFill>
                    <a:srgbClr val="000000"/>
                  </a:solidFill>
                  <a:latin typeface="Calibri" pitchFamily="34" charset="0"/>
                  <a:ea typeface="AR PL UKai CN"/>
                  <a:cs typeface="AR PL UKai CN"/>
                </a:rPr>
                <a:t>Reference PMT</a:t>
              </a:r>
              <a:endParaRPr lang="en-US" altLang="zh-CN" sz="1600" dirty="0">
                <a:solidFill>
                  <a:srgbClr val="000000"/>
                </a:solidFill>
                <a:latin typeface="Calibri" pitchFamily="34" charset="0"/>
                <a:ea typeface="AR PL UKai CN"/>
                <a:cs typeface="AR PL UKai CN"/>
              </a:endParaRPr>
            </a:p>
          </p:txBody>
        </p:sp>
        <p:sp>
          <p:nvSpPr>
            <p:cNvPr id="34" name="AutoShape 45"/>
            <p:cNvSpPr>
              <a:spLocks noChangeArrowheads="1"/>
            </p:cNvSpPr>
            <p:nvPr/>
          </p:nvSpPr>
          <p:spPr bwMode="auto">
            <a:xfrm>
              <a:off x="468313" y="4724400"/>
              <a:ext cx="757237" cy="757238"/>
            </a:xfrm>
            <a:prstGeom prst="roundRect">
              <a:avLst>
                <a:gd name="adj" fmla="val 176"/>
              </a:avLst>
            </a:prstGeom>
            <a:solidFill>
              <a:srgbClr val="99CCFF"/>
            </a:solidFill>
            <a:ln w="9525">
              <a:solidFill>
                <a:srgbClr val="000000"/>
              </a:solidFill>
              <a:round/>
              <a:headEnd/>
              <a:tailEnd/>
            </a:ln>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1600" dirty="0">
                  <a:solidFill>
                    <a:srgbClr val="000000"/>
                  </a:solidFill>
                  <a:latin typeface="Calibri" pitchFamily="34" charset="0"/>
                  <a:ea typeface="AR PL UKai CN"/>
                  <a:cs typeface="AR PL UKai CN"/>
                </a:rPr>
                <a:t>PC</a:t>
              </a:r>
            </a:p>
          </p:txBody>
        </p:sp>
        <p:sp>
          <p:nvSpPr>
            <p:cNvPr id="35" name="Line 46"/>
            <p:cNvSpPr>
              <a:spLocks noChangeShapeType="1"/>
            </p:cNvSpPr>
            <p:nvPr/>
          </p:nvSpPr>
          <p:spPr bwMode="auto">
            <a:xfrm flipH="1" flipV="1">
              <a:off x="6011863" y="4941888"/>
              <a:ext cx="360362" cy="431800"/>
            </a:xfrm>
            <a:prstGeom prst="line">
              <a:avLst/>
            </a:prstGeom>
            <a:noFill/>
            <a:ln w="9525">
              <a:solidFill>
                <a:srgbClr val="000000"/>
              </a:solidFill>
              <a:round/>
              <a:headEnd/>
              <a:tailEnd type="triangle" w="med" len="med"/>
            </a:ln>
          </p:spPr>
          <p:txBody>
            <a:bodyPr/>
            <a:lstStyle/>
            <a:p>
              <a:endParaRPr lang="zh-CN" altLang="en-US"/>
            </a:p>
          </p:txBody>
        </p:sp>
        <p:sp>
          <p:nvSpPr>
            <p:cNvPr id="36" name="Text Box 47"/>
            <p:cNvSpPr txBox="1">
              <a:spLocks noChangeArrowheads="1"/>
            </p:cNvSpPr>
            <p:nvPr/>
          </p:nvSpPr>
          <p:spPr bwMode="auto">
            <a:xfrm>
              <a:off x="5651500" y="5373688"/>
              <a:ext cx="1474788" cy="344487"/>
            </a:xfrm>
            <a:prstGeom prst="rect">
              <a:avLst/>
            </a:prstGeom>
            <a:noFill/>
            <a:ln w="9525">
              <a:noFill/>
              <a:round/>
              <a:headEnd/>
              <a:tailEnd/>
            </a:ln>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1600" dirty="0">
                  <a:solidFill>
                    <a:srgbClr val="000000"/>
                  </a:solidFill>
                  <a:latin typeface="Calibri" pitchFamily="34" charset="0"/>
                  <a:ea typeface="AR PL UKai CN"/>
                  <a:cs typeface="AR PL UKai CN"/>
                </a:rPr>
                <a:t>PMT Signals</a:t>
              </a:r>
            </a:p>
          </p:txBody>
        </p:sp>
        <p:sp>
          <p:nvSpPr>
            <p:cNvPr id="37" name="Line 48"/>
            <p:cNvSpPr>
              <a:spLocks noChangeShapeType="1"/>
            </p:cNvSpPr>
            <p:nvPr/>
          </p:nvSpPr>
          <p:spPr bwMode="auto">
            <a:xfrm flipH="1" flipV="1">
              <a:off x="7451725" y="5373688"/>
              <a:ext cx="647700" cy="935037"/>
            </a:xfrm>
            <a:prstGeom prst="line">
              <a:avLst/>
            </a:prstGeom>
            <a:noFill/>
            <a:ln w="9525">
              <a:solidFill>
                <a:srgbClr val="000000"/>
              </a:solidFill>
              <a:round/>
              <a:headEnd/>
              <a:tailEnd type="triangle" w="med" len="med"/>
            </a:ln>
          </p:spPr>
          <p:txBody>
            <a:bodyPr/>
            <a:lstStyle/>
            <a:p>
              <a:endParaRPr lang="zh-CN" altLang="en-US"/>
            </a:p>
          </p:txBody>
        </p:sp>
        <p:sp>
          <p:nvSpPr>
            <p:cNvPr id="39" name="Line 51"/>
            <p:cNvSpPr>
              <a:spLocks noChangeShapeType="1"/>
            </p:cNvSpPr>
            <p:nvPr/>
          </p:nvSpPr>
          <p:spPr bwMode="auto">
            <a:xfrm flipH="1">
              <a:off x="1187450" y="5084763"/>
              <a:ext cx="1263650" cy="1587"/>
            </a:xfrm>
            <a:prstGeom prst="line">
              <a:avLst/>
            </a:prstGeom>
            <a:noFill/>
            <a:ln w="9525">
              <a:solidFill>
                <a:srgbClr val="000000"/>
              </a:solidFill>
              <a:round/>
              <a:headEnd/>
              <a:tailEnd/>
            </a:ln>
          </p:spPr>
          <p:txBody>
            <a:bodyPr/>
            <a:lstStyle/>
            <a:p>
              <a:endParaRPr lang="zh-CN" altLang="en-US"/>
            </a:p>
          </p:txBody>
        </p:sp>
        <p:sp>
          <p:nvSpPr>
            <p:cNvPr id="42" name="Line 54"/>
            <p:cNvSpPr>
              <a:spLocks noChangeShapeType="1"/>
            </p:cNvSpPr>
            <p:nvPr/>
          </p:nvSpPr>
          <p:spPr bwMode="auto">
            <a:xfrm flipH="1" flipV="1">
              <a:off x="4716463" y="5805488"/>
              <a:ext cx="3240087" cy="576262"/>
            </a:xfrm>
            <a:prstGeom prst="line">
              <a:avLst/>
            </a:prstGeom>
            <a:noFill/>
            <a:ln w="9525">
              <a:solidFill>
                <a:srgbClr val="000000"/>
              </a:solidFill>
              <a:round/>
              <a:headEnd/>
              <a:tailEnd type="triangle" w="med" len="med"/>
            </a:ln>
          </p:spPr>
          <p:txBody>
            <a:bodyPr/>
            <a:lstStyle/>
            <a:p>
              <a:endParaRPr lang="zh-CN" altLang="en-US"/>
            </a:p>
          </p:txBody>
        </p:sp>
        <p:sp>
          <p:nvSpPr>
            <p:cNvPr id="43" name="Text Box 58"/>
            <p:cNvSpPr txBox="1">
              <a:spLocks noChangeArrowheads="1"/>
            </p:cNvSpPr>
            <p:nvPr/>
          </p:nvSpPr>
          <p:spPr bwMode="auto">
            <a:xfrm>
              <a:off x="7935914" y="6184901"/>
              <a:ext cx="3457103" cy="511939"/>
            </a:xfrm>
            <a:prstGeom prst="rect">
              <a:avLst/>
            </a:prstGeom>
            <a:noFill/>
            <a:ln w="9525">
              <a:noFill/>
              <a:miter lim="800000"/>
              <a:headEnd/>
              <a:tailEnd/>
            </a:ln>
            <a:effectLst/>
          </p:spPr>
          <p:txBody>
            <a:bodyPr wrap="none">
              <a:spAutoFit/>
            </a:bodyPr>
            <a:lstStyle/>
            <a:p>
              <a:r>
                <a:rPr lang="en-US" altLang="zh-CN" sz="1600" dirty="0" smtClean="0">
                  <a:ea typeface="宋体" pitchFamily="2" charset="-122"/>
                </a:rPr>
                <a:t>30m/45m optical fibers</a:t>
              </a:r>
              <a:endParaRPr lang="zh-CN" altLang="en-US" sz="1600" dirty="0">
                <a:ea typeface="宋体" pitchFamily="2" charset="-122"/>
              </a:endParaRPr>
            </a:p>
          </p:txBody>
        </p:sp>
      </p:grpSp>
      <p:sp>
        <p:nvSpPr>
          <p:cNvPr id="3" name="TextBox 2"/>
          <p:cNvSpPr txBox="1"/>
          <p:nvPr/>
        </p:nvSpPr>
        <p:spPr>
          <a:xfrm>
            <a:off x="452521" y="1919915"/>
            <a:ext cx="44075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US" altLang="zh-CN" dirty="0" smtClean="0"/>
              <a:t>To calibrate the stability of the whole system, and it also could monitor the PMT gain by LED method.</a:t>
            </a:r>
            <a:endParaRPr lang="zh-CN" altLang="en-US" dirty="0"/>
          </a:p>
        </p:txBody>
      </p:sp>
      <p:sp>
        <p:nvSpPr>
          <p:cNvPr id="65" name="TextBox 64"/>
          <p:cNvSpPr txBox="1"/>
          <p:nvPr/>
        </p:nvSpPr>
        <p:spPr>
          <a:xfrm>
            <a:off x="452521" y="5004687"/>
            <a:ext cx="5089855" cy="120032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dirty="0" smtClean="0"/>
              <a:t>Status:</a:t>
            </a:r>
          </a:p>
          <a:p>
            <a:pPr marL="285750" indent="-285750">
              <a:buFont typeface="Arial" pitchFamily="34" charset="0"/>
              <a:buChar char="•"/>
            </a:pPr>
            <a:r>
              <a:rPr lang="en-US" altLang="zh-CN" dirty="0" smtClean="0"/>
              <a:t>Fibers are ready;</a:t>
            </a:r>
          </a:p>
          <a:p>
            <a:pPr marL="285750" indent="-285750">
              <a:buFont typeface="Arial" pitchFamily="34" charset="0"/>
              <a:buChar char="•"/>
            </a:pPr>
            <a:r>
              <a:rPr lang="en-US" altLang="zh-CN" dirty="0" smtClean="0"/>
              <a:t>All parts are already tested;</a:t>
            </a:r>
          </a:p>
          <a:p>
            <a:pPr marL="285750" indent="-285750">
              <a:buFont typeface="Arial" pitchFamily="34" charset="0"/>
              <a:buChar char="•"/>
            </a:pPr>
            <a:r>
              <a:rPr lang="en-US" altLang="zh-CN" dirty="0" smtClean="0"/>
              <a:t>Uniform light source is not perfect yet.</a:t>
            </a:r>
            <a:endParaRPr lang="zh-CN" altLang="en-US" dirty="0"/>
          </a:p>
        </p:txBody>
      </p:sp>
    </p:spTree>
    <p:extLst>
      <p:ext uri="{BB962C8B-B14F-4D97-AF65-F5344CB8AC3E}">
        <p14:creationId xmlns:p14="http://schemas.microsoft.com/office/powerpoint/2010/main" val="2551463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353177" cy="1052513"/>
          </a:xfrm>
        </p:spPr>
        <p:txBody>
          <a:bodyPr>
            <a:noAutofit/>
          </a:bodyPr>
          <a:lstStyle/>
          <a:p>
            <a:r>
              <a:rPr lang="en-US" altLang="zh-CN" sz="2400" dirty="0" smtClean="0"/>
              <a:t>Joint test of electronics/DAQ system and PMTs’signal.</a:t>
            </a:r>
            <a:endParaRPr lang="zh-CN" altLang="en-US" sz="2400" dirty="0"/>
          </a:p>
        </p:txBody>
      </p:sp>
      <p:sp>
        <p:nvSpPr>
          <p:cNvPr id="3" name="文本占位符 2"/>
          <p:cNvSpPr>
            <a:spLocks noGrp="1"/>
          </p:cNvSpPr>
          <p:nvPr>
            <p:ph type="body" sz="half" idx="1"/>
          </p:nvPr>
        </p:nvSpPr>
        <p:spPr>
          <a:xfrm>
            <a:off x="539552" y="1628800"/>
            <a:ext cx="4032448" cy="2304256"/>
          </a:xfrm>
        </p:spPr>
        <p:txBody>
          <a:bodyPr>
            <a:normAutofit fontScale="77500" lnSpcReduction="20000"/>
          </a:bodyPr>
          <a:lstStyle/>
          <a:p>
            <a:r>
              <a:rPr lang="en-US" altLang="zh-CN" sz="2000" dirty="0" smtClean="0"/>
              <a:t>Electronics system is developed by USTC, based on 9U VME standard.</a:t>
            </a:r>
            <a:r>
              <a:rPr lang="en-US" altLang="zh-CN" sz="1800" dirty="0"/>
              <a:t> </a:t>
            </a:r>
            <a:endParaRPr lang="en-US" altLang="zh-CN" sz="1800" dirty="0" smtClean="0"/>
          </a:p>
          <a:p>
            <a:pPr lvl="1"/>
            <a:r>
              <a:rPr lang="en-US" altLang="zh-CN" sz="1800" dirty="0" smtClean="0"/>
              <a:t>More </a:t>
            </a:r>
            <a:r>
              <a:rPr lang="en-US" altLang="zh-CN" sz="1800" dirty="0"/>
              <a:t>details, please see </a:t>
            </a:r>
            <a:r>
              <a:rPr lang="en-US" altLang="zh-CN" sz="1800" dirty="0" err="1" smtClean="0"/>
              <a:t>Hao</a:t>
            </a:r>
            <a:r>
              <a:rPr lang="en-US" altLang="zh-CN" sz="1800" dirty="0" smtClean="0"/>
              <a:t> </a:t>
            </a:r>
            <a:r>
              <a:rPr lang="en-US" altLang="zh-CN" sz="1800" dirty="0" err="1" smtClean="0"/>
              <a:t>Xinjun’s</a:t>
            </a:r>
            <a:r>
              <a:rPr lang="en-US" altLang="zh-CN" sz="1800" dirty="0" smtClean="0"/>
              <a:t> report.</a:t>
            </a:r>
          </a:p>
          <a:p>
            <a:r>
              <a:rPr lang="en-US" altLang="zh-CN" sz="2000" dirty="0" smtClean="0"/>
              <a:t>During the middle of Jan., Electronics system was connected with 8 PMTs.</a:t>
            </a:r>
            <a:endParaRPr lang="en-US" altLang="zh-CN" sz="2000" dirty="0"/>
          </a:p>
          <a:p>
            <a:r>
              <a:rPr lang="en-US" altLang="zh-CN" sz="2000" dirty="0" smtClean="0"/>
              <a:t>SPE and arrival timing difference are studied. </a:t>
            </a:r>
            <a:endParaRPr lang="zh-CN" altLang="en-US" sz="20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26</a:t>
            </a:fld>
            <a:endParaRPr lang="en-US" altLang="zh-CN" dirty="0"/>
          </a:p>
        </p:txBody>
      </p:sp>
      <p:pic>
        <p:nvPicPr>
          <p:cNvPr id="276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966299"/>
            <a:ext cx="3279155" cy="279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91025" y="4842033"/>
            <a:ext cx="2967479"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sz="1400" dirty="0" smtClean="0"/>
              <a:t>SPE spectrum of channel 8</a:t>
            </a:r>
          </a:p>
          <a:p>
            <a:r>
              <a:rPr lang="en-US" altLang="zh-CN" sz="1400" dirty="0" smtClean="0"/>
              <a:t>LED method and 2 channels fired</a:t>
            </a:r>
            <a:endParaRPr lang="zh-CN" altLang="en-US" sz="1400" dirty="0"/>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10293"/>
            <a:ext cx="4038551" cy="273878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025420"/>
            <a:ext cx="4038551" cy="2738788"/>
          </a:xfrm>
          <a:prstGeom prst="rect">
            <a:avLst/>
          </a:prstGeom>
        </p:spPr>
      </p:pic>
      <p:sp>
        <p:nvSpPr>
          <p:cNvPr id="7" name="TextBox 6"/>
          <p:cNvSpPr txBox="1"/>
          <p:nvPr/>
        </p:nvSpPr>
        <p:spPr>
          <a:xfrm>
            <a:off x="5580112" y="2276872"/>
            <a:ext cx="1780627"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dirty="0" smtClean="0"/>
              <a:t>Sigma.3.10ns</a:t>
            </a:r>
            <a:endParaRPr lang="zh-CN" altLang="en-US" dirty="0"/>
          </a:p>
        </p:txBody>
      </p:sp>
      <p:sp>
        <p:nvSpPr>
          <p:cNvPr id="11" name="TextBox 10"/>
          <p:cNvSpPr txBox="1"/>
          <p:nvPr/>
        </p:nvSpPr>
        <p:spPr>
          <a:xfrm>
            <a:off x="5580112" y="4656762"/>
            <a:ext cx="156966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dirty="0" smtClean="0"/>
              <a:t>Sigma.3.06ns</a:t>
            </a:r>
          </a:p>
        </p:txBody>
      </p:sp>
      <p:sp>
        <p:nvSpPr>
          <p:cNvPr id="4" name="TextBox 3"/>
          <p:cNvSpPr txBox="1"/>
          <p:nvPr/>
        </p:nvSpPr>
        <p:spPr>
          <a:xfrm>
            <a:off x="4860032" y="1410293"/>
            <a:ext cx="4067944"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t>Arrival timing </a:t>
            </a:r>
            <a:r>
              <a:rPr lang="en-US" altLang="zh-CN" sz="1400" dirty="0" smtClean="0"/>
              <a:t>difference of </a:t>
            </a:r>
            <a:r>
              <a:rPr lang="en-US" altLang="zh-CN" sz="1400" dirty="0"/>
              <a:t>ch4 and ch2</a:t>
            </a:r>
            <a:endParaRPr lang="zh-CN" altLang="en-US" sz="1400" dirty="0"/>
          </a:p>
        </p:txBody>
      </p:sp>
      <p:sp>
        <p:nvSpPr>
          <p:cNvPr id="10" name="矩形 9"/>
          <p:cNvSpPr/>
          <p:nvPr/>
        </p:nvSpPr>
        <p:spPr>
          <a:xfrm>
            <a:off x="4860032" y="4081072"/>
            <a:ext cx="4067944" cy="30777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sz="1400" dirty="0"/>
              <a:t>Arrival timing difference of </a:t>
            </a:r>
            <a:r>
              <a:rPr lang="en-US" altLang="zh-CN" sz="1400" dirty="0" smtClean="0"/>
              <a:t>ch9 </a:t>
            </a:r>
            <a:r>
              <a:rPr lang="en-US" altLang="zh-CN" sz="1400" dirty="0"/>
              <a:t>and </a:t>
            </a:r>
            <a:r>
              <a:rPr lang="en-US" altLang="zh-CN" sz="1400" dirty="0" smtClean="0"/>
              <a:t>ch8</a:t>
            </a:r>
            <a:endParaRPr lang="zh-CN" altLang="en-US" sz="1400" dirty="0"/>
          </a:p>
        </p:txBody>
      </p:sp>
    </p:spTree>
    <p:extLst>
      <p:ext uri="{BB962C8B-B14F-4D97-AF65-F5344CB8AC3E}">
        <p14:creationId xmlns:p14="http://schemas.microsoft.com/office/powerpoint/2010/main" val="1488772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Trigger mode.</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27</a:t>
            </a:fld>
            <a:endParaRPr lang="en-US" altLang="zh-CN" dirty="0"/>
          </a:p>
        </p:txBody>
      </p:sp>
      <p:sp>
        <p:nvSpPr>
          <p:cNvPr id="3" name="内容占位符 2"/>
          <p:cNvSpPr>
            <a:spLocks noGrp="1"/>
          </p:cNvSpPr>
          <p:nvPr>
            <p:ph sz="quarter" idx="1"/>
          </p:nvPr>
        </p:nvSpPr>
        <p:spPr>
          <a:xfrm>
            <a:off x="539552" y="1484784"/>
            <a:ext cx="8153400" cy="4495800"/>
          </a:xfrm>
        </p:spPr>
        <p:txBody>
          <a:bodyPr>
            <a:normAutofit/>
          </a:bodyPr>
          <a:lstStyle/>
          <a:p>
            <a:pPr eaLnBrk="1"/>
            <a:r>
              <a:rPr lang="en-US" altLang="zh-CN" sz="1800" dirty="0" smtClean="0"/>
              <a:t>Within 100ns, 3 channels of nine PMTs are fired;</a:t>
            </a:r>
          </a:p>
          <a:p>
            <a:pPr eaLnBrk="1"/>
            <a:r>
              <a:rPr lang="en-US" altLang="zh-CN" sz="1800" dirty="0" smtClean="0"/>
              <a:t>2 channels of nine PMTs are fired ,filtered with 1/100(only one trigger outputs when 100 times);</a:t>
            </a:r>
          </a:p>
          <a:p>
            <a:pPr eaLnBrk="1"/>
            <a:r>
              <a:rPr lang="en-US" altLang="zh-CN" sz="1800" dirty="0" smtClean="0"/>
              <a:t>1 channel is fired, filtered with 1/10000</a:t>
            </a:r>
            <a:r>
              <a:rPr lang="zh-CN" altLang="zh-CN" sz="1800" dirty="0" smtClean="0"/>
              <a:t>；</a:t>
            </a:r>
            <a:endParaRPr lang="en-US" altLang="zh-CN" sz="1800" dirty="0" smtClean="0"/>
          </a:p>
          <a:p>
            <a:pPr eaLnBrk="1"/>
            <a:r>
              <a:rPr lang="en-US" altLang="zh-CN" sz="1800" dirty="0" smtClean="0"/>
              <a:t>1Hz force trigger</a:t>
            </a:r>
            <a:r>
              <a:rPr lang="zh-CN" altLang="zh-CN" sz="1800" dirty="0" smtClean="0"/>
              <a:t>；</a:t>
            </a:r>
            <a:endParaRPr lang="en-US" altLang="zh-CN" sz="1800" dirty="0" smtClean="0"/>
          </a:p>
          <a:p>
            <a:pPr eaLnBrk="1"/>
            <a:r>
              <a:rPr lang="en-US" altLang="zh-CN" sz="1800" dirty="0" smtClean="0"/>
              <a:t>External trigger(Possibly from ARGO-YBJ or other detectors)</a:t>
            </a:r>
            <a:r>
              <a:rPr lang="zh-CN" altLang="zh-CN" sz="1800" dirty="0" smtClean="0"/>
              <a:t>；</a:t>
            </a:r>
            <a:endParaRPr lang="en-US" altLang="zh-CN" sz="1800" dirty="0" smtClean="0"/>
          </a:p>
          <a:p>
            <a:pPr eaLnBrk="1"/>
            <a:r>
              <a:rPr lang="en-US" altLang="zh-CN" sz="1800" b="1" dirty="0" smtClean="0"/>
              <a:t>The above five cases work with “OR” mode.</a:t>
            </a:r>
          </a:p>
        </p:txBody>
      </p:sp>
      <p:pic>
        <p:nvPicPr>
          <p:cNvPr id="215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15" y="4005064"/>
            <a:ext cx="3957221" cy="28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表格 5"/>
          <p:cNvGraphicFramePr>
            <a:graphicFrameLocks noGrp="1"/>
          </p:cNvGraphicFramePr>
          <p:nvPr>
            <p:extLst>
              <p:ext uri="{D42A27DB-BD31-4B8C-83A1-F6EECF244321}">
                <p14:modId xmlns:p14="http://schemas.microsoft.com/office/powerpoint/2010/main" val="2040023605"/>
              </p:ext>
            </p:extLst>
          </p:nvPr>
        </p:nvGraphicFramePr>
        <p:xfrm>
          <a:off x="5364088" y="4088679"/>
          <a:ext cx="3384377" cy="2520280"/>
        </p:xfrm>
        <a:graphic>
          <a:graphicData uri="http://schemas.openxmlformats.org/drawingml/2006/table">
            <a:tbl>
              <a:tblPr firstRow="1" bandRow="1">
                <a:tableStyleId>{5C22544A-7EE6-4342-B048-85BDC9FD1C3A}</a:tableStyleId>
              </a:tblPr>
              <a:tblGrid>
                <a:gridCol w="792088"/>
                <a:gridCol w="1106465"/>
                <a:gridCol w="1485824"/>
              </a:tblGrid>
              <a:tr h="742576">
                <a:tc>
                  <a:txBody>
                    <a:bodyPr/>
                    <a:lstStyle/>
                    <a:p>
                      <a:pPr algn="r"/>
                      <a:r>
                        <a:rPr lang="en-US" altLang="zh-CN" dirty="0" smtClean="0"/>
                        <a:t>nPMT</a:t>
                      </a:r>
                      <a:endParaRPr lang="zh-CN" altLang="en-US" dirty="0"/>
                    </a:p>
                  </a:txBody>
                  <a:tcPr/>
                </a:tc>
                <a:tc>
                  <a:txBody>
                    <a:bodyPr/>
                    <a:lstStyle/>
                    <a:p>
                      <a:pPr algn="r"/>
                      <a:r>
                        <a:rPr lang="en-US" altLang="zh-CN" dirty="0" smtClean="0"/>
                        <a:t>Rate</a:t>
                      </a:r>
                    </a:p>
                    <a:p>
                      <a:pPr algn="r"/>
                      <a:r>
                        <a:rPr lang="en-US" altLang="zh-CN" dirty="0" smtClean="0"/>
                        <a:t> (Hz)</a:t>
                      </a:r>
                      <a:endParaRPr lang="zh-CN" altLang="en-US" dirty="0"/>
                    </a:p>
                  </a:txBody>
                  <a:tcPr/>
                </a:tc>
                <a:tc>
                  <a:txBody>
                    <a:bodyPr/>
                    <a:lstStyle/>
                    <a:p>
                      <a:pPr algn="r"/>
                      <a:r>
                        <a:rPr lang="en-US" altLang="zh-CN" dirty="0" smtClean="0"/>
                        <a:t>Int. Rate </a:t>
                      </a:r>
                    </a:p>
                    <a:p>
                      <a:pPr algn="r"/>
                      <a:r>
                        <a:rPr lang="en-US" altLang="zh-CN" dirty="0" smtClean="0"/>
                        <a:t>(Hz)</a:t>
                      </a:r>
                      <a:endParaRPr lang="zh-CN" altLang="en-US" dirty="0"/>
                    </a:p>
                  </a:txBody>
                  <a:tcPr/>
                </a:tc>
              </a:tr>
              <a:tr h="444426">
                <a:tc>
                  <a:txBody>
                    <a:bodyPr/>
                    <a:lstStyle/>
                    <a:p>
                      <a:pPr algn="r"/>
                      <a:r>
                        <a:rPr lang="en-US" altLang="zh-CN" dirty="0" smtClean="0"/>
                        <a:t>1</a:t>
                      </a:r>
                      <a:endParaRPr lang="zh-CN" altLang="en-US" dirty="0"/>
                    </a:p>
                  </a:txBody>
                  <a:tcPr/>
                </a:tc>
                <a:tc>
                  <a:txBody>
                    <a:bodyPr/>
                    <a:lstStyle/>
                    <a:p>
                      <a:pPr algn="r"/>
                      <a:r>
                        <a:rPr lang="en-US" altLang="zh-CN" dirty="0" smtClean="0"/>
                        <a:t>44800</a:t>
                      </a:r>
                      <a:endParaRPr lang="zh-CN" altLang="en-US" dirty="0"/>
                    </a:p>
                  </a:txBody>
                  <a:tcPr/>
                </a:tc>
                <a:tc>
                  <a:txBody>
                    <a:bodyPr/>
                    <a:lstStyle/>
                    <a:p>
                      <a:pPr algn="r"/>
                      <a:r>
                        <a:rPr lang="en-US" altLang="zh-CN" dirty="0" smtClean="0"/>
                        <a:t>48408</a:t>
                      </a:r>
                      <a:endParaRPr lang="zh-CN" altLang="en-US" dirty="0"/>
                    </a:p>
                  </a:txBody>
                  <a:tcPr/>
                </a:tc>
              </a:tr>
              <a:tr h="444426">
                <a:tc>
                  <a:txBody>
                    <a:bodyPr/>
                    <a:lstStyle/>
                    <a:p>
                      <a:pPr algn="r"/>
                      <a:r>
                        <a:rPr lang="en-US" altLang="zh-CN" dirty="0" smtClean="0"/>
                        <a:t>2</a:t>
                      </a:r>
                      <a:endParaRPr lang="zh-CN" altLang="en-US" dirty="0"/>
                    </a:p>
                  </a:txBody>
                  <a:tcPr/>
                </a:tc>
                <a:tc>
                  <a:txBody>
                    <a:bodyPr/>
                    <a:lstStyle/>
                    <a:p>
                      <a:pPr algn="r"/>
                      <a:r>
                        <a:rPr lang="en-US" altLang="zh-CN" dirty="0" smtClean="0"/>
                        <a:t>3100</a:t>
                      </a:r>
                      <a:endParaRPr lang="zh-CN" altLang="en-US" dirty="0"/>
                    </a:p>
                  </a:txBody>
                  <a:tcPr/>
                </a:tc>
                <a:tc>
                  <a:txBody>
                    <a:bodyPr/>
                    <a:lstStyle/>
                    <a:p>
                      <a:pPr algn="r"/>
                      <a:r>
                        <a:rPr lang="en-US" altLang="zh-CN" dirty="0" smtClean="0"/>
                        <a:t>3608</a:t>
                      </a:r>
                      <a:endParaRPr lang="zh-CN" altLang="en-US" dirty="0"/>
                    </a:p>
                  </a:txBody>
                  <a:tcPr/>
                </a:tc>
              </a:tr>
              <a:tr h="444426">
                <a:tc>
                  <a:txBody>
                    <a:bodyPr/>
                    <a:lstStyle/>
                    <a:p>
                      <a:pPr algn="r"/>
                      <a:r>
                        <a:rPr lang="en-US" altLang="zh-CN" dirty="0" smtClean="0"/>
                        <a:t>3</a:t>
                      </a:r>
                      <a:endParaRPr lang="zh-CN" altLang="en-US" dirty="0"/>
                    </a:p>
                  </a:txBody>
                  <a:tcPr/>
                </a:tc>
                <a:tc>
                  <a:txBody>
                    <a:bodyPr/>
                    <a:lstStyle/>
                    <a:p>
                      <a:pPr algn="r"/>
                      <a:r>
                        <a:rPr lang="en-US" altLang="zh-CN" dirty="0" smtClean="0"/>
                        <a:t>298</a:t>
                      </a:r>
                      <a:endParaRPr lang="zh-CN" altLang="en-US" dirty="0"/>
                    </a:p>
                  </a:txBody>
                  <a:tcPr/>
                </a:tc>
                <a:tc>
                  <a:txBody>
                    <a:bodyPr/>
                    <a:lstStyle/>
                    <a:p>
                      <a:pPr algn="r"/>
                      <a:r>
                        <a:rPr lang="en-US" altLang="zh-CN" dirty="0" smtClean="0"/>
                        <a:t>508</a:t>
                      </a:r>
                      <a:endParaRPr lang="zh-CN" altLang="en-US" dirty="0"/>
                    </a:p>
                  </a:txBody>
                  <a:tcPr/>
                </a:tc>
              </a:tr>
              <a:tr h="444426">
                <a:tc>
                  <a:txBody>
                    <a:bodyPr/>
                    <a:lstStyle/>
                    <a:p>
                      <a:pPr algn="r"/>
                      <a:r>
                        <a:rPr lang="en-US" altLang="zh-CN" dirty="0" smtClean="0"/>
                        <a:t>4</a:t>
                      </a:r>
                      <a:endParaRPr lang="zh-CN" altLang="en-US" dirty="0"/>
                    </a:p>
                  </a:txBody>
                  <a:tcPr/>
                </a:tc>
                <a:tc>
                  <a:txBody>
                    <a:bodyPr/>
                    <a:lstStyle/>
                    <a:p>
                      <a:pPr algn="r"/>
                      <a:r>
                        <a:rPr lang="en-US" altLang="zh-CN" dirty="0" smtClean="0"/>
                        <a:t>92</a:t>
                      </a:r>
                      <a:endParaRPr lang="zh-CN" altLang="en-US" dirty="0"/>
                    </a:p>
                  </a:txBody>
                  <a:tcPr/>
                </a:tc>
                <a:tc>
                  <a:txBody>
                    <a:bodyPr/>
                    <a:lstStyle/>
                    <a:p>
                      <a:pPr algn="r"/>
                      <a:r>
                        <a:rPr lang="en-US" altLang="zh-CN" dirty="0" smtClean="0"/>
                        <a:t>210</a:t>
                      </a:r>
                      <a:endParaRPr lang="zh-CN" altLang="en-US" dirty="0"/>
                    </a:p>
                  </a:txBody>
                  <a:tcPr/>
                </a:tc>
              </a:tr>
            </a:tbl>
          </a:graphicData>
        </a:graphic>
      </p:graphicFrame>
      <p:sp>
        <p:nvSpPr>
          <p:cNvPr id="5" name="TextBox 4"/>
          <p:cNvSpPr txBox="1"/>
          <p:nvPr/>
        </p:nvSpPr>
        <p:spPr>
          <a:xfrm>
            <a:off x="1403648" y="4355812"/>
            <a:ext cx="376256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smtClean="0"/>
              <a:t>Simulation of the trigger rate.</a:t>
            </a:r>
            <a:endParaRPr lang="zh-CN" altLang="en-US" dirty="0"/>
          </a:p>
        </p:txBody>
      </p:sp>
    </p:spTree>
    <p:extLst>
      <p:ext uri="{BB962C8B-B14F-4D97-AF65-F5344CB8AC3E}">
        <p14:creationId xmlns:p14="http://schemas.microsoft.com/office/powerpoint/2010/main" val="826547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More selections of PMTs</a:t>
            </a:r>
            <a:endParaRPr lang="zh-CN" altLang="en-US" b="1" dirty="0"/>
          </a:p>
        </p:txBody>
      </p:sp>
      <p:sp>
        <p:nvSpPr>
          <p:cNvPr id="12" name="文本占位符 11"/>
          <p:cNvSpPr>
            <a:spLocks noGrp="1"/>
          </p:cNvSpPr>
          <p:nvPr>
            <p:ph type="body" sz="half" idx="1"/>
          </p:nvPr>
        </p:nvSpPr>
        <p:spPr>
          <a:xfrm>
            <a:off x="251520" y="1772816"/>
            <a:ext cx="4104456" cy="4320480"/>
          </a:xfrm>
        </p:spPr>
        <p:txBody>
          <a:bodyPr>
            <a:normAutofit fontScale="85000" lnSpcReduction="10000"/>
          </a:bodyPr>
          <a:lstStyle/>
          <a:p>
            <a:r>
              <a:rPr lang="en-US" altLang="zh-CN" sz="2000" dirty="0" smtClean="0"/>
              <a:t>Since ~4000 8-in PMTs are required by WCDA experiment, we also consider other products besides Hamamatsu company.</a:t>
            </a:r>
          </a:p>
          <a:p>
            <a:endParaRPr lang="en-US" altLang="zh-CN" sz="2000" dirty="0" smtClean="0"/>
          </a:p>
          <a:p>
            <a:r>
              <a:rPr lang="en-US" altLang="zh-CN" sz="2000" dirty="0" smtClean="0"/>
              <a:t>Two 8-in PMT were bought from the Electron Tube company. It has better linearity and worse timing compared with Hamamatsu’s.</a:t>
            </a:r>
          </a:p>
          <a:p>
            <a:endParaRPr lang="en-US" altLang="zh-CN" sz="2000" dirty="0" smtClean="0"/>
          </a:p>
          <a:p>
            <a:r>
              <a:rPr lang="en-US" altLang="zh-CN" sz="2000" dirty="0" smtClean="0"/>
              <a:t>A prototype of 8-in PMT(the left one) was made by a domestic </a:t>
            </a:r>
            <a:r>
              <a:rPr lang="en-US" altLang="zh-CN" sz="2000" dirty="0"/>
              <a:t>factory</a:t>
            </a:r>
            <a:r>
              <a:rPr lang="en-US" altLang="zh-CN" sz="2000" dirty="0" smtClean="0"/>
              <a:t>. It indeed works, but need more optimization. </a:t>
            </a:r>
            <a:endParaRPr lang="zh-CN" altLang="en-US" sz="20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28</a:t>
            </a:fld>
            <a:endParaRPr lang="en-US" altLang="zh-CN" dirty="0"/>
          </a:p>
        </p:txBody>
      </p:sp>
      <p:pic>
        <p:nvPicPr>
          <p:cNvPr id="9" name="图片 8" descr="DSCF065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008" y="1597187"/>
            <a:ext cx="4010913" cy="3008185"/>
          </a:xfrm>
          <a:prstGeom prst="rect">
            <a:avLst/>
          </a:prstGeom>
        </p:spPr>
      </p:pic>
      <p:graphicFrame>
        <p:nvGraphicFramePr>
          <p:cNvPr id="14" name="表格 13"/>
          <p:cNvGraphicFramePr>
            <a:graphicFrameLocks noGrp="1"/>
          </p:cNvGraphicFramePr>
          <p:nvPr>
            <p:extLst>
              <p:ext uri="{D42A27DB-BD31-4B8C-83A1-F6EECF244321}">
                <p14:modId xmlns:p14="http://schemas.microsoft.com/office/powerpoint/2010/main" val="2342053573"/>
              </p:ext>
            </p:extLst>
          </p:nvPr>
        </p:nvGraphicFramePr>
        <p:xfrm>
          <a:off x="5175419" y="5376163"/>
          <a:ext cx="3479502" cy="1383684"/>
        </p:xfrm>
        <a:graphic>
          <a:graphicData uri="http://schemas.openxmlformats.org/drawingml/2006/table">
            <a:tbl>
              <a:tblPr firstRow="1" bandRow="1">
                <a:tableStyleId>{5A111915-BE36-4E01-A7E5-04B1672EAD32}</a:tableStyleId>
              </a:tblPr>
              <a:tblGrid>
                <a:gridCol w="1612467"/>
                <a:gridCol w="822879"/>
                <a:gridCol w="1044156"/>
              </a:tblGrid>
              <a:tr h="466453">
                <a:tc>
                  <a:txBody>
                    <a:bodyPr/>
                    <a:lstStyle/>
                    <a:p>
                      <a:endParaRPr lang="zh-CN" altLang="en-US" sz="1600" dirty="0">
                        <a:solidFill>
                          <a:schemeClr val="tx1"/>
                        </a:solidFill>
                      </a:endParaRPr>
                    </a:p>
                  </a:txBody>
                  <a:tcPr/>
                </a:tc>
                <a:tc>
                  <a:txBody>
                    <a:bodyPr/>
                    <a:lstStyle/>
                    <a:p>
                      <a:r>
                        <a:rPr lang="en-US" altLang="zh-CN" sz="1600" dirty="0" smtClean="0"/>
                        <a:t>Rise Time</a:t>
                      </a:r>
                      <a:endParaRPr lang="zh-CN" altLang="en-US" sz="1600" dirty="0">
                        <a:solidFill>
                          <a:schemeClr val="tx1"/>
                        </a:solidFill>
                      </a:endParaRPr>
                    </a:p>
                  </a:txBody>
                  <a:tcPr/>
                </a:tc>
                <a:tc>
                  <a:txBody>
                    <a:bodyPr/>
                    <a:lstStyle/>
                    <a:p>
                      <a:r>
                        <a:rPr lang="en-US" altLang="zh-CN" sz="1600" dirty="0" smtClean="0"/>
                        <a:t>Fall Time</a:t>
                      </a:r>
                      <a:endParaRPr lang="zh-CN" altLang="en-US" sz="1600" dirty="0">
                        <a:solidFill>
                          <a:schemeClr val="tx1"/>
                        </a:solidFill>
                      </a:endParaRPr>
                    </a:p>
                  </a:txBody>
                  <a:tcPr/>
                </a:tc>
              </a:tr>
              <a:tr h="402282">
                <a:tc>
                  <a:txBody>
                    <a:bodyPr/>
                    <a:lstStyle/>
                    <a:p>
                      <a:r>
                        <a:rPr lang="en-US" altLang="zh-CN" sz="1600" dirty="0" smtClean="0"/>
                        <a:t>ET 9354KB</a:t>
                      </a:r>
                      <a:endParaRPr lang="zh-CN" altLang="en-US" sz="1600" dirty="0">
                        <a:solidFill>
                          <a:srgbClr val="FF0000"/>
                        </a:solidFill>
                      </a:endParaRPr>
                    </a:p>
                  </a:txBody>
                  <a:tcPr/>
                </a:tc>
                <a:tc>
                  <a:txBody>
                    <a:bodyPr/>
                    <a:lstStyle/>
                    <a:p>
                      <a:r>
                        <a:rPr lang="en-US" altLang="zh-CN" sz="1600" dirty="0" smtClean="0"/>
                        <a:t>6.9 ns</a:t>
                      </a:r>
                      <a:endParaRPr lang="zh-CN" altLang="en-US" sz="1600" dirty="0">
                        <a:solidFill>
                          <a:srgbClr val="FF0000"/>
                        </a:solidFill>
                      </a:endParaRPr>
                    </a:p>
                  </a:txBody>
                  <a:tcPr/>
                </a:tc>
                <a:tc>
                  <a:txBody>
                    <a:bodyPr/>
                    <a:lstStyle/>
                    <a:p>
                      <a:r>
                        <a:rPr lang="en-US" altLang="zh-CN" sz="1600" dirty="0" smtClean="0"/>
                        <a:t>13.7 ns</a:t>
                      </a:r>
                      <a:endParaRPr lang="zh-CN" altLang="en-US" sz="1600" dirty="0">
                        <a:solidFill>
                          <a:srgbClr val="FF0000"/>
                        </a:solidFill>
                      </a:endParaRPr>
                    </a:p>
                  </a:txBody>
                  <a:tcPr/>
                </a:tc>
              </a:tr>
              <a:tr h="402282">
                <a:tc>
                  <a:txBody>
                    <a:bodyPr/>
                    <a:lstStyle/>
                    <a:p>
                      <a:r>
                        <a:rPr lang="en-US" altLang="zh-CN" sz="1600" dirty="0" smtClean="0"/>
                        <a:t>Hamamatsu</a:t>
                      </a:r>
                      <a:endParaRPr lang="zh-CN" altLang="en-US" sz="1600" dirty="0">
                        <a:solidFill>
                          <a:srgbClr val="0000FF"/>
                        </a:solidFill>
                      </a:endParaRPr>
                    </a:p>
                  </a:txBody>
                  <a:tcPr/>
                </a:tc>
                <a:tc>
                  <a:txBody>
                    <a:bodyPr/>
                    <a:lstStyle/>
                    <a:p>
                      <a:r>
                        <a:rPr lang="en-US" altLang="zh-CN" sz="1600" dirty="0" smtClean="0"/>
                        <a:t>4.6 ns</a:t>
                      </a:r>
                      <a:endParaRPr lang="zh-CN" altLang="en-US" sz="1600" dirty="0">
                        <a:solidFill>
                          <a:srgbClr val="0000FF"/>
                        </a:solidFill>
                      </a:endParaRPr>
                    </a:p>
                  </a:txBody>
                  <a:tcPr/>
                </a:tc>
                <a:tc>
                  <a:txBody>
                    <a:bodyPr/>
                    <a:lstStyle/>
                    <a:p>
                      <a:r>
                        <a:rPr lang="en-US" altLang="zh-CN" sz="1600" dirty="0" smtClean="0"/>
                        <a:t>6.3 ns</a:t>
                      </a:r>
                      <a:endParaRPr lang="zh-CN" altLang="en-US" sz="1600" dirty="0">
                        <a:solidFill>
                          <a:srgbClr val="0000FF"/>
                        </a:solidFill>
                      </a:endParaRPr>
                    </a:p>
                  </a:txBody>
                  <a:tcPr/>
                </a:tc>
              </a:tr>
            </a:tbl>
          </a:graphicData>
        </a:graphic>
      </p:graphicFrame>
      <p:sp>
        <p:nvSpPr>
          <p:cNvPr id="4" name="TextBox 3"/>
          <p:cNvSpPr txBox="1"/>
          <p:nvPr/>
        </p:nvSpPr>
        <p:spPr>
          <a:xfrm>
            <a:off x="4788024" y="4636985"/>
            <a:ext cx="4108817"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LED light source is used and work </a:t>
            </a:r>
          </a:p>
          <a:p>
            <a:r>
              <a:rPr lang="en-US" altLang="zh-CN" dirty="0" smtClean="0"/>
              <a:t>with same Gain(2*10</a:t>
            </a:r>
            <a:r>
              <a:rPr lang="en-US" altLang="zh-CN" baseline="30000" dirty="0" smtClean="0"/>
              <a:t>6</a:t>
            </a:r>
            <a:r>
              <a:rPr lang="en-US" altLang="zh-CN" dirty="0" smtClean="0"/>
              <a:t>)</a:t>
            </a:r>
            <a:endParaRPr lang="zh-CN" altLang="en-US" dirty="0"/>
          </a:p>
        </p:txBody>
      </p:sp>
    </p:spTree>
    <p:extLst>
      <p:ext uri="{BB962C8B-B14F-4D97-AF65-F5344CB8AC3E}">
        <p14:creationId xmlns:p14="http://schemas.microsoft.com/office/powerpoint/2010/main" val="3485814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of ET 9354KB</a:t>
            </a:r>
            <a:r>
              <a:rPr lang="zh-CN" altLang="en-US" dirty="0"/>
              <a:t> </a:t>
            </a:r>
            <a:r>
              <a:rPr lang="en-US" altLang="zh-CN" dirty="0" smtClean="0"/>
              <a:t>PMT</a:t>
            </a:r>
            <a:endParaRPr lang="zh-CN" altLang="en-US" dirty="0"/>
          </a:p>
        </p:txBody>
      </p:sp>
      <p:sp>
        <p:nvSpPr>
          <p:cNvPr id="4" name="内容占位符 3"/>
          <p:cNvSpPr>
            <a:spLocks noGrp="1"/>
          </p:cNvSpPr>
          <p:nvPr>
            <p:ph sz="half" idx="2"/>
          </p:nvPr>
        </p:nvSpPr>
        <p:spPr>
          <a:xfrm>
            <a:off x="899592" y="6137920"/>
            <a:ext cx="2736304" cy="720080"/>
          </a:xfrm>
        </p:spPr>
        <p:txBody>
          <a:bodyPr>
            <a:normAutofit lnSpcReduction="10000"/>
          </a:bodyPr>
          <a:lstStyle/>
          <a:p>
            <a:r>
              <a:rPr lang="en-US" altLang="zh-CN" sz="1800" b="1" dirty="0" smtClean="0"/>
              <a:t>HV</a:t>
            </a:r>
            <a:r>
              <a:rPr lang="zh-CN" altLang="en-US" sz="1800" b="1" dirty="0" smtClean="0"/>
              <a:t>：</a:t>
            </a:r>
            <a:r>
              <a:rPr lang="en-US" altLang="zh-CN" sz="1800" b="1" dirty="0" smtClean="0"/>
              <a:t>+1260</a:t>
            </a:r>
            <a:r>
              <a:rPr lang="zh-CN" altLang="en-US" sz="1800" b="1" dirty="0" smtClean="0"/>
              <a:t> </a:t>
            </a:r>
            <a:r>
              <a:rPr lang="en-US" altLang="zh-CN" sz="1800" b="1" dirty="0" smtClean="0"/>
              <a:t>V</a:t>
            </a:r>
            <a:r>
              <a:rPr lang="zh-CN" altLang="en-US" sz="1800" b="1" dirty="0" smtClean="0"/>
              <a:t>；</a:t>
            </a:r>
            <a:endParaRPr lang="en-US" altLang="zh-CN" sz="1800" b="1" dirty="0" smtClean="0"/>
          </a:p>
          <a:p>
            <a:r>
              <a:rPr lang="en-US" altLang="zh-CN" sz="1800" b="1" dirty="0" smtClean="0"/>
              <a:t>Gain</a:t>
            </a:r>
            <a:r>
              <a:rPr lang="zh-CN" altLang="en-US" sz="1800" b="1" dirty="0" smtClean="0"/>
              <a:t>：</a:t>
            </a:r>
            <a:r>
              <a:rPr lang="en-US" altLang="zh-CN" sz="1800" b="1" dirty="0" smtClean="0"/>
              <a:t>2.08</a:t>
            </a:r>
            <a:r>
              <a:rPr lang="en-US" altLang="zh-CN" sz="1800" b="1" dirty="0" smtClean="0">
                <a:sym typeface="Symbol"/>
              </a:rPr>
              <a:t>10</a:t>
            </a:r>
            <a:r>
              <a:rPr lang="en-US" altLang="zh-CN" sz="1800" b="1" baseline="30000" dirty="0" smtClean="0">
                <a:sym typeface="Symbol"/>
              </a:rPr>
              <a:t>6</a:t>
            </a:r>
            <a:r>
              <a:rPr lang="zh-CN" altLang="en-US" sz="1800" b="1" dirty="0" smtClean="0">
                <a:sym typeface="Symbol"/>
              </a:rPr>
              <a:t>。</a:t>
            </a:r>
            <a:endParaRPr lang="en-US" altLang="zh-CN" sz="1800" b="1" dirty="0" smtClean="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29</a:t>
            </a:fld>
            <a:endParaRPr lang="en-US" altLang="zh-CN" dirty="0"/>
          </a:p>
        </p:txBody>
      </p:sp>
      <p:pic>
        <p:nvPicPr>
          <p:cNvPr id="6" name="图片 5" descr="spe2.gif"/>
          <p:cNvPicPr>
            <a:picLocks noChangeAspect="1"/>
          </p:cNvPicPr>
          <p:nvPr/>
        </p:nvPicPr>
        <p:blipFill>
          <a:blip r:embed="rId3" cstate="print"/>
          <a:stretch>
            <a:fillRect/>
          </a:stretch>
        </p:blipFill>
        <p:spPr>
          <a:xfrm>
            <a:off x="0" y="1124744"/>
            <a:ext cx="5447204" cy="5072074"/>
          </a:xfrm>
          <a:prstGeom prst="rect">
            <a:avLst/>
          </a:prstGeom>
        </p:spPr>
      </p:pic>
      <p:pic>
        <p:nvPicPr>
          <p:cNvPr id="7" name="内容占位符 3" descr="spe.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2483768" y="1124744"/>
            <a:ext cx="2942690" cy="2740037"/>
          </a:xfrm>
          <a:prstGeom prst="rect">
            <a:avLst/>
          </a:prstGeom>
          <a:noFill/>
          <a:ln w="9525">
            <a:noFill/>
            <a:miter lim="800000"/>
            <a:headEnd/>
            <a:tailEnd/>
          </a:ln>
        </p:spPr>
      </p:pic>
      <p:sp>
        <p:nvSpPr>
          <p:cNvPr id="8" name="椭圆 7"/>
          <p:cNvSpPr/>
          <p:nvPr/>
        </p:nvSpPr>
        <p:spPr>
          <a:xfrm>
            <a:off x="856654" y="3789040"/>
            <a:ext cx="3643338" cy="1800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00"/>
          </a:p>
        </p:txBody>
      </p:sp>
      <p:sp>
        <p:nvSpPr>
          <p:cNvPr id="9" name="右箭头 8"/>
          <p:cNvSpPr/>
          <p:nvPr/>
        </p:nvSpPr>
        <p:spPr>
          <a:xfrm rot="19287997">
            <a:off x="1853560" y="3166939"/>
            <a:ext cx="1342528" cy="29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内容占位符 3" descr="gain.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1353" y="1124744"/>
            <a:ext cx="3816424" cy="2588150"/>
          </a:xfrm>
          <a:prstGeom prst="rect">
            <a:avLst/>
          </a:prstGeom>
        </p:spPr>
      </p:pic>
      <p:pic>
        <p:nvPicPr>
          <p:cNvPr id="12" name="内容占位符 3" descr="2.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5076" y="3864781"/>
            <a:ext cx="3716345" cy="2520280"/>
          </a:xfrm>
          <a:prstGeom prst="rect">
            <a:avLst/>
          </a:prstGeom>
        </p:spPr>
      </p:pic>
      <p:sp>
        <p:nvSpPr>
          <p:cNvPr id="14" name="TextBox 13"/>
          <p:cNvSpPr txBox="1"/>
          <p:nvPr/>
        </p:nvSpPr>
        <p:spPr>
          <a:xfrm>
            <a:off x="7358082" y="2643182"/>
            <a:ext cx="1370888" cy="369332"/>
          </a:xfrm>
          <a:prstGeom prst="rect">
            <a:avLst/>
          </a:prstGeom>
          <a:noFill/>
        </p:spPr>
        <p:txBody>
          <a:bodyPr wrap="none" rtlCol="0">
            <a:spAutoFit/>
          </a:bodyPr>
          <a:lstStyle/>
          <a:p>
            <a:r>
              <a:rPr lang="en-US" altLang="zh-CN" sz="1800" dirty="0" smtClean="0"/>
              <a:t>Beta=16.94</a:t>
            </a:r>
            <a:endParaRPr lang="zh-CN" altLang="en-US" sz="1800" dirty="0"/>
          </a:p>
        </p:txBody>
      </p:sp>
    </p:spTree>
    <p:extLst>
      <p:ext uri="{BB962C8B-B14F-4D97-AF65-F5344CB8AC3E}">
        <p14:creationId xmlns:p14="http://schemas.microsoft.com/office/powerpoint/2010/main" val="52544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WCDA experiment </a:t>
            </a:r>
            <a:endParaRPr lang="zh-CN" altLang="en-US" sz="4000" dirty="0"/>
          </a:p>
        </p:txBody>
      </p:sp>
      <p:sp>
        <p:nvSpPr>
          <p:cNvPr id="4" name="灯片编号占位符 3"/>
          <p:cNvSpPr>
            <a:spLocks noGrp="1"/>
          </p:cNvSpPr>
          <p:nvPr>
            <p:ph type="sldNum" sz="quarter" idx="12"/>
          </p:nvPr>
        </p:nvSpPr>
        <p:spPr/>
        <p:txBody>
          <a:bodyPr>
            <a:normAutofit fontScale="85000" lnSpcReduction="20000"/>
          </a:bodyPr>
          <a:lstStyle/>
          <a:p>
            <a:fld id="{0ABF9B20-F1E4-4949-BCF3-463EA1C91FF3}" type="slidenum">
              <a:rPr lang="zh-CN" altLang="en-US" smtClean="0"/>
              <a:t>3</a:t>
            </a:fld>
            <a:endParaRPr lang="zh-CN" altLang="en-US"/>
          </a:p>
        </p:txBody>
      </p:sp>
      <p:sp>
        <p:nvSpPr>
          <p:cNvPr id="3" name="内容占位符 2"/>
          <p:cNvSpPr>
            <a:spLocks noGrp="1"/>
          </p:cNvSpPr>
          <p:nvPr>
            <p:ph sz="quarter" idx="1"/>
          </p:nvPr>
        </p:nvSpPr>
        <p:spPr>
          <a:xfrm>
            <a:off x="612648" y="1600200"/>
            <a:ext cx="8423848" cy="4495800"/>
          </a:xfrm>
        </p:spPr>
        <p:txBody>
          <a:bodyPr>
            <a:noAutofit/>
          </a:bodyPr>
          <a:lstStyle/>
          <a:p>
            <a:r>
              <a:rPr lang="en-US" altLang="zh-CN" sz="2400" dirty="0" smtClean="0"/>
              <a:t>Physics details, please see Yao </a:t>
            </a:r>
            <a:r>
              <a:rPr lang="en-US" altLang="zh-CN" sz="2400" dirty="0" err="1" smtClean="0"/>
              <a:t>Zhiguo’s</a:t>
            </a:r>
            <a:r>
              <a:rPr lang="en-US" altLang="zh-CN" sz="2400" dirty="0" smtClean="0"/>
              <a:t> report. This report will focus on R&amp;D of the WCDA experiment.</a:t>
            </a:r>
          </a:p>
          <a:p>
            <a:endParaRPr lang="en-US" altLang="zh-CN" sz="2400" dirty="0" smtClean="0"/>
          </a:p>
          <a:p>
            <a:r>
              <a:rPr lang="en-US" altLang="zh-CN" sz="2400" dirty="0" smtClean="0"/>
              <a:t>Four steps:</a:t>
            </a:r>
          </a:p>
          <a:p>
            <a:pPr marL="880110" lvl="1" indent="-514350">
              <a:buFont typeface="+mj-lt"/>
              <a:buAutoNum type="arabicPeriod"/>
            </a:pPr>
            <a:r>
              <a:rPr lang="en-US" altLang="zh-CN" sz="2000" dirty="0" smtClean="0"/>
              <a:t>A unit of water Cerenkov detector(one cell) at IHEP. </a:t>
            </a:r>
          </a:p>
          <a:p>
            <a:pPr marL="880110" lvl="1" indent="-514350">
              <a:buFont typeface="+mj-lt"/>
              <a:buAutoNum type="arabicPeriod"/>
            </a:pPr>
            <a:r>
              <a:rPr lang="en-US" altLang="zh-CN" sz="2000" dirty="0" smtClean="0"/>
              <a:t>A engineering array(9 cells) at YBJ.</a:t>
            </a:r>
          </a:p>
          <a:p>
            <a:pPr marL="880110" lvl="1" indent="-514350">
              <a:buFont typeface="+mj-lt"/>
              <a:buAutoNum type="arabicPeriod"/>
            </a:pPr>
            <a:r>
              <a:rPr lang="en-US" altLang="zh-CN" sz="2000" dirty="0" smtClean="0"/>
              <a:t>A ¼ array(900 cells). </a:t>
            </a:r>
          </a:p>
          <a:p>
            <a:pPr marL="880110" lvl="1" indent="-514350">
              <a:buFont typeface="+mj-lt"/>
              <a:buAutoNum type="arabicPeriod"/>
            </a:pPr>
            <a:r>
              <a:rPr lang="en-US" altLang="zh-CN" sz="2000" dirty="0" smtClean="0"/>
              <a:t>Full array(3600 cells).</a:t>
            </a:r>
          </a:p>
          <a:p>
            <a:endParaRPr lang="en-US" altLang="zh-CN" sz="2400" dirty="0"/>
          </a:p>
          <a:p>
            <a:r>
              <a:rPr lang="en-US" altLang="zh-CN" sz="2400" dirty="0" smtClean="0"/>
              <a:t>Step 1 was done. And the engineering array goes smoothly now.</a:t>
            </a:r>
            <a:endParaRPr lang="zh-CN" altLang="en-US" sz="2400" dirty="0"/>
          </a:p>
        </p:txBody>
      </p:sp>
    </p:spTree>
    <p:extLst>
      <p:ext uri="{BB962C8B-B14F-4D97-AF65-F5344CB8AC3E}">
        <p14:creationId xmlns:p14="http://schemas.microsoft.com/office/powerpoint/2010/main" val="3922058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413" y="188640"/>
            <a:ext cx="8678421" cy="990600"/>
          </a:xfrm>
        </p:spPr>
        <p:txBody>
          <a:bodyPr>
            <a:noAutofit/>
          </a:bodyPr>
          <a:lstStyle/>
          <a:p>
            <a:r>
              <a:rPr lang="en-US" altLang="zh-CN" sz="2400" dirty="0" smtClean="0"/>
              <a:t>Design of the water recycling and purification system.</a:t>
            </a:r>
            <a:endParaRPr lang="zh-CN" altLang="en-US" sz="2400"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30</a:t>
            </a:fld>
            <a:endParaRPr lang="en-US" altLang="zh-CN" dirty="0"/>
          </a:p>
        </p:txBody>
      </p:sp>
      <p:sp>
        <p:nvSpPr>
          <p:cNvPr id="10" name="立方体 5"/>
          <p:cNvSpPr>
            <a:spLocks noChangeArrowheads="1"/>
          </p:cNvSpPr>
          <p:nvPr/>
        </p:nvSpPr>
        <p:spPr bwMode="auto">
          <a:xfrm>
            <a:off x="220957" y="1556432"/>
            <a:ext cx="1054006" cy="890399"/>
          </a:xfrm>
          <a:prstGeom prst="cube">
            <a:avLst>
              <a:gd name="adj" fmla="val 48781"/>
            </a:avLst>
          </a:prstGeom>
          <a:gradFill flip="none" rotWithShape="1">
            <a:gsLst>
              <a:gs pos="0">
                <a:srgbClr val="8488C4"/>
              </a:gs>
              <a:gs pos="53000">
                <a:srgbClr val="D4DEFF"/>
              </a:gs>
              <a:gs pos="83000">
                <a:srgbClr val="D4DEFF"/>
              </a:gs>
              <a:gs pos="100000">
                <a:srgbClr val="96AB94"/>
              </a:gs>
            </a:gsLst>
            <a:lin ang="5400000" scaled="0"/>
            <a:tileRect/>
          </a:gradFill>
          <a:ln w="9525" algn="ctr">
            <a:solidFill>
              <a:schemeClr val="accent6">
                <a:lumMod val="60000"/>
                <a:lumOff val="40000"/>
              </a:schemeClr>
            </a:solidFill>
            <a:round/>
            <a:headEnd/>
            <a:tailEnd/>
          </a:ln>
        </p:spPr>
        <p:txBody>
          <a:bodyPr anchor="b"/>
          <a:lstStyle/>
          <a:p>
            <a:endParaRPr lang="zh-CN" altLang="en-US"/>
          </a:p>
        </p:txBody>
      </p:sp>
      <p:grpSp>
        <p:nvGrpSpPr>
          <p:cNvPr id="88" name="组合 87"/>
          <p:cNvGrpSpPr/>
          <p:nvPr/>
        </p:nvGrpSpPr>
        <p:grpSpPr>
          <a:xfrm>
            <a:off x="1083132" y="1897449"/>
            <a:ext cx="4661748" cy="851339"/>
            <a:chOff x="1723797" y="1768460"/>
            <a:chExt cx="6829981" cy="2144572"/>
          </a:xfrm>
        </p:grpSpPr>
        <p:cxnSp>
          <p:nvCxnSpPr>
            <p:cNvPr id="19" name="直接连接符 18"/>
            <p:cNvCxnSpPr>
              <a:cxnSpLocks noChangeShapeType="1"/>
            </p:cNvCxnSpPr>
            <p:nvPr/>
          </p:nvCxnSpPr>
          <p:spPr bwMode="auto">
            <a:xfrm rot="5400000" flipH="1" flipV="1">
              <a:off x="2700675" y="2721150"/>
              <a:ext cx="1194179" cy="0"/>
            </a:xfrm>
            <a:prstGeom prst="line">
              <a:avLst/>
            </a:prstGeom>
            <a:noFill/>
            <a:ln w="88900" algn="ctr">
              <a:solidFill>
                <a:srgbClr val="FF9933"/>
              </a:solidFill>
              <a:round/>
              <a:headEnd/>
              <a:tailEnd/>
            </a:ln>
          </p:spPr>
        </p:cxnSp>
        <p:cxnSp>
          <p:nvCxnSpPr>
            <p:cNvPr id="20" name="直接连接符 19"/>
            <p:cNvCxnSpPr>
              <a:cxnSpLocks noChangeShapeType="1"/>
            </p:cNvCxnSpPr>
            <p:nvPr/>
          </p:nvCxnSpPr>
          <p:spPr bwMode="auto">
            <a:xfrm rot="5400000" flipH="1" flipV="1">
              <a:off x="2827564" y="2613304"/>
              <a:ext cx="1202728" cy="0"/>
            </a:xfrm>
            <a:prstGeom prst="line">
              <a:avLst/>
            </a:prstGeom>
            <a:noFill/>
            <a:ln w="88900" algn="ctr">
              <a:solidFill>
                <a:srgbClr val="FF9933"/>
              </a:solidFill>
              <a:round/>
              <a:headEnd/>
              <a:tailEnd/>
            </a:ln>
          </p:spPr>
        </p:cxnSp>
        <p:cxnSp>
          <p:nvCxnSpPr>
            <p:cNvPr id="21" name="直接连接符 20"/>
            <p:cNvCxnSpPr>
              <a:cxnSpLocks noChangeShapeType="1"/>
            </p:cNvCxnSpPr>
            <p:nvPr/>
          </p:nvCxnSpPr>
          <p:spPr bwMode="auto">
            <a:xfrm rot="5400000" flipH="1" flipV="1">
              <a:off x="2963491" y="2475191"/>
              <a:ext cx="1193202" cy="0"/>
            </a:xfrm>
            <a:prstGeom prst="line">
              <a:avLst/>
            </a:prstGeom>
            <a:noFill/>
            <a:ln w="88900" algn="ctr">
              <a:solidFill>
                <a:srgbClr val="FF9933"/>
              </a:solidFill>
              <a:round/>
              <a:headEnd/>
              <a:tailEnd/>
            </a:ln>
          </p:spPr>
        </p:cxnSp>
        <p:cxnSp>
          <p:nvCxnSpPr>
            <p:cNvPr id="22" name="直接连接符 21"/>
            <p:cNvCxnSpPr>
              <a:cxnSpLocks noChangeShapeType="1"/>
            </p:cNvCxnSpPr>
            <p:nvPr/>
          </p:nvCxnSpPr>
          <p:spPr bwMode="auto">
            <a:xfrm rot="5400000" flipH="1" flipV="1">
              <a:off x="3103881" y="2355835"/>
              <a:ext cx="1174750" cy="0"/>
            </a:xfrm>
            <a:prstGeom prst="line">
              <a:avLst/>
            </a:prstGeom>
            <a:noFill/>
            <a:ln w="88900" algn="ctr">
              <a:solidFill>
                <a:srgbClr val="FF9933"/>
              </a:solidFill>
              <a:round/>
              <a:headEnd/>
              <a:tailEnd/>
            </a:ln>
          </p:spPr>
        </p:cxnSp>
        <p:cxnSp>
          <p:nvCxnSpPr>
            <p:cNvPr id="15" name="直接连接符 14"/>
            <p:cNvCxnSpPr>
              <a:cxnSpLocks noChangeShapeType="1"/>
            </p:cNvCxnSpPr>
            <p:nvPr/>
          </p:nvCxnSpPr>
          <p:spPr bwMode="auto">
            <a:xfrm>
              <a:off x="2117289" y="1803622"/>
              <a:ext cx="1573967" cy="0"/>
            </a:xfrm>
            <a:prstGeom prst="line">
              <a:avLst/>
            </a:prstGeom>
            <a:noFill/>
            <a:ln w="88900" algn="ctr">
              <a:solidFill>
                <a:srgbClr val="FF9933"/>
              </a:solidFill>
              <a:round/>
              <a:headEnd/>
              <a:tailEnd/>
            </a:ln>
          </p:spPr>
        </p:cxnSp>
        <p:cxnSp>
          <p:nvCxnSpPr>
            <p:cNvPr id="16" name="直接连接符 15"/>
            <p:cNvCxnSpPr>
              <a:cxnSpLocks noChangeShapeType="1"/>
            </p:cNvCxnSpPr>
            <p:nvPr/>
          </p:nvCxnSpPr>
          <p:spPr bwMode="auto">
            <a:xfrm>
              <a:off x="1986125" y="1913896"/>
              <a:ext cx="1573967" cy="0"/>
            </a:xfrm>
            <a:prstGeom prst="line">
              <a:avLst/>
            </a:prstGeom>
            <a:noFill/>
            <a:ln w="88900" algn="ctr">
              <a:solidFill>
                <a:srgbClr val="FF9933"/>
              </a:solidFill>
              <a:round/>
              <a:headEnd/>
              <a:tailEnd/>
            </a:ln>
          </p:spPr>
        </p:cxnSp>
        <p:cxnSp>
          <p:nvCxnSpPr>
            <p:cNvPr id="17" name="直接连接符 16"/>
            <p:cNvCxnSpPr>
              <a:cxnSpLocks noChangeShapeType="1"/>
            </p:cNvCxnSpPr>
            <p:nvPr/>
          </p:nvCxnSpPr>
          <p:spPr bwMode="auto">
            <a:xfrm>
              <a:off x="1854961" y="2053854"/>
              <a:ext cx="1573967" cy="0"/>
            </a:xfrm>
            <a:prstGeom prst="line">
              <a:avLst/>
            </a:prstGeom>
            <a:noFill/>
            <a:ln w="88900" algn="ctr">
              <a:solidFill>
                <a:srgbClr val="FF9933"/>
              </a:solidFill>
              <a:round/>
              <a:headEnd/>
              <a:tailEnd/>
            </a:ln>
          </p:spPr>
        </p:cxnSp>
        <p:cxnSp>
          <p:nvCxnSpPr>
            <p:cNvPr id="18" name="直接连接符 17"/>
            <p:cNvCxnSpPr>
              <a:cxnSpLocks noChangeShapeType="1"/>
            </p:cNvCxnSpPr>
            <p:nvPr/>
          </p:nvCxnSpPr>
          <p:spPr bwMode="auto">
            <a:xfrm>
              <a:off x="1723797" y="2164128"/>
              <a:ext cx="1573967" cy="0"/>
            </a:xfrm>
            <a:prstGeom prst="line">
              <a:avLst/>
            </a:prstGeom>
            <a:noFill/>
            <a:ln w="88900" algn="ctr">
              <a:solidFill>
                <a:srgbClr val="FF9933"/>
              </a:solidFill>
              <a:round/>
              <a:headEnd/>
              <a:tailEnd/>
            </a:ln>
          </p:spPr>
        </p:cxnSp>
        <p:cxnSp>
          <p:nvCxnSpPr>
            <p:cNvPr id="56" name="直接连接符 54"/>
            <p:cNvCxnSpPr>
              <a:cxnSpLocks noChangeShapeType="1"/>
            </p:cNvCxnSpPr>
            <p:nvPr/>
          </p:nvCxnSpPr>
          <p:spPr bwMode="auto">
            <a:xfrm rot="10800000" flipV="1">
              <a:off x="7080727" y="2508663"/>
              <a:ext cx="1473051" cy="1402097"/>
            </a:xfrm>
            <a:prstGeom prst="line">
              <a:avLst/>
            </a:prstGeom>
            <a:noFill/>
            <a:ln w="88900" algn="ctr">
              <a:solidFill>
                <a:srgbClr val="FF9933"/>
              </a:solidFill>
              <a:round/>
              <a:headEnd/>
              <a:tailEnd/>
            </a:ln>
          </p:spPr>
        </p:cxnSp>
        <p:cxnSp>
          <p:nvCxnSpPr>
            <p:cNvPr id="57" name="直接连接符 55"/>
            <p:cNvCxnSpPr>
              <a:cxnSpLocks noChangeShapeType="1"/>
            </p:cNvCxnSpPr>
            <p:nvPr/>
          </p:nvCxnSpPr>
          <p:spPr bwMode="auto">
            <a:xfrm>
              <a:off x="4124337" y="2526953"/>
              <a:ext cx="4411984" cy="0"/>
            </a:xfrm>
            <a:prstGeom prst="line">
              <a:avLst/>
            </a:prstGeom>
            <a:noFill/>
            <a:ln w="88900" algn="ctr">
              <a:solidFill>
                <a:srgbClr val="FF9933"/>
              </a:solidFill>
              <a:round/>
              <a:headEnd/>
              <a:tailEnd/>
            </a:ln>
          </p:spPr>
        </p:cxnSp>
        <p:cxnSp>
          <p:nvCxnSpPr>
            <p:cNvPr id="58" name="直接连接符 56"/>
            <p:cNvCxnSpPr>
              <a:cxnSpLocks noChangeShapeType="1"/>
            </p:cNvCxnSpPr>
            <p:nvPr/>
          </p:nvCxnSpPr>
          <p:spPr bwMode="auto">
            <a:xfrm>
              <a:off x="3691256" y="2944916"/>
              <a:ext cx="4393992" cy="0"/>
            </a:xfrm>
            <a:prstGeom prst="line">
              <a:avLst/>
            </a:prstGeom>
            <a:noFill/>
            <a:ln w="88900" algn="ctr">
              <a:solidFill>
                <a:srgbClr val="FF9933"/>
              </a:solidFill>
              <a:round/>
              <a:headEnd/>
              <a:tailEnd/>
            </a:ln>
          </p:spPr>
        </p:cxnSp>
        <p:cxnSp>
          <p:nvCxnSpPr>
            <p:cNvPr id="59" name="直接连接符 57"/>
            <p:cNvCxnSpPr>
              <a:cxnSpLocks noChangeShapeType="1"/>
            </p:cNvCxnSpPr>
            <p:nvPr/>
          </p:nvCxnSpPr>
          <p:spPr bwMode="auto">
            <a:xfrm>
              <a:off x="3223039" y="3422587"/>
              <a:ext cx="4393992" cy="0"/>
            </a:xfrm>
            <a:prstGeom prst="line">
              <a:avLst/>
            </a:prstGeom>
            <a:noFill/>
            <a:ln w="88900" algn="ctr">
              <a:solidFill>
                <a:srgbClr val="FF9933"/>
              </a:solidFill>
              <a:round/>
              <a:headEnd/>
              <a:tailEnd/>
            </a:ln>
          </p:spPr>
        </p:cxnSp>
        <p:cxnSp>
          <p:nvCxnSpPr>
            <p:cNvPr id="60" name="直接连接符 58"/>
            <p:cNvCxnSpPr>
              <a:cxnSpLocks noChangeShapeType="1"/>
            </p:cNvCxnSpPr>
            <p:nvPr/>
          </p:nvCxnSpPr>
          <p:spPr bwMode="auto">
            <a:xfrm>
              <a:off x="2686433" y="3900259"/>
              <a:ext cx="4429156" cy="0"/>
            </a:xfrm>
            <a:prstGeom prst="line">
              <a:avLst/>
            </a:prstGeom>
            <a:noFill/>
            <a:ln w="88900" algn="ctr">
              <a:solidFill>
                <a:srgbClr val="FF9933"/>
              </a:solidFill>
              <a:round/>
              <a:headEnd/>
              <a:tailEnd/>
            </a:ln>
          </p:spPr>
        </p:cxnSp>
        <p:cxnSp>
          <p:nvCxnSpPr>
            <p:cNvPr id="61" name="直接连接符 59"/>
            <p:cNvCxnSpPr>
              <a:cxnSpLocks noChangeShapeType="1"/>
            </p:cNvCxnSpPr>
            <p:nvPr/>
          </p:nvCxnSpPr>
          <p:spPr bwMode="auto">
            <a:xfrm rot="5400000">
              <a:off x="2742276" y="2492204"/>
              <a:ext cx="1373306" cy="1442803"/>
            </a:xfrm>
            <a:prstGeom prst="line">
              <a:avLst/>
            </a:prstGeom>
            <a:noFill/>
            <a:ln w="88900" algn="ctr">
              <a:solidFill>
                <a:srgbClr val="FF9933"/>
              </a:solidFill>
              <a:round/>
              <a:headEnd/>
              <a:tailEnd/>
            </a:ln>
          </p:spPr>
        </p:cxnSp>
        <p:cxnSp>
          <p:nvCxnSpPr>
            <p:cNvPr id="62" name="直接连接符 60"/>
            <p:cNvCxnSpPr>
              <a:cxnSpLocks noChangeShapeType="1"/>
            </p:cNvCxnSpPr>
            <p:nvPr/>
          </p:nvCxnSpPr>
          <p:spPr bwMode="auto">
            <a:xfrm>
              <a:off x="4084748" y="2600378"/>
              <a:ext cx="4393992" cy="0"/>
            </a:xfrm>
            <a:prstGeom prst="line">
              <a:avLst/>
            </a:prstGeom>
            <a:noFill/>
            <a:ln w="19050" algn="ctr">
              <a:solidFill>
                <a:srgbClr val="FF9933"/>
              </a:solidFill>
              <a:round/>
              <a:headEnd/>
              <a:tailEnd/>
            </a:ln>
          </p:spPr>
        </p:cxnSp>
        <p:cxnSp>
          <p:nvCxnSpPr>
            <p:cNvPr id="63" name="直接连接符 61"/>
            <p:cNvCxnSpPr>
              <a:cxnSpLocks noChangeShapeType="1"/>
            </p:cNvCxnSpPr>
            <p:nvPr/>
          </p:nvCxnSpPr>
          <p:spPr bwMode="auto">
            <a:xfrm>
              <a:off x="4019166" y="2646371"/>
              <a:ext cx="4393992" cy="0"/>
            </a:xfrm>
            <a:prstGeom prst="line">
              <a:avLst/>
            </a:prstGeom>
            <a:noFill/>
            <a:ln w="19050" algn="ctr">
              <a:solidFill>
                <a:srgbClr val="FF9933"/>
              </a:solidFill>
              <a:round/>
              <a:headEnd/>
              <a:tailEnd/>
            </a:ln>
          </p:spPr>
        </p:cxnSp>
        <p:cxnSp>
          <p:nvCxnSpPr>
            <p:cNvPr id="64" name="直接连接符 62"/>
            <p:cNvCxnSpPr>
              <a:cxnSpLocks noChangeShapeType="1"/>
            </p:cNvCxnSpPr>
            <p:nvPr/>
          </p:nvCxnSpPr>
          <p:spPr bwMode="auto">
            <a:xfrm>
              <a:off x="3953584" y="2696936"/>
              <a:ext cx="4393992" cy="0"/>
            </a:xfrm>
            <a:prstGeom prst="line">
              <a:avLst/>
            </a:prstGeom>
            <a:noFill/>
            <a:ln w="19050" algn="ctr">
              <a:solidFill>
                <a:srgbClr val="FF9933"/>
              </a:solidFill>
              <a:round/>
              <a:headEnd/>
              <a:tailEnd/>
            </a:ln>
          </p:spPr>
        </p:cxnSp>
        <p:cxnSp>
          <p:nvCxnSpPr>
            <p:cNvPr id="65" name="直接连接符 63"/>
            <p:cNvCxnSpPr>
              <a:cxnSpLocks noChangeShapeType="1"/>
            </p:cNvCxnSpPr>
            <p:nvPr/>
          </p:nvCxnSpPr>
          <p:spPr bwMode="auto">
            <a:xfrm>
              <a:off x="3888002" y="2752073"/>
              <a:ext cx="4393992" cy="0"/>
            </a:xfrm>
            <a:prstGeom prst="line">
              <a:avLst/>
            </a:prstGeom>
            <a:noFill/>
            <a:ln w="19050" algn="ctr">
              <a:solidFill>
                <a:srgbClr val="FF9933"/>
              </a:solidFill>
              <a:round/>
              <a:headEnd/>
              <a:tailEnd/>
            </a:ln>
          </p:spPr>
        </p:cxnSp>
        <p:cxnSp>
          <p:nvCxnSpPr>
            <p:cNvPr id="66" name="直接连接符 64"/>
            <p:cNvCxnSpPr>
              <a:cxnSpLocks noChangeShapeType="1"/>
            </p:cNvCxnSpPr>
            <p:nvPr/>
          </p:nvCxnSpPr>
          <p:spPr bwMode="auto">
            <a:xfrm>
              <a:off x="3822420" y="2811782"/>
              <a:ext cx="4393992" cy="0"/>
            </a:xfrm>
            <a:prstGeom prst="line">
              <a:avLst/>
            </a:prstGeom>
            <a:noFill/>
            <a:ln w="19050" algn="ctr">
              <a:solidFill>
                <a:srgbClr val="FF9933"/>
              </a:solidFill>
              <a:round/>
              <a:headEnd/>
              <a:tailEnd/>
            </a:ln>
          </p:spPr>
        </p:cxnSp>
        <p:cxnSp>
          <p:nvCxnSpPr>
            <p:cNvPr id="67" name="直接连接符 65"/>
            <p:cNvCxnSpPr>
              <a:cxnSpLocks noChangeShapeType="1"/>
            </p:cNvCxnSpPr>
            <p:nvPr/>
          </p:nvCxnSpPr>
          <p:spPr bwMode="auto">
            <a:xfrm>
              <a:off x="3756838" y="2866919"/>
              <a:ext cx="4393992" cy="0"/>
            </a:xfrm>
            <a:prstGeom prst="line">
              <a:avLst/>
            </a:prstGeom>
            <a:noFill/>
            <a:ln w="19050" algn="ctr">
              <a:solidFill>
                <a:srgbClr val="FF9933"/>
              </a:solidFill>
              <a:round/>
              <a:headEnd/>
              <a:tailEnd/>
            </a:ln>
          </p:spPr>
        </p:cxnSp>
        <p:cxnSp>
          <p:nvCxnSpPr>
            <p:cNvPr id="68" name="直接连接符 66"/>
            <p:cNvCxnSpPr>
              <a:cxnSpLocks noChangeShapeType="1"/>
            </p:cNvCxnSpPr>
            <p:nvPr/>
          </p:nvCxnSpPr>
          <p:spPr bwMode="auto">
            <a:xfrm>
              <a:off x="3621103" y="3022913"/>
              <a:ext cx="4393992" cy="0"/>
            </a:xfrm>
            <a:prstGeom prst="line">
              <a:avLst/>
            </a:prstGeom>
            <a:noFill/>
            <a:ln w="19050" algn="ctr">
              <a:solidFill>
                <a:srgbClr val="FF9933"/>
              </a:solidFill>
              <a:round/>
              <a:headEnd/>
              <a:tailEnd/>
            </a:ln>
          </p:spPr>
        </p:cxnSp>
        <p:cxnSp>
          <p:nvCxnSpPr>
            <p:cNvPr id="69" name="直接连接符 67"/>
            <p:cNvCxnSpPr>
              <a:cxnSpLocks noChangeShapeType="1"/>
            </p:cNvCxnSpPr>
            <p:nvPr/>
          </p:nvCxnSpPr>
          <p:spPr bwMode="auto">
            <a:xfrm>
              <a:off x="3555521" y="3068906"/>
              <a:ext cx="4393992" cy="0"/>
            </a:xfrm>
            <a:prstGeom prst="line">
              <a:avLst/>
            </a:prstGeom>
            <a:noFill/>
            <a:ln w="19050" algn="ctr">
              <a:solidFill>
                <a:srgbClr val="FF9933"/>
              </a:solidFill>
              <a:round/>
              <a:headEnd/>
              <a:tailEnd/>
            </a:ln>
          </p:spPr>
        </p:cxnSp>
        <p:cxnSp>
          <p:nvCxnSpPr>
            <p:cNvPr id="70" name="直接连接符 68"/>
            <p:cNvCxnSpPr>
              <a:cxnSpLocks noChangeShapeType="1"/>
            </p:cNvCxnSpPr>
            <p:nvPr/>
          </p:nvCxnSpPr>
          <p:spPr bwMode="auto">
            <a:xfrm>
              <a:off x="3499083" y="3127431"/>
              <a:ext cx="4393992" cy="0"/>
            </a:xfrm>
            <a:prstGeom prst="line">
              <a:avLst/>
            </a:prstGeom>
            <a:noFill/>
            <a:ln w="19050" algn="ctr">
              <a:solidFill>
                <a:srgbClr val="FF9933"/>
              </a:solidFill>
              <a:round/>
              <a:headEnd/>
              <a:tailEnd/>
            </a:ln>
          </p:spPr>
        </p:cxnSp>
        <p:cxnSp>
          <p:nvCxnSpPr>
            <p:cNvPr id="71" name="直接连接符 69"/>
            <p:cNvCxnSpPr>
              <a:cxnSpLocks noChangeShapeType="1"/>
            </p:cNvCxnSpPr>
            <p:nvPr/>
          </p:nvCxnSpPr>
          <p:spPr bwMode="auto">
            <a:xfrm>
              <a:off x="3433501" y="3174608"/>
              <a:ext cx="4393992" cy="0"/>
            </a:xfrm>
            <a:prstGeom prst="line">
              <a:avLst/>
            </a:prstGeom>
            <a:noFill/>
            <a:ln w="19050" algn="ctr">
              <a:solidFill>
                <a:srgbClr val="FF9933"/>
              </a:solidFill>
              <a:round/>
              <a:headEnd/>
              <a:tailEnd/>
            </a:ln>
          </p:spPr>
        </p:cxnSp>
        <p:cxnSp>
          <p:nvCxnSpPr>
            <p:cNvPr id="72" name="直接连接符 70"/>
            <p:cNvCxnSpPr>
              <a:cxnSpLocks noChangeShapeType="1"/>
            </p:cNvCxnSpPr>
            <p:nvPr/>
          </p:nvCxnSpPr>
          <p:spPr bwMode="auto">
            <a:xfrm>
              <a:off x="3372491" y="3234316"/>
              <a:ext cx="4393992" cy="0"/>
            </a:xfrm>
            <a:prstGeom prst="line">
              <a:avLst/>
            </a:prstGeom>
            <a:noFill/>
            <a:ln w="19050" algn="ctr">
              <a:solidFill>
                <a:srgbClr val="FF9933"/>
              </a:solidFill>
              <a:round/>
              <a:headEnd/>
              <a:tailEnd/>
            </a:ln>
          </p:spPr>
        </p:cxnSp>
        <p:cxnSp>
          <p:nvCxnSpPr>
            <p:cNvPr id="73" name="直接连接符 71"/>
            <p:cNvCxnSpPr>
              <a:cxnSpLocks noChangeShapeType="1"/>
            </p:cNvCxnSpPr>
            <p:nvPr/>
          </p:nvCxnSpPr>
          <p:spPr bwMode="auto">
            <a:xfrm>
              <a:off x="3325061" y="3289453"/>
              <a:ext cx="4393992" cy="0"/>
            </a:xfrm>
            <a:prstGeom prst="line">
              <a:avLst/>
            </a:prstGeom>
            <a:noFill/>
            <a:ln w="19050" algn="ctr">
              <a:solidFill>
                <a:srgbClr val="FF9933"/>
              </a:solidFill>
              <a:round/>
              <a:headEnd/>
              <a:tailEnd/>
            </a:ln>
          </p:spPr>
        </p:cxnSp>
        <p:cxnSp>
          <p:nvCxnSpPr>
            <p:cNvPr id="74" name="直接连接符 72"/>
            <p:cNvCxnSpPr>
              <a:cxnSpLocks noChangeShapeType="1"/>
            </p:cNvCxnSpPr>
            <p:nvPr/>
          </p:nvCxnSpPr>
          <p:spPr bwMode="auto">
            <a:xfrm>
              <a:off x="3268691" y="3344590"/>
              <a:ext cx="4393992" cy="0"/>
            </a:xfrm>
            <a:prstGeom prst="line">
              <a:avLst/>
            </a:prstGeom>
            <a:noFill/>
            <a:ln w="19050" algn="ctr">
              <a:solidFill>
                <a:srgbClr val="FF9933"/>
              </a:solidFill>
              <a:round/>
              <a:headEnd/>
              <a:tailEnd/>
            </a:ln>
          </p:spPr>
        </p:cxnSp>
        <p:cxnSp>
          <p:nvCxnSpPr>
            <p:cNvPr id="75" name="直接连接符 73"/>
            <p:cNvCxnSpPr>
              <a:cxnSpLocks noChangeShapeType="1"/>
            </p:cNvCxnSpPr>
            <p:nvPr/>
          </p:nvCxnSpPr>
          <p:spPr bwMode="auto">
            <a:xfrm>
              <a:off x="3118901" y="3505156"/>
              <a:ext cx="4393992" cy="0"/>
            </a:xfrm>
            <a:prstGeom prst="line">
              <a:avLst/>
            </a:prstGeom>
            <a:noFill/>
            <a:ln w="19050" algn="ctr">
              <a:solidFill>
                <a:srgbClr val="FF9933"/>
              </a:solidFill>
              <a:round/>
              <a:headEnd/>
              <a:tailEnd/>
            </a:ln>
          </p:spPr>
        </p:cxnSp>
        <p:cxnSp>
          <p:nvCxnSpPr>
            <p:cNvPr id="76" name="直接连接符 74"/>
            <p:cNvCxnSpPr>
              <a:cxnSpLocks noChangeShapeType="1"/>
            </p:cNvCxnSpPr>
            <p:nvPr/>
          </p:nvCxnSpPr>
          <p:spPr bwMode="auto">
            <a:xfrm>
              <a:off x="3073723" y="3560293"/>
              <a:ext cx="4393992" cy="0"/>
            </a:xfrm>
            <a:prstGeom prst="line">
              <a:avLst/>
            </a:prstGeom>
            <a:noFill/>
            <a:ln w="19050" algn="ctr">
              <a:solidFill>
                <a:srgbClr val="FF9933"/>
              </a:solidFill>
              <a:round/>
              <a:headEnd/>
              <a:tailEnd/>
            </a:ln>
          </p:spPr>
        </p:cxnSp>
        <p:cxnSp>
          <p:nvCxnSpPr>
            <p:cNvPr id="77" name="直接连接符 75"/>
            <p:cNvCxnSpPr>
              <a:cxnSpLocks noChangeShapeType="1"/>
            </p:cNvCxnSpPr>
            <p:nvPr/>
          </p:nvCxnSpPr>
          <p:spPr bwMode="auto">
            <a:xfrm>
              <a:off x="3030865" y="3610858"/>
              <a:ext cx="4393992" cy="0"/>
            </a:xfrm>
            <a:prstGeom prst="line">
              <a:avLst/>
            </a:prstGeom>
            <a:noFill/>
            <a:ln w="19050" algn="ctr">
              <a:solidFill>
                <a:srgbClr val="FF9933"/>
              </a:solidFill>
              <a:round/>
              <a:headEnd/>
              <a:tailEnd/>
            </a:ln>
          </p:spPr>
        </p:cxnSp>
        <p:cxnSp>
          <p:nvCxnSpPr>
            <p:cNvPr id="78" name="直接连接符 76"/>
            <p:cNvCxnSpPr>
              <a:cxnSpLocks noChangeShapeType="1"/>
            </p:cNvCxnSpPr>
            <p:nvPr/>
          </p:nvCxnSpPr>
          <p:spPr bwMode="auto">
            <a:xfrm>
              <a:off x="2969855" y="3661423"/>
              <a:ext cx="4393992" cy="0"/>
            </a:xfrm>
            <a:prstGeom prst="line">
              <a:avLst/>
            </a:prstGeom>
            <a:noFill/>
            <a:ln w="19050" algn="ctr">
              <a:solidFill>
                <a:srgbClr val="FF9933"/>
              </a:solidFill>
              <a:round/>
              <a:headEnd/>
              <a:tailEnd/>
            </a:ln>
          </p:spPr>
        </p:cxnSp>
        <p:cxnSp>
          <p:nvCxnSpPr>
            <p:cNvPr id="79" name="直接连接符 77"/>
            <p:cNvCxnSpPr>
              <a:cxnSpLocks noChangeShapeType="1"/>
            </p:cNvCxnSpPr>
            <p:nvPr/>
          </p:nvCxnSpPr>
          <p:spPr bwMode="auto">
            <a:xfrm>
              <a:off x="2904273" y="3716560"/>
              <a:ext cx="4393992" cy="0"/>
            </a:xfrm>
            <a:prstGeom prst="line">
              <a:avLst/>
            </a:prstGeom>
            <a:noFill/>
            <a:ln w="19050" algn="ctr">
              <a:solidFill>
                <a:srgbClr val="FF9933"/>
              </a:solidFill>
              <a:round/>
              <a:headEnd/>
              <a:tailEnd/>
            </a:ln>
          </p:spPr>
        </p:cxnSp>
        <p:cxnSp>
          <p:nvCxnSpPr>
            <p:cNvPr id="80" name="直接连接符 78"/>
            <p:cNvCxnSpPr>
              <a:cxnSpLocks noChangeShapeType="1"/>
            </p:cNvCxnSpPr>
            <p:nvPr/>
          </p:nvCxnSpPr>
          <p:spPr bwMode="auto">
            <a:xfrm>
              <a:off x="2838691" y="3771697"/>
              <a:ext cx="4393992" cy="0"/>
            </a:xfrm>
            <a:prstGeom prst="line">
              <a:avLst/>
            </a:prstGeom>
            <a:noFill/>
            <a:ln w="19050" algn="ctr">
              <a:solidFill>
                <a:srgbClr val="FF9933"/>
              </a:solidFill>
              <a:round/>
              <a:headEnd/>
              <a:tailEnd/>
            </a:ln>
          </p:spPr>
        </p:cxnSp>
        <p:cxnSp>
          <p:nvCxnSpPr>
            <p:cNvPr id="81" name="直接连接符 79"/>
            <p:cNvCxnSpPr>
              <a:cxnSpLocks noChangeShapeType="1"/>
            </p:cNvCxnSpPr>
            <p:nvPr/>
          </p:nvCxnSpPr>
          <p:spPr bwMode="auto">
            <a:xfrm>
              <a:off x="2773109" y="3822262"/>
              <a:ext cx="4393992" cy="0"/>
            </a:xfrm>
            <a:prstGeom prst="line">
              <a:avLst/>
            </a:prstGeom>
            <a:noFill/>
            <a:ln w="19050" algn="ctr">
              <a:solidFill>
                <a:srgbClr val="FF9933"/>
              </a:solidFill>
              <a:round/>
              <a:headEnd/>
              <a:tailEnd/>
            </a:ln>
          </p:spPr>
        </p:cxnSp>
        <p:cxnSp>
          <p:nvCxnSpPr>
            <p:cNvPr id="25" name="直接连接符 54"/>
            <p:cNvCxnSpPr>
              <a:cxnSpLocks noChangeShapeType="1"/>
            </p:cNvCxnSpPr>
            <p:nvPr/>
          </p:nvCxnSpPr>
          <p:spPr bwMode="auto">
            <a:xfrm rot="10800000" flipV="1">
              <a:off x="4142340" y="2510935"/>
              <a:ext cx="1473051" cy="1402097"/>
            </a:xfrm>
            <a:prstGeom prst="line">
              <a:avLst/>
            </a:prstGeom>
            <a:noFill/>
            <a:ln w="88900" algn="ctr">
              <a:solidFill>
                <a:srgbClr val="FF9933"/>
              </a:solidFill>
              <a:round/>
              <a:headEnd/>
              <a:tailEnd/>
            </a:ln>
          </p:spPr>
        </p:cxnSp>
        <p:cxnSp>
          <p:nvCxnSpPr>
            <p:cNvPr id="26" name="直接连接符 54"/>
            <p:cNvCxnSpPr>
              <a:cxnSpLocks noChangeShapeType="1"/>
            </p:cNvCxnSpPr>
            <p:nvPr/>
          </p:nvCxnSpPr>
          <p:spPr bwMode="auto">
            <a:xfrm rot="10800000" flipV="1">
              <a:off x="5642538" y="2500289"/>
              <a:ext cx="1473051" cy="1402097"/>
            </a:xfrm>
            <a:prstGeom prst="line">
              <a:avLst/>
            </a:prstGeom>
            <a:noFill/>
            <a:ln w="88900" algn="ctr">
              <a:solidFill>
                <a:srgbClr val="FF9933"/>
              </a:solidFill>
              <a:round/>
              <a:headEnd/>
              <a:tailEnd/>
            </a:ln>
          </p:spPr>
        </p:cxnSp>
      </p:grpSp>
      <p:grpSp>
        <p:nvGrpSpPr>
          <p:cNvPr id="90" name="组合 89"/>
          <p:cNvGrpSpPr/>
          <p:nvPr/>
        </p:nvGrpSpPr>
        <p:grpSpPr>
          <a:xfrm>
            <a:off x="522630" y="2446831"/>
            <a:ext cx="5312816" cy="1074762"/>
            <a:chOff x="772182" y="2885206"/>
            <a:chExt cx="7783868" cy="2707388"/>
          </a:xfrm>
        </p:grpSpPr>
        <p:cxnSp>
          <p:nvCxnSpPr>
            <p:cNvPr id="6" name="直接连接符 10"/>
            <p:cNvCxnSpPr>
              <a:cxnSpLocks noChangeShapeType="1"/>
            </p:cNvCxnSpPr>
            <p:nvPr/>
          </p:nvCxnSpPr>
          <p:spPr bwMode="auto">
            <a:xfrm rot="5400000">
              <a:off x="319390" y="3780841"/>
              <a:ext cx="1791269" cy="0"/>
            </a:xfrm>
            <a:prstGeom prst="line">
              <a:avLst/>
            </a:prstGeom>
            <a:noFill/>
            <a:ln w="88900" algn="ctr">
              <a:solidFill>
                <a:srgbClr val="33CCCC"/>
              </a:solidFill>
              <a:round/>
              <a:headEnd/>
              <a:tailEnd/>
            </a:ln>
          </p:spPr>
        </p:cxnSp>
        <p:cxnSp>
          <p:nvCxnSpPr>
            <p:cNvPr id="7" name="直接连接符 9"/>
            <p:cNvCxnSpPr>
              <a:cxnSpLocks noChangeShapeType="1"/>
            </p:cNvCxnSpPr>
            <p:nvPr/>
          </p:nvCxnSpPr>
          <p:spPr bwMode="auto">
            <a:xfrm rot="5400000">
              <a:off x="130903" y="3840550"/>
              <a:ext cx="1910687" cy="0"/>
            </a:xfrm>
            <a:prstGeom prst="line">
              <a:avLst/>
            </a:prstGeom>
            <a:noFill/>
            <a:ln w="88900" algn="ctr">
              <a:solidFill>
                <a:srgbClr val="33CCCC"/>
              </a:solidFill>
              <a:round/>
              <a:headEnd/>
              <a:tailEnd/>
            </a:ln>
          </p:spPr>
        </p:cxnSp>
        <p:cxnSp>
          <p:nvCxnSpPr>
            <p:cNvPr id="8" name="直接连接符 8"/>
            <p:cNvCxnSpPr>
              <a:cxnSpLocks noChangeShapeType="1"/>
            </p:cNvCxnSpPr>
            <p:nvPr/>
          </p:nvCxnSpPr>
          <p:spPr bwMode="auto">
            <a:xfrm rot="5400000">
              <a:off x="-68979" y="3900259"/>
              <a:ext cx="2030104" cy="0"/>
            </a:xfrm>
            <a:prstGeom prst="line">
              <a:avLst/>
            </a:prstGeom>
            <a:noFill/>
            <a:ln w="88900" algn="ctr">
              <a:solidFill>
                <a:srgbClr val="33CCCC"/>
              </a:solidFill>
              <a:round/>
              <a:headEnd/>
              <a:tailEnd/>
            </a:ln>
          </p:spPr>
        </p:cxnSp>
        <p:cxnSp>
          <p:nvCxnSpPr>
            <p:cNvPr id="9" name="直接连接符 6"/>
            <p:cNvCxnSpPr>
              <a:cxnSpLocks noChangeShapeType="1"/>
            </p:cNvCxnSpPr>
            <p:nvPr/>
          </p:nvCxnSpPr>
          <p:spPr bwMode="auto">
            <a:xfrm rot="5400000">
              <a:off x="-266610" y="3959968"/>
              <a:ext cx="2149522" cy="0"/>
            </a:xfrm>
            <a:prstGeom prst="line">
              <a:avLst/>
            </a:prstGeom>
            <a:noFill/>
            <a:ln w="88900" algn="ctr">
              <a:solidFill>
                <a:srgbClr val="33CCCC"/>
              </a:solidFill>
              <a:round/>
              <a:headEnd/>
              <a:tailEnd/>
            </a:ln>
          </p:spPr>
        </p:cxnSp>
        <p:cxnSp>
          <p:nvCxnSpPr>
            <p:cNvPr id="11" name="直接连接符 7"/>
            <p:cNvCxnSpPr>
              <a:cxnSpLocks noChangeShapeType="1"/>
            </p:cNvCxnSpPr>
            <p:nvPr/>
          </p:nvCxnSpPr>
          <p:spPr bwMode="auto">
            <a:xfrm>
              <a:off x="772182" y="5034729"/>
              <a:ext cx="2492115" cy="0"/>
            </a:xfrm>
            <a:prstGeom prst="line">
              <a:avLst/>
            </a:prstGeom>
            <a:noFill/>
            <a:ln w="88900" algn="ctr">
              <a:solidFill>
                <a:srgbClr val="33CCCC"/>
              </a:solidFill>
              <a:round/>
              <a:headEnd/>
              <a:tailEnd/>
            </a:ln>
          </p:spPr>
        </p:cxnSp>
        <p:cxnSp>
          <p:nvCxnSpPr>
            <p:cNvPr id="12" name="直接连接符 11"/>
            <p:cNvCxnSpPr>
              <a:cxnSpLocks noChangeShapeType="1"/>
            </p:cNvCxnSpPr>
            <p:nvPr/>
          </p:nvCxnSpPr>
          <p:spPr bwMode="auto">
            <a:xfrm>
              <a:off x="908447" y="4915311"/>
              <a:ext cx="2492115" cy="0"/>
            </a:xfrm>
            <a:prstGeom prst="line">
              <a:avLst/>
            </a:prstGeom>
            <a:noFill/>
            <a:ln w="88900" algn="ctr">
              <a:solidFill>
                <a:srgbClr val="33CCCC"/>
              </a:solidFill>
              <a:round/>
              <a:headEnd/>
              <a:tailEnd/>
            </a:ln>
          </p:spPr>
        </p:cxnSp>
        <p:cxnSp>
          <p:nvCxnSpPr>
            <p:cNvPr id="13" name="直接连接符 12"/>
            <p:cNvCxnSpPr>
              <a:cxnSpLocks noChangeShapeType="1"/>
            </p:cNvCxnSpPr>
            <p:nvPr/>
          </p:nvCxnSpPr>
          <p:spPr bwMode="auto">
            <a:xfrm>
              <a:off x="1041797" y="4795894"/>
              <a:ext cx="2492115" cy="0"/>
            </a:xfrm>
            <a:prstGeom prst="line">
              <a:avLst/>
            </a:prstGeom>
            <a:noFill/>
            <a:ln w="88900" algn="ctr">
              <a:solidFill>
                <a:srgbClr val="33CCCC"/>
              </a:solidFill>
              <a:round/>
              <a:headEnd/>
              <a:tailEnd/>
            </a:ln>
          </p:spPr>
        </p:cxnSp>
        <p:cxnSp>
          <p:nvCxnSpPr>
            <p:cNvPr id="14" name="直接连接符 13"/>
            <p:cNvCxnSpPr>
              <a:cxnSpLocks noChangeShapeType="1"/>
            </p:cNvCxnSpPr>
            <p:nvPr/>
          </p:nvCxnSpPr>
          <p:spPr bwMode="auto">
            <a:xfrm>
              <a:off x="1175147" y="4676476"/>
              <a:ext cx="2492115" cy="0"/>
            </a:xfrm>
            <a:prstGeom prst="line">
              <a:avLst/>
            </a:prstGeom>
            <a:noFill/>
            <a:ln w="88900" algn="ctr">
              <a:solidFill>
                <a:srgbClr val="33CCCC"/>
              </a:solidFill>
              <a:round/>
              <a:headEnd/>
              <a:tailEnd/>
            </a:ln>
          </p:spPr>
        </p:cxnSp>
        <p:grpSp>
          <p:nvGrpSpPr>
            <p:cNvPr id="24" name="组合 98"/>
            <p:cNvGrpSpPr/>
            <p:nvPr/>
          </p:nvGrpSpPr>
          <p:grpSpPr>
            <a:xfrm>
              <a:off x="2688705" y="4189639"/>
              <a:ext cx="5867345" cy="1402097"/>
              <a:chOff x="2571736" y="2080053"/>
              <a:chExt cx="5867345" cy="1402097"/>
            </a:xfrm>
            <a:solidFill>
              <a:srgbClr val="33CC33"/>
            </a:solidFill>
          </p:grpSpPr>
          <p:cxnSp>
            <p:nvCxnSpPr>
              <p:cNvPr id="30" name="直接连接符 54"/>
              <p:cNvCxnSpPr>
                <a:cxnSpLocks noChangeShapeType="1"/>
              </p:cNvCxnSpPr>
              <p:nvPr/>
            </p:nvCxnSpPr>
            <p:spPr bwMode="auto">
              <a:xfrm rot="10800000" flipV="1">
                <a:off x="6966030" y="2080053"/>
                <a:ext cx="1473051" cy="1402097"/>
              </a:xfrm>
              <a:prstGeom prst="line">
                <a:avLst/>
              </a:prstGeom>
              <a:grpFill/>
              <a:ln w="88900" algn="ctr">
                <a:solidFill>
                  <a:srgbClr val="33CCCC"/>
                </a:solidFill>
                <a:round/>
                <a:headEnd/>
                <a:tailEnd/>
              </a:ln>
            </p:spPr>
          </p:cxnSp>
          <p:cxnSp>
            <p:nvCxnSpPr>
              <p:cNvPr id="31" name="直接连接符 55"/>
              <p:cNvCxnSpPr>
                <a:cxnSpLocks noChangeShapeType="1"/>
              </p:cNvCxnSpPr>
              <p:nvPr/>
            </p:nvCxnSpPr>
            <p:spPr bwMode="auto">
              <a:xfrm>
                <a:off x="4009640" y="2098343"/>
                <a:ext cx="4411984" cy="0"/>
              </a:xfrm>
              <a:prstGeom prst="line">
                <a:avLst/>
              </a:prstGeom>
              <a:grpFill/>
              <a:ln w="88900" algn="ctr">
                <a:solidFill>
                  <a:srgbClr val="33CCCC"/>
                </a:solidFill>
                <a:round/>
                <a:headEnd/>
                <a:tailEnd/>
              </a:ln>
            </p:spPr>
          </p:cxnSp>
          <p:cxnSp>
            <p:nvCxnSpPr>
              <p:cNvPr id="32" name="直接连接符 56"/>
              <p:cNvCxnSpPr>
                <a:cxnSpLocks noChangeShapeType="1"/>
              </p:cNvCxnSpPr>
              <p:nvPr/>
            </p:nvCxnSpPr>
            <p:spPr bwMode="auto">
              <a:xfrm>
                <a:off x="3576559" y="2516306"/>
                <a:ext cx="4393992" cy="0"/>
              </a:xfrm>
              <a:prstGeom prst="line">
                <a:avLst/>
              </a:prstGeom>
              <a:grpFill/>
              <a:ln w="88900" algn="ctr">
                <a:solidFill>
                  <a:srgbClr val="33CCCC"/>
                </a:solidFill>
                <a:round/>
                <a:headEnd/>
                <a:tailEnd/>
              </a:ln>
            </p:spPr>
          </p:cxnSp>
          <p:cxnSp>
            <p:nvCxnSpPr>
              <p:cNvPr id="33" name="直接连接符 57"/>
              <p:cNvCxnSpPr>
                <a:cxnSpLocks noChangeShapeType="1"/>
              </p:cNvCxnSpPr>
              <p:nvPr/>
            </p:nvCxnSpPr>
            <p:spPr bwMode="auto">
              <a:xfrm>
                <a:off x="3108342" y="2993977"/>
                <a:ext cx="4393992" cy="0"/>
              </a:xfrm>
              <a:prstGeom prst="line">
                <a:avLst/>
              </a:prstGeom>
              <a:grpFill/>
              <a:ln w="88900" algn="ctr">
                <a:solidFill>
                  <a:srgbClr val="33CCCC"/>
                </a:solidFill>
                <a:round/>
                <a:headEnd/>
                <a:tailEnd/>
              </a:ln>
            </p:spPr>
          </p:cxnSp>
          <p:cxnSp>
            <p:nvCxnSpPr>
              <p:cNvPr id="34" name="直接连接符 58"/>
              <p:cNvCxnSpPr>
                <a:cxnSpLocks noChangeShapeType="1"/>
              </p:cNvCxnSpPr>
              <p:nvPr/>
            </p:nvCxnSpPr>
            <p:spPr bwMode="auto">
              <a:xfrm>
                <a:off x="2571736" y="3471649"/>
                <a:ext cx="4429156" cy="0"/>
              </a:xfrm>
              <a:prstGeom prst="line">
                <a:avLst/>
              </a:prstGeom>
              <a:grpFill/>
              <a:ln w="88900" algn="ctr">
                <a:solidFill>
                  <a:srgbClr val="33CCCC"/>
                </a:solidFill>
                <a:round/>
                <a:headEnd/>
                <a:tailEnd/>
              </a:ln>
            </p:spPr>
          </p:cxnSp>
          <p:cxnSp>
            <p:nvCxnSpPr>
              <p:cNvPr id="35" name="直接连接符 59"/>
              <p:cNvCxnSpPr>
                <a:cxnSpLocks noChangeShapeType="1"/>
              </p:cNvCxnSpPr>
              <p:nvPr/>
            </p:nvCxnSpPr>
            <p:spPr bwMode="auto">
              <a:xfrm rot="5400000">
                <a:off x="2627579" y="2063594"/>
                <a:ext cx="1373306" cy="1442803"/>
              </a:xfrm>
              <a:prstGeom prst="line">
                <a:avLst/>
              </a:prstGeom>
              <a:grpFill/>
              <a:ln w="88900" algn="ctr">
                <a:solidFill>
                  <a:srgbClr val="33CCCC"/>
                </a:solidFill>
                <a:round/>
                <a:headEnd/>
                <a:tailEnd/>
              </a:ln>
            </p:spPr>
          </p:cxnSp>
          <p:cxnSp>
            <p:nvCxnSpPr>
              <p:cNvPr id="36" name="直接连接符 60"/>
              <p:cNvCxnSpPr>
                <a:cxnSpLocks noChangeShapeType="1"/>
              </p:cNvCxnSpPr>
              <p:nvPr/>
            </p:nvCxnSpPr>
            <p:spPr bwMode="auto">
              <a:xfrm>
                <a:off x="3970051" y="2171768"/>
                <a:ext cx="4393992" cy="0"/>
              </a:xfrm>
              <a:prstGeom prst="line">
                <a:avLst/>
              </a:prstGeom>
              <a:grpFill/>
              <a:ln w="19050" algn="ctr">
                <a:solidFill>
                  <a:srgbClr val="33CCCC"/>
                </a:solidFill>
                <a:round/>
                <a:headEnd/>
                <a:tailEnd/>
              </a:ln>
            </p:spPr>
          </p:cxnSp>
          <p:cxnSp>
            <p:nvCxnSpPr>
              <p:cNvPr id="37" name="直接连接符 61"/>
              <p:cNvCxnSpPr>
                <a:cxnSpLocks noChangeShapeType="1"/>
              </p:cNvCxnSpPr>
              <p:nvPr/>
            </p:nvCxnSpPr>
            <p:spPr bwMode="auto">
              <a:xfrm>
                <a:off x="3904469" y="2217761"/>
                <a:ext cx="4393992" cy="0"/>
              </a:xfrm>
              <a:prstGeom prst="line">
                <a:avLst/>
              </a:prstGeom>
              <a:grpFill/>
              <a:ln w="19050" algn="ctr">
                <a:solidFill>
                  <a:srgbClr val="33CCCC"/>
                </a:solidFill>
                <a:round/>
                <a:headEnd/>
                <a:tailEnd/>
              </a:ln>
            </p:spPr>
          </p:cxnSp>
          <p:cxnSp>
            <p:nvCxnSpPr>
              <p:cNvPr id="38" name="直接连接符 62"/>
              <p:cNvCxnSpPr>
                <a:cxnSpLocks noChangeShapeType="1"/>
              </p:cNvCxnSpPr>
              <p:nvPr/>
            </p:nvCxnSpPr>
            <p:spPr bwMode="auto">
              <a:xfrm>
                <a:off x="3838887" y="2268326"/>
                <a:ext cx="4393992" cy="0"/>
              </a:xfrm>
              <a:prstGeom prst="line">
                <a:avLst/>
              </a:prstGeom>
              <a:grpFill/>
              <a:ln w="19050" algn="ctr">
                <a:solidFill>
                  <a:srgbClr val="33CCCC"/>
                </a:solidFill>
                <a:round/>
                <a:headEnd/>
                <a:tailEnd/>
              </a:ln>
            </p:spPr>
          </p:cxnSp>
          <p:cxnSp>
            <p:nvCxnSpPr>
              <p:cNvPr id="39" name="直接连接符 63"/>
              <p:cNvCxnSpPr>
                <a:cxnSpLocks noChangeShapeType="1"/>
              </p:cNvCxnSpPr>
              <p:nvPr/>
            </p:nvCxnSpPr>
            <p:spPr bwMode="auto">
              <a:xfrm>
                <a:off x="3773305" y="2323463"/>
                <a:ext cx="4393992" cy="0"/>
              </a:xfrm>
              <a:prstGeom prst="line">
                <a:avLst/>
              </a:prstGeom>
              <a:grpFill/>
              <a:ln w="19050" algn="ctr">
                <a:solidFill>
                  <a:srgbClr val="33CCCC"/>
                </a:solidFill>
                <a:round/>
                <a:headEnd/>
                <a:tailEnd/>
              </a:ln>
            </p:spPr>
          </p:cxnSp>
          <p:cxnSp>
            <p:nvCxnSpPr>
              <p:cNvPr id="40" name="直接连接符 64"/>
              <p:cNvCxnSpPr>
                <a:cxnSpLocks noChangeShapeType="1"/>
              </p:cNvCxnSpPr>
              <p:nvPr/>
            </p:nvCxnSpPr>
            <p:spPr bwMode="auto">
              <a:xfrm>
                <a:off x="3707723" y="2383172"/>
                <a:ext cx="4393992" cy="0"/>
              </a:xfrm>
              <a:prstGeom prst="line">
                <a:avLst/>
              </a:prstGeom>
              <a:grpFill/>
              <a:ln w="19050" algn="ctr">
                <a:solidFill>
                  <a:srgbClr val="33CCCC"/>
                </a:solidFill>
                <a:round/>
                <a:headEnd/>
                <a:tailEnd/>
              </a:ln>
            </p:spPr>
          </p:cxnSp>
          <p:cxnSp>
            <p:nvCxnSpPr>
              <p:cNvPr id="41" name="直接连接符 65"/>
              <p:cNvCxnSpPr>
                <a:cxnSpLocks noChangeShapeType="1"/>
              </p:cNvCxnSpPr>
              <p:nvPr/>
            </p:nvCxnSpPr>
            <p:spPr bwMode="auto">
              <a:xfrm>
                <a:off x="3642141" y="2438309"/>
                <a:ext cx="4393992" cy="0"/>
              </a:xfrm>
              <a:prstGeom prst="line">
                <a:avLst/>
              </a:prstGeom>
              <a:grpFill/>
              <a:ln w="19050" algn="ctr">
                <a:solidFill>
                  <a:srgbClr val="33CCCC"/>
                </a:solidFill>
                <a:round/>
                <a:headEnd/>
                <a:tailEnd/>
              </a:ln>
            </p:spPr>
          </p:cxnSp>
          <p:cxnSp>
            <p:nvCxnSpPr>
              <p:cNvPr id="42" name="直接连接符 66"/>
              <p:cNvCxnSpPr>
                <a:cxnSpLocks noChangeShapeType="1"/>
              </p:cNvCxnSpPr>
              <p:nvPr/>
            </p:nvCxnSpPr>
            <p:spPr bwMode="auto">
              <a:xfrm>
                <a:off x="3506406" y="2594303"/>
                <a:ext cx="4393992" cy="0"/>
              </a:xfrm>
              <a:prstGeom prst="line">
                <a:avLst/>
              </a:prstGeom>
              <a:grpFill/>
              <a:ln w="19050" algn="ctr">
                <a:solidFill>
                  <a:srgbClr val="33CCCC"/>
                </a:solidFill>
                <a:round/>
                <a:headEnd/>
                <a:tailEnd/>
              </a:ln>
            </p:spPr>
          </p:cxnSp>
          <p:cxnSp>
            <p:nvCxnSpPr>
              <p:cNvPr id="43" name="直接连接符 67"/>
              <p:cNvCxnSpPr>
                <a:cxnSpLocks noChangeShapeType="1"/>
              </p:cNvCxnSpPr>
              <p:nvPr/>
            </p:nvCxnSpPr>
            <p:spPr bwMode="auto">
              <a:xfrm>
                <a:off x="3440824" y="2640296"/>
                <a:ext cx="4393992" cy="0"/>
              </a:xfrm>
              <a:prstGeom prst="line">
                <a:avLst/>
              </a:prstGeom>
              <a:grpFill/>
              <a:ln w="19050" algn="ctr">
                <a:solidFill>
                  <a:srgbClr val="33CCCC"/>
                </a:solidFill>
                <a:round/>
                <a:headEnd/>
                <a:tailEnd/>
              </a:ln>
            </p:spPr>
          </p:cxnSp>
          <p:cxnSp>
            <p:nvCxnSpPr>
              <p:cNvPr id="44" name="直接连接符 68"/>
              <p:cNvCxnSpPr>
                <a:cxnSpLocks noChangeShapeType="1"/>
              </p:cNvCxnSpPr>
              <p:nvPr/>
            </p:nvCxnSpPr>
            <p:spPr bwMode="auto">
              <a:xfrm>
                <a:off x="3384386" y="2698821"/>
                <a:ext cx="4393992" cy="0"/>
              </a:xfrm>
              <a:prstGeom prst="line">
                <a:avLst/>
              </a:prstGeom>
              <a:grpFill/>
              <a:ln w="19050" algn="ctr">
                <a:solidFill>
                  <a:srgbClr val="33CCCC"/>
                </a:solidFill>
                <a:round/>
                <a:headEnd/>
                <a:tailEnd/>
              </a:ln>
            </p:spPr>
          </p:cxnSp>
          <p:cxnSp>
            <p:nvCxnSpPr>
              <p:cNvPr id="45" name="直接连接符 69"/>
              <p:cNvCxnSpPr>
                <a:cxnSpLocks noChangeShapeType="1"/>
              </p:cNvCxnSpPr>
              <p:nvPr/>
            </p:nvCxnSpPr>
            <p:spPr bwMode="auto">
              <a:xfrm>
                <a:off x="3318804" y="2745998"/>
                <a:ext cx="4393992" cy="0"/>
              </a:xfrm>
              <a:prstGeom prst="line">
                <a:avLst/>
              </a:prstGeom>
              <a:grpFill/>
              <a:ln w="19050" algn="ctr">
                <a:solidFill>
                  <a:srgbClr val="33CCCC"/>
                </a:solidFill>
                <a:round/>
                <a:headEnd/>
                <a:tailEnd/>
              </a:ln>
            </p:spPr>
          </p:cxnSp>
          <p:cxnSp>
            <p:nvCxnSpPr>
              <p:cNvPr id="46" name="直接连接符 70"/>
              <p:cNvCxnSpPr>
                <a:cxnSpLocks noChangeShapeType="1"/>
              </p:cNvCxnSpPr>
              <p:nvPr/>
            </p:nvCxnSpPr>
            <p:spPr bwMode="auto">
              <a:xfrm>
                <a:off x="3257794" y="2805706"/>
                <a:ext cx="4393992" cy="0"/>
              </a:xfrm>
              <a:prstGeom prst="line">
                <a:avLst/>
              </a:prstGeom>
              <a:grpFill/>
              <a:ln w="19050" algn="ctr">
                <a:solidFill>
                  <a:srgbClr val="33CCCC"/>
                </a:solidFill>
                <a:round/>
                <a:headEnd/>
                <a:tailEnd/>
              </a:ln>
            </p:spPr>
          </p:cxnSp>
          <p:cxnSp>
            <p:nvCxnSpPr>
              <p:cNvPr id="47" name="直接连接符 71"/>
              <p:cNvCxnSpPr>
                <a:cxnSpLocks noChangeShapeType="1"/>
              </p:cNvCxnSpPr>
              <p:nvPr/>
            </p:nvCxnSpPr>
            <p:spPr bwMode="auto">
              <a:xfrm>
                <a:off x="3210364" y="2860843"/>
                <a:ext cx="4393992" cy="0"/>
              </a:xfrm>
              <a:prstGeom prst="line">
                <a:avLst/>
              </a:prstGeom>
              <a:grpFill/>
              <a:ln w="19050" algn="ctr">
                <a:solidFill>
                  <a:srgbClr val="33CCCC"/>
                </a:solidFill>
                <a:round/>
                <a:headEnd/>
                <a:tailEnd/>
              </a:ln>
            </p:spPr>
          </p:cxnSp>
          <p:cxnSp>
            <p:nvCxnSpPr>
              <p:cNvPr id="48" name="直接连接符 72"/>
              <p:cNvCxnSpPr>
                <a:cxnSpLocks noChangeShapeType="1"/>
              </p:cNvCxnSpPr>
              <p:nvPr/>
            </p:nvCxnSpPr>
            <p:spPr bwMode="auto">
              <a:xfrm>
                <a:off x="3153994" y="2915980"/>
                <a:ext cx="4393992" cy="0"/>
              </a:xfrm>
              <a:prstGeom prst="line">
                <a:avLst/>
              </a:prstGeom>
              <a:grpFill/>
              <a:ln w="19050" algn="ctr">
                <a:solidFill>
                  <a:srgbClr val="33CCCC"/>
                </a:solidFill>
                <a:round/>
                <a:headEnd/>
                <a:tailEnd/>
              </a:ln>
            </p:spPr>
          </p:cxnSp>
          <p:cxnSp>
            <p:nvCxnSpPr>
              <p:cNvPr id="49" name="直接连接符 73"/>
              <p:cNvCxnSpPr>
                <a:cxnSpLocks noChangeShapeType="1"/>
              </p:cNvCxnSpPr>
              <p:nvPr/>
            </p:nvCxnSpPr>
            <p:spPr bwMode="auto">
              <a:xfrm>
                <a:off x="3004204" y="3076546"/>
                <a:ext cx="4393992" cy="0"/>
              </a:xfrm>
              <a:prstGeom prst="line">
                <a:avLst/>
              </a:prstGeom>
              <a:grpFill/>
              <a:ln w="19050" algn="ctr">
                <a:solidFill>
                  <a:srgbClr val="33CCCC"/>
                </a:solidFill>
                <a:round/>
                <a:headEnd/>
                <a:tailEnd/>
              </a:ln>
            </p:spPr>
          </p:cxnSp>
          <p:cxnSp>
            <p:nvCxnSpPr>
              <p:cNvPr id="50" name="直接连接符 74"/>
              <p:cNvCxnSpPr>
                <a:cxnSpLocks noChangeShapeType="1"/>
              </p:cNvCxnSpPr>
              <p:nvPr/>
            </p:nvCxnSpPr>
            <p:spPr bwMode="auto">
              <a:xfrm>
                <a:off x="2959026" y="3131683"/>
                <a:ext cx="4393992" cy="0"/>
              </a:xfrm>
              <a:prstGeom prst="line">
                <a:avLst/>
              </a:prstGeom>
              <a:grpFill/>
              <a:ln w="19050" algn="ctr">
                <a:solidFill>
                  <a:srgbClr val="33CCCC"/>
                </a:solidFill>
                <a:round/>
                <a:headEnd/>
                <a:tailEnd/>
              </a:ln>
            </p:spPr>
          </p:cxnSp>
          <p:cxnSp>
            <p:nvCxnSpPr>
              <p:cNvPr id="51" name="直接连接符 75"/>
              <p:cNvCxnSpPr>
                <a:cxnSpLocks noChangeShapeType="1"/>
              </p:cNvCxnSpPr>
              <p:nvPr/>
            </p:nvCxnSpPr>
            <p:spPr bwMode="auto">
              <a:xfrm>
                <a:off x="2916168" y="3182248"/>
                <a:ext cx="4393992" cy="0"/>
              </a:xfrm>
              <a:prstGeom prst="line">
                <a:avLst/>
              </a:prstGeom>
              <a:grpFill/>
              <a:ln w="19050" algn="ctr">
                <a:solidFill>
                  <a:srgbClr val="33CCCC"/>
                </a:solidFill>
                <a:round/>
                <a:headEnd/>
                <a:tailEnd/>
              </a:ln>
            </p:spPr>
          </p:cxnSp>
          <p:cxnSp>
            <p:nvCxnSpPr>
              <p:cNvPr id="52" name="直接连接符 76"/>
              <p:cNvCxnSpPr>
                <a:cxnSpLocks noChangeShapeType="1"/>
              </p:cNvCxnSpPr>
              <p:nvPr/>
            </p:nvCxnSpPr>
            <p:spPr bwMode="auto">
              <a:xfrm>
                <a:off x="2855158" y="3232813"/>
                <a:ext cx="4393992" cy="0"/>
              </a:xfrm>
              <a:prstGeom prst="line">
                <a:avLst/>
              </a:prstGeom>
              <a:grpFill/>
              <a:ln w="19050" algn="ctr">
                <a:solidFill>
                  <a:srgbClr val="33CCCC"/>
                </a:solidFill>
                <a:round/>
                <a:headEnd/>
                <a:tailEnd/>
              </a:ln>
            </p:spPr>
          </p:cxnSp>
          <p:cxnSp>
            <p:nvCxnSpPr>
              <p:cNvPr id="53" name="直接连接符 77"/>
              <p:cNvCxnSpPr>
                <a:cxnSpLocks noChangeShapeType="1"/>
              </p:cNvCxnSpPr>
              <p:nvPr/>
            </p:nvCxnSpPr>
            <p:spPr bwMode="auto">
              <a:xfrm>
                <a:off x="2789576" y="3287950"/>
                <a:ext cx="4393992" cy="0"/>
              </a:xfrm>
              <a:prstGeom prst="line">
                <a:avLst/>
              </a:prstGeom>
              <a:grpFill/>
              <a:ln w="19050" algn="ctr">
                <a:solidFill>
                  <a:srgbClr val="33CCCC"/>
                </a:solidFill>
                <a:round/>
                <a:headEnd/>
                <a:tailEnd/>
              </a:ln>
            </p:spPr>
          </p:cxnSp>
          <p:cxnSp>
            <p:nvCxnSpPr>
              <p:cNvPr id="54" name="直接连接符 78"/>
              <p:cNvCxnSpPr>
                <a:cxnSpLocks noChangeShapeType="1"/>
              </p:cNvCxnSpPr>
              <p:nvPr/>
            </p:nvCxnSpPr>
            <p:spPr bwMode="auto">
              <a:xfrm>
                <a:off x="2723994" y="3343087"/>
                <a:ext cx="4393992" cy="0"/>
              </a:xfrm>
              <a:prstGeom prst="line">
                <a:avLst/>
              </a:prstGeom>
              <a:grpFill/>
              <a:ln w="19050" algn="ctr">
                <a:solidFill>
                  <a:srgbClr val="33CCCC"/>
                </a:solidFill>
                <a:round/>
                <a:headEnd/>
                <a:tailEnd/>
              </a:ln>
            </p:spPr>
          </p:cxnSp>
          <p:cxnSp>
            <p:nvCxnSpPr>
              <p:cNvPr id="55" name="直接连接符 79"/>
              <p:cNvCxnSpPr>
                <a:cxnSpLocks noChangeShapeType="1"/>
              </p:cNvCxnSpPr>
              <p:nvPr/>
            </p:nvCxnSpPr>
            <p:spPr bwMode="auto">
              <a:xfrm>
                <a:off x="2658412" y="3393652"/>
                <a:ext cx="4393992" cy="0"/>
              </a:xfrm>
              <a:prstGeom prst="line">
                <a:avLst/>
              </a:prstGeom>
              <a:grpFill/>
              <a:ln w="19050" algn="ctr">
                <a:solidFill>
                  <a:srgbClr val="33CCCC"/>
                </a:solidFill>
                <a:round/>
                <a:headEnd/>
                <a:tailEnd/>
              </a:ln>
            </p:spPr>
          </p:cxnSp>
        </p:grpSp>
        <p:cxnSp>
          <p:nvCxnSpPr>
            <p:cNvPr id="27" name="直接连接符 54"/>
            <p:cNvCxnSpPr>
              <a:cxnSpLocks noChangeShapeType="1"/>
            </p:cNvCxnSpPr>
            <p:nvPr/>
          </p:nvCxnSpPr>
          <p:spPr bwMode="auto">
            <a:xfrm rot="10800000" flipV="1">
              <a:off x="4213778" y="4190497"/>
              <a:ext cx="1473051" cy="1402097"/>
            </a:xfrm>
            <a:prstGeom prst="line">
              <a:avLst/>
            </a:prstGeom>
            <a:solidFill>
              <a:srgbClr val="33CC33"/>
            </a:solidFill>
            <a:ln w="88900" algn="ctr">
              <a:solidFill>
                <a:srgbClr val="33CCCC"/>
              </a:solidFill>
              <a:round/>
              <a:headEnd/>
              <a:tailEnd/>
            </a:ln>
          </p:spPr>
        </p:cxnSp>
        <p:cxnSp>
          <p:nvCxnSpPr>
            <p:cNvPr id="28" name="直接连接符 54"/>
            <p:cNvCxnSpPr>
              <a:cxnSpLocks noChangeShapeType="1"/>
            </p:cNvCxnSpPr>
            <p:nvPr/>
          </p:nvCxnSpPr>
          <p:spPr bwMode="auto">
            <a:xfrm rot="10800000" flipV="1">
              <a:off x="5615392" y="4190496"/>
              <a:ext cx="1473051" cy="1402097"/>
            </a:xfrm>
            <a:prstGeom prst="line">
              <a:avLst/>
            </a:prstGeom>
            <a:solidFill>
              <a:srgbClr val="33CC33"/>
            </a:solidFill>
            <a:ln w="88900" algn="ctr">
              <a:solidFill>
                <a:srgbClr val="33CCCC"/>
              </a:solidFill>
              <a:round/>
              <a:headEnd/>
              <a:tailEnd/>
            </a:ln>
          </p:spPr>
        </p:cxnSp>
      </p:grpSp>
      <p:sp>
        <p:nvSpPr>
          <p:cNvPr id="29" name="圆柱形 28"/>
          <p:cNvSpPr/>
          <p:nvPr/>
        </p:nvSpPr>
        <p:spPr bwMode="auto">
          <a:xfrm>
            <a:off x="1930263" y="1648041"/>
            <a:ext cx="409448" cy="469511"/>
          </a:xfrm>
          <a:prstGeom prst="can">
            <a:avLst/>
          </a:prstGeom>
          <a:gradFill flip="none" rotWithShape="1">
            <a:gsLst>
              <a:gs pos="0">
                <a:srgbClr val="03D4A8"/>
              </a:gs>
              <a:gs pos="25000">
                <a:srgbClr val="21D6E0"/>
              </a:gs>
              <a:gs pos="75000">
                <a:srgbClr val="0087E6"/>
              </a:gs>
              <a:gs pos="100000">
                <a:srgbClr val="005CBF"/>
              </a:gs>
            </a:gsLst>
            <a:lin ang="5400000" scaled="0"/>
            <a:tileRect l="-100000" b="-100000"/>
          </a:gra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8000" b="0" i="0" u="none" strike="noStrike" cap="none" normalizeH="0" baseline="0" smtClean="0">
              <a:ln>
                <a:noFill/>
              </a:ln>
              <a:solidFill>
                <a:schemeClr val="tx2"/>
              </a:solidFill>
              <a:effectLst/>
              <a:latin typeface="Arial" charset="0"/>
              <a:ea typeface="黑体" pitchFamily="2" charset="-122"/>
            </a:endParaRPr>
          </a:p>
        </p:txBody>
      </p:sp>
      <p:grpSp>
        <p:nvGrpSpPr>
          <p:cNvPr id="89" name="组合 88"/>
          <p:cNvGrpSpPr/>
          <p:nvPr/>
        </p:nvGrpSpPr>
        <p:grpSpPr>
          <a:xfrm>
            <a:off x="639016" y="3063318"/>
            <a:ext cx="358803" cy="209696"/>
            <a:chOff x="3232183" y="2646371"/>
            <a:chExt cx="525687" cy="528236"/>
          </a:xfrm>
        </p:grpSpPr>
        <p:sp>
          <p:nvSpPr>
            <p:cNvPr id="82" name="流程图: 汇总连接 24"/>
            <p:cNvSpPr>
              <a:spLocks noChangeArrowheads="1"/>
            </p:cNvSpPr>
            <p:nvPr/>
          </p:nvSpPr>
          <p:spPr bwMode="auto">
            <a:xfrm>
              <a:off x="3625674" y="2646371"/>
              <a:ext cx="132196" cy="120357"/>
            </a:xfrm>
            <a:prstGeom prst="flowChartSummingJunction">
              <a:avLst/>
            </a:prstGeom>
            <a:solidFill>
              <a:srgbClr val="0070C0"/>
            </a:solidFill>
            <a:ln w="25400" algn="ctr">
              <a:solidFill>
                <a:schemeClr val="accent3">
                  <a:lumMod val="75000"/>
                </a:schemeClr>
              </a:solidFill>
              <a:round/>
              <a:headEnd/>
              <a:tailEnd/>
            </a:ln>
          </p:spPr>
          <p:txBody>
            <a:bodyPr anchor="b"/>
            <a:lstStyle/>
            <a:p>
              <a:endParaRPr lang="zh-CN" altLang="en-US"/>
            </a:p>
          </p:txBody>
        </p:sp>
        <p:sp>
          <p:nvSpPr>
            <p:cNvPr id="83" name="流程图: 汇总连接 25"/>
            <p:cNvSpPr>
              <a:spLocks noChangeArrowheads="1"/>
            </p:cNvSpPr>
            <p:nvPr/>
          </p:nvSpPr>
          <p:spPr bwMode="auto">
            <a:xfrm>
              <a:off x="3494511" y="2792555"/>
              <a:ext cx="132196" cy="120357"/>
            </a:xfrm>
            <a:prstGeom prst="flowChartSummingJunction">
              <a:avLst/>
            </a:prstGeom>
            <a:solidFill>
              <a:srgbClr val="0070C0"/>
            </a:solidFill>
            <a:ln w="25400" algn="ctr">
              <a:solidFill>
                <a:schemeClr val="accent3">
                  <a:lumMod val="75000"/>
                </a:schemeClr>
              </a:solidFill>
              <a:round/>
              <a:headEnd/>
              <a:tailEnd/>
            </a:ln>
          </p:spPr>
          <p:txBody>
            <a:bodyPr anchor="b"/>
            <a:lstStyle/>
            <a:p>
              <a:endParaRPr lang="zh-CN" altLang="en-US"/>
            </a:p>
          </p:txBody>
        </p:sp>
        <p:sp>
          <p:nvSpPr>
            <p:cNvPr id="84" name="流程图: 汇总连接 26"/>
            <p:cNvSpPr>
              <a:spLocks noChangeArrowheads="1"/>
            </p:cNvSpPr>
            <p:nvPr/>
          </p:nvSpPr>
          <p:spPr bwMode="auto">
            <a:xfrm>
              <a:off x="3363347" y="2916545"/>
              <a:ext cx="132196" cy="120357"/>
            </a:xfrm>
            <a:prstGeom prst="flowChartSummingJunction">
              <a:avLst/>
            </a:prstGeom>
            <a:solidFill>
              <a:srgbClr val="0070C0"/>
            </a:solidFill>
            <a:ln w="25400" algn="ctr">
              <a:solidFill>
                <a:schemeClr val="accent3">
                  <a:lumMod val="75000"/>
                </a:schemeClr>
              </a:solidFill>
              <a:round/>
              <a:headEnd/>
              <a:tailEnd/>
            </a:ln>
          </p:spPr>
          <p:txBody>
            <a:bodyPr anchor="b"/>
            <a:lstStyle/>
            <a:p>
              <a:endParaRPr lang="zh-CN" altLang="en-US"/>
            </a:p>
          </p:txBody>
        </p:sp>
        <p:sp>
          <p:nvSpPr>
            <p:cNvPr id="85" name="流程图: 汇总连接 27"/>
            <p:cNvSpPr>
              <a:spLocks noChangeArrowheads="1"/>
            </p:cNvSpPr>
            <p:nvPr/>
          </p:nvSpPr>
          <p:spPr bwMode="auto">
            <a:xfrm>
              <a:off x="3232183" y="3054250"/>
              <a:ext cx="132196" cy="120357"/>
            </a:xfrm>
            <a:prstGeom prst="flowChartSummingJunction">
              <a:avLst/>
            </a:prstGeom>
            <a:solidFill>
              <a:srgbClr val="0070C0"/>
            </a:solidFill>
            <a:ln w="25400" algn="ctr">
              <a:solidFill>
                <a:schemeClr val="accent3">
                  <a:lumMod val="75000"/>
                </a:schemeClr>
              </a:solidFill>
              <a:round/>
              <a:headEnd/>
              <a:tailEnd/>
            </a:ln>
          </p:spPr>
          <p:txBody>
            <a:bodyPr anchor="b"/>
            <a:lstStyle/>
            <a:p>
              <a:endParaRPr lang="zh-CN" altLang="en-US"/>
            </a:p>
          </p:txBody>
        </p:sp>
      </p:grpSp>
      <p:sp>
        <p:nvSpPr>
          <p:cNvPr id="5" name="矩形 4"/>
          <p:cNvSpPr/>
          <p:nvPr/>
        </p:nvSpPr>
        <p:spPr>
          <a:xfrm>
            <a:off x="2017942" y="4209064"/>
            <a:ext cx="9144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Quartz sand</a:t>
            </a:r>
            <a:endParaRPr lang="zh-CN" altLang="en-US" dirty="0"/>
          </a:p>
        </p:txBody>
      </p:sp>
      <p:sp>
        <p:nvSpPr>
          <p:cNvPr id="23" name="矩形 22"/>
          <p:cNvSpPr/>
          <p:nvPr/>
        </p:nvSpPr>
        <p:spPr>
          <a:xfrm>
            <a:off x="3297314" y="4191639"/>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t>5um</a:t>
            </a:r>
          </a:p>
          <a:p>
            <a:pPr algn="ctr"/>
            <a:r>
              <a:rPr lang="en-US" altLang="zh-CN" dirty="0" smtClean="0"/>
              <a:t>filter</a:t>
            </a:r>
            <a:endParaRPr lang="zh-CN" altLang="en-US" dirty="0"/>
          </a:p>
        </p:txBody>
      </p:sp>
      <p:sp>
        <p:nvSpPr>
          <p:cNvPr id="86" name="矩形 85"/>
          <p:cNvSpPr/>
          <p:nvPr/>
        </p:nvSpPr>
        <p:spPr>
          <a:xfrm>
            <a:off x="4552353" y="4191639"/>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t>1um</a:t>
            </a:r>
          </a:p>
          <a:p>
            <a:pPr algn="ctr"/>
            <a:r>
              <a:rPr lang="en-US" altLang="zh-CN" dirty="0" smtClean="0"/>
              <a:t>filter</a:t>
            </a:r>
            <a:endParaRPr lang="zh-CN" altLang="en-US" dirty="0"/>
          </a:p>
        </p:txBody>
      </p:sp>
      <p:sp>
        <p:nvSpPr>
          <p:cNvPr id="87" name="矩形 86"/>
          <p:cNvSpPr/>
          <p:nvPr/>
        </p:nvSpPr>
        <p:spPr>
          <a:xfrm>
            <a:off x="5764028" y="4184993"/>
            <a:ext cx="914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UV light</a:t>
            </a:r>
            <a:endParaRPr lang="zh-CN" altLang="en-US" dirty="0"/>
          </a:p>
        </p:txBody>
      </p:sp>
      <p:sp>
        <p:nvSpPr>
          <p:cNvPr id="91" name="矩形 90"/>
          <p:cNvSpPr/>
          <p:nvPr/>
        </p:nvSpPr>
        <p:spPr>
          <a:xfrm>
            <a:off x="7020272" y="4170026"/>
            <a:ext cx="9144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smtClean="0"/>
              <a:t>0.2um</a:t>
            </a:r>
          </a:p>
          <a:p>
            <a:pPr algn="ctr"/>
            <a:r>
              <a:rPr lang="en-US" altLang="zh-CN" dirty="0" smtClean="0"/>
              <a:t>filter</a:t>
            </a:r>
            <a:endParaRPr lang="zh-CN" altLang="en-US" dirty="0"/>
          </a:p>
        </p:txBody>
      </p:sp>
      <p:sp>
        <p:nvSpPr>
          <p:cNvPr id="92" name="矩形 91"/>
          <p:cNvSpPr/>
          <p:nvPr/>
        </p:nvSpPr>
        <p:spPr>
          <a:xfrm>
            <a:off x="836190" y="4209064"/>
            <a:ext cx="9144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Active carbon</a:t>
            </a:r>
            <a:endParaRPr lang="zh-CN" altLang="en-US" dirty="0"/>
          </a:p>
        </p:txBody>
      </p:sp>
      <p:sp>
        <p:nvSpPr>
          <p:cNvPr id="93" name="直角上箭头 92"/>
          <p:cNvSpPr/>
          <p:nvPr/>
        </p:nvSpPr>
        <p:spPr>
          <a:xfrm rot="5400000">
            <a:off x="-100664" y="3933056"/>
            <a:ext cx="1162326" cy="69417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右箭头 93"/>
          <p:cNvSpPr/>
          <p:nvPr/>
        </p:nvSpPr>
        <p:spPr>
          <a:xfrm>
            <a:off x="1750590" y="4531800"/>
            <a:ext cx="267352" cy="234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8001" y="4437112"/>
            <a:ext cx="369863" cy="3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3664" y="4505052"/>
            <a:ext cx="29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4422" y="4486469"/>
            <a:ext cx="29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1247" y="4496143"/>
            <a:ext cx="29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右箭头 94"/>
          <p:cNvSpPr/>
          <p:nvPr/>
        </p:nvSpPr>
        <p:spPr>
          <a:xfrm>
            <a:off x="7934672" y="4361565"/>
            <a:ext cx="813792" cy="435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60" name="TextBox 15359"/>
          <p:cNvSpPr txBox="1"/>
          <p:nvPr/>
        </p:nvSpPr>
        <p:spPr>
          <a:xfrm>
            <a:off x="335434" y="3719329"/>
            <a:ext cx="1454244" cy="369332"/>
          </a:xfrm>
          <a:prstGeom prst="rect">
            <a:avLst/>
          </a:prstGeom>
          <a:noFill/>
        </p:spPr>
        <p:txBody>
          <a:bodyPr wrap="none" rtlCol="0">
            <a:spAutoFit/>
          </a:bodyPr>
          <a:lstStyle/>
          <a:p>
            <a:r>
              <a:rPr lang="en-US" altLang="zh-CN" dirty="0" smtClean="0"/>
              <a:t>Water inlet</a:t>
            </a:r>
            <a:endParaRPr lang="zh-CN" altLang="en-US" dirty="0"/>
          </a:p>
        </p:txBody>
      </p:sp>
      <p:sp>
        <p:nvSpPr>
          <p:cNvPr id="15361" name="TextBox 15360"/>
          <p:cNvSpPr txBox="1"/>
          <p:nvPr/>
        </p:nvSpPr>
        <p:spPr>
          <a:xfrm>
            <a:off x="7934672" y="3910809"/>
            <a:ext cx="877163" cy="369332"/>
          </a:xfrm>
          <a:prstGeom prst="rect">
            <a:avLst/>
          </a:prstGeom>
          <a:noFill/>
        </p:spPr>
        <p:txBody>
          <a:bodyPr wrap="none" rtlCol="0">
            <a:spAutoFit/>
          </a:bodyPr>
          <a:lstStyle/>
          <a:p>
            <a:r>
              <a:rPr lang="en-US" altLang="zh-CN" dirty="0" smtClean="0"/>
              <a:t>outlet</a:t>
            </a:r>
            <a:endParaRPr lang="zh-CN" altLang="en-US" dirty="0"/>
          </a:p>
        </p:txBody>
      </p:sp>
      <p:cxnSp>
        <p:nvCxnSpPr>
          <p:cNvPr id="15369" name="直接箭头连接符 15368"/>
          <p:cNvCxnSpPr>
            <a:stCxn id="29" idx="1"/>
          </p:cNvCxnSpPr>
          <p:nvPr/>
        </p:nvCxnSpPr>
        <p:spPr>
          <a:xfrm flipH="1">
            <a:off x="1335796" y="1648041"/>
            <a:ext cx="79919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5370"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0800000">
            <a:off x="939764" y="2816626"/>
            <a:ext cx="1431925"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椭圆 15371"/>
          <p:cNvSpPr/>
          <p:nvPr/>
        </p:nvSpPr>
        <p:spPr>
          <a:xfrm>
            <a:off x="0" y="1395577"/>
            <a:ext cx="1546082" cy="123033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5374" name="直接箭头连接符 15373"/>
          <p:cNvCxnSpPr/>
          <p:nvPr/>
        </p:nvCxnSpPr>
        <p:spPr>
          <a:xfrm>
            <a:off x="1167004" y="2529138"/>
            <a:ext cx="1964836" cy="138167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375" name="TextBox 15374"/>
          <p:cNvSpPr txBox="1"/>
          <p:nvPr/>
        </p:nvSpPr>
        <p:spPr>
          <a:xfrm>
            <a:off x="2222430" y="5291916"/>
            <a:ext cx="457048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dirty="0" smtClean="0"/>
              <a:t>Schematic of water purification system</a:t>
            </a:r>
            <a:endParaRPr lang="zh-CN" altLang="en-US" dirty="0"/>
          </a:p>
        </p:txBody>
      </p:sp>
      <p:sp>
        <p:nvSpPr>
          <p:cNvPr id="15376" name="TextBox 15375"/>
          <p:cNvSpPr txBox="1"/>
          <p:nvPr/>
        </p:nvSpPr>
        <p:spPr>
          <a:xfrm>
            <a:off x="300897" y="5979099"/>
            <a:ext cx="410881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Recycling ability: 1 volume/month.</a:t>
            </a:r>
            <a:endParaRPr lang="zh-CN" altLang="en-US" dirty="0"/>
          </a:p>
        </p:txBody>
      </p:sp>
      <p:pic>
        <p:nvPicPr>
          <p:cNvPr id="1537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9337" y="1696149"/>
            <a:ext cx="4441047" cy="1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016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a:ea typeface="宋体" pitchFamily="2" charset="-122"/>
              </a:rPr>
              <a:t>Slow control system of the engineering array</a:t>
            </a:r>
            <a:endParaRPr lang="zh-CN" altLang="en-US" sz="2800"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31</a:t>
            </a:fld>
            <a:endParaRPr lang="zh-CN" altLang="en-US"/>
          </a:p>
        </p:txBody>
      </p:sp>
      <p:sp>
        <p:nvSpPr>
          <p:cNvPr id="4" name="内容占位符 3"/>
          <p:cNvSpPr>
            <a:spLocks noGrp="1"/>
          </p:cNvSpPr>
          <p:nvPr>
            <p:ph sz="quarter" idx="1"/>
          </p:nvPr>
        </p:nvSpPr>
        <p:spPr>
          <a:xfrm>
            <a:off x="612648" y="1600200"/>
            <a:ext cx="8207824" cy="3124944"/>
          </a:xfrm>
        </p:spPr>
        <p:txBody>
          <a:bodyPr>
            <a:normAutofit fontScale="62500" lnSpcReduction="20000"/>
          </a:bodyPr>
          <a:lstStyle/>
          <a:p>
            <a:pPr marL="342900" indent="-342900">
              <a:buFont typeface="Arial" pitchFamily="34" charset="0"/>
              <a:buChar char="•"/>
            </a:pPr>
            <a:r>
              <a:rPr lang="en-US" altLang="zh-CN" dirty="0"/>
              <a:t>Online setup of water attenuation length measurement</a:t>
            </a:r>
          </a:p>
          <a:p>
            <a:pPr marL="800100" lvl="1" indent="-342900">
              <a:buFont typeface="Arial" pitchFamily="34" charset="0"/>
              <a:buChar char="•"/>
            </a:pPr>
            <a:r>
              <a:rPr lang="en-US" altLang="zh-CN" dirty="0"/>
              <a:t>Used to monitor the water quality;</a:t>
            </a:r>
          </a:p>
          <a:p>
            <a:pPr marL="800100" lvl="1" indent="-342900">
              <a:buFont typeface="Arial" pitchFamily="34" charset="0"/>
              <a:buChar char="•"/>
            </a:pPr>
            <a:r>
              <a:rPr lang="en-US" altLang="zh-CN" dirty="0"/>
              <a:t>It will automatically measure the water attenuation length everyday.</a:t>
            </a:r>
          </a:p>
          <a:p>
            <a:pPr marL="342900" indent="-342900">
              <a:buFont typeface="Arial" pitchFamily="34" charset="0"/>
              <a:buChar char="•"/>
            </a:pPr>
            <a:r>
              <a:rPr lang="en-US" altLang="zh-CN" dirty="0"/>
              <a:t>Environment monitor system</a:t>
            </a:r>
          </a:p>
          <a:p>
            <a:pPr marL="800100" lvl="1" indent="-342900">
              <a:buFont typeface="Arial" pitchFamily="34" charset="0"/>
              <a:buChar char="•"/>
            </a:pPr>
            <a:r>
              <a:rPr lang="en-US" altLang="zh-CN" dirty="0"/>
              <a:t>Room temperature and humidity </a:t>
            </a:r>
            <a:r>
              <a:rPr lang="en-US" altLang="zh-CN" dirty="0" smtClean="0"/>
              <a:t>of </a:t>
            </a:r>
            <a:r>
              <a:rPr lang="en-US" altLang="zh-CN" dirty="0"/>
              <a:t>the control room</a:t>
            </a:r>
          </a:p>
          <a:p>
            <a:pPr marL="800100" lvl="1" indent="-342900">
              <a:buFont typeface="Arial" pitchFamily="34" charset="0"/>
              <a:buChar char="•"/>
            </a:pPr>
            <a:r>
              <a:rPr lang="en-US" altLang="zh-CN" dirty="0"/>
              <a:t>Water temperature of the water pool</a:t>
            </a:r>
          </a:p>
          <a:p>
            <a:pPr marL="800100" lvl="1" indent="-342900">
              <a:buFont typeface="Arial" pitchFamily="34" charset="0"/>
              <a:buChar char="•"/>
            </a:pPr>
            <a:r>
              <a:rPr lang="en-US" altLang="zh-CN" dirty="0"/>
              <a:t>Water level</a:t>
            </a:r>
          </a:p>
          <a:p>
            <a:pPr marL="342900" indent="-342900">
              <a:buFont typeface="Arial" pitchFamily="34" charset="0"/>
              <a:buChar char="•"/>
            </a:pPr>
            <a:r>
              <a:rPr lang="en-US" altLang="zh-CN" dirty="0"/>
              <a:t>PMT HV protection system </a:t>
            </a:r>
          </a:p>
          <a:p>
            <a:pPr marL="800100" lvl="1" indent="-342900">
              <a:buFont typeface="Arial" pitchFamily="34" charset="0"/>
              <a:buChar char="•"/>
            </a:pPr>
            <a:r>
              <a:rPr lang="en-US" altLang="zh-CN" dirty="0"/>
              <a:t>Once light leak in the water pool,  PMT HV will be shut </a:t>
            </a:r>
            <a:r>
              <a:rPr lang="en-US" altLang="zh-CN" dirty="0" smtClean="0"/>
              <a:t>down immediately.</a:t>
            </a:r>
            <a:endParaRPr lang="en-US" altLang="zh-CN" dirty="0"/>
          </a:p>
          <a:p>
            <a:pPr marL="342900" indent="-342900">
              <a:buFont typeface="Arial" pitchFamily="34" charset="0"/>
              <a:buChar char="•"/>
            </a:pPr>
            <a:endParaRPr lang="en-US" altLang="zh-CN" dirty="0"/>
          </a:p>
        </p:txBody>
      </p:sp>
      <p:sp>
        <p:nvSpPr>
          <p:cNvPr id="5" name="TextBox 4"/>
          <p:cNvSpPr txBox="1"/>
          <p:nvPr/>
        </p:nvSpPr>
        <p:spPr>
          <a:xfrm>
            <a:off x="251520" y="4869160"/>
            <a:ext cx="85689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Arial" pitchFamily="34" charset="0"/>
              <a:buChar char="•"/>
            </a:pPr>
            <a:r>
              <a:rPr lang="en-US" altLang="zh-CN" dirty="0"/>
              <a:t>Concept design was done.</a:t>
            </a:r>
          </a:p>
          <a:p>
            <a:pPr marL="342900" indent="-342900">
              <a:buFont typeface="Arial" pitchFamily="34" charset="0"/>
              <a:buChar char="•"/>
            </a:pPr>
            <a:r>
              <a:rPr lang="en-US" altLang="zh-CN" dirty="0"/>
              <a:t>The joint test with the sensors and setup was tested.</a:t>
            </a:r>
          </a:p>
          <a:p>
            <a:pPr marL="342900" indent="-342900">
              <a:buFont typeface="Arial" pitchFamily="34" charset="0"/>
              <a:buChar char="•"/>
            </a:pPr>
            <a:r>
              <a:rPr lang="en-US" altLang="zh-CN" dirty="0"/>
              <a:t>The group </a:t>
            </a:r>
            <a:r>
              <a:rPr lang="en-US" altLang="zh-CN" dirty="0" smtClean="0"/>
              <a:t>from the </a:t>
            </a:r>
            <a:r>
              <a:rPr lang="en-US" altLang="zh-CN" dirty="0"/>
              <a:t>Center for Space Science and Applied Research, CAS, is responsible for this slow control system. </a:t>
            </a:r>
            <a:endParaRPr lang="zh-CN" altLang="en-US" dirty="0"/>
          </a:p>
        </p:txBody>
      </p:sp>
    </p:spTree>
    <p:extLst>
      <p:ext uri="{BB962C8B-B14F-4D97-AF65-F5344CB8AC3E}">
        <p14:creationId xmlns:p14="http://schemas.microsoft.com/office/powerpoint/2010/main" val="1135242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8280920" cy="1138138"/>
          </a:xfrm>
        </p:spPr>
        <p:txBody>
          <a:bodyPr>
            <a:normAutofit fontScale="90000"/>
          </a:bodyPr>
          <a:lstStyle/>
          <a:p>
            <a:r>
              <a:rPr lang="en-US" altLang="zh-CN" sz="4000" dirty="0" smtClean="0"/>
              <a:t>Schedule of the engineering array</a:t>
            </a:r>
            <a:endParaRPr lang="zh-CN" altLang="en-US" sz="4000" dirty="0"/>
          </a:p>
        </p:txBody>
      </p:sp>
      <p:sp>
        <p:nvSpPr>
          <p:cNvPr id="4" name="灯片编号占位符 3"/>
          <p:cNvSpPr>
            <a:spLocks noGrp="1"/>
          </p:cNvSpPr>
          <p:nvPr>
            <p:ph type="sldNum" sz="quarter" idx="12"/>
          </p:nvPr>
        </p:nvSpPr>
        <p:spPr/>
        <p:txBody>
          <a:bodyPr>
            <a:normAutofit fontScale="85000" lnSpcReduction="20000"/>
          </a:bodyPr>
          <a:lstStyle/>
          <a:p>
            <a:fld id="{0ABF9B20-F1E4-4949-BCF3-463EA1C91FF3}" type="slidenum">
              <a:rPr lang="zh-CN" altLang="en-US" smtClean="0"/>
              <a:t>32</a:t>
            </a:fld>
            <a:endParaRPr lang="zh-CN" altLang="en-US"/>
          </a:p>
        </p:txBody>
      </p:sp>
      <p:graphicFrame>
        <p:nvGraphicFramePr>
          <p:cNvPr id="7" name="内容占位符 6"/>
          <p:cNvGraphicFramePr>
            <a:graphicFrameLocks noGrp="1"/>
          </p:cNvGraphicFramePr>
          <p:nvPr>
            <p:ph sz="quarter" idx="1"/>
            <p:extLst>
              <p:ext uri="{D42A27DB-BD31-4B8C-83A1-F6EECF244321}">
                <p14:modId xmlns:p14="http://schemas.microsoft.com/office/powerpoint/2010/main" val="2158060030"/>
              </p:ext>
            </p:extLst>
          </p:nvPr>
        </p:nvGraphicFramePr>
        <p:xfrm>
          <a:off x="971600" y="1844824"/>
          <a:ext cx="7620000" cy="4135120"/>
        </p:xfrm>
        <a:graphic>
          <a:graphicData uri="http://schemas.openxmlformats.org/drawingml/2006/table">
            <a:tbl>
              <a:tblPr firstRow="1" bandRow="1">
                <a:tableStyleId>{93296810-A885-4BE3-A3E7-6D5BEEA58F35}</a:tableStyleId>
              </a:tblPr>
              <a:tblGrid>
                <a:gridCol w="2808312"/>
                <a:gridCol w="3826768"/>
                <a:gridCol w="984920"/>
              </a:tblGrid>
              <a:tr h="370840">
                <a:tc>
                  <a:txBody>
                    <a:bodyPr/>
                    <a:lstStyle/>
                    <a:p>
                      <a:r>
                        <a:rPr lang="en-US" altLang="zh-CN" dirty="0" smtClean="0"/>
                        <a:t>Content</a:t>
                      </a:r>
                      <a:endParaRPr lang="zh-CN" altLang="en-US" dirty="0"/>
                    </a:p>
                  </a:txBody>
                  <a:tcPr/>
                </a:tc>
                <a:tc>
                  <a:txBody>
                    <a:bodyPr/>
                    <a:lstStyle/>
                    <a:p>
                      <a:r>
                        <a:rPr lang="en-US" altLang="zh-CN" dirty="0" smtClean="0"/>
                        <a:t>Progress</a:t>
                      </a:r>
                      <a:r>
                        <a:rPr lang="en-US" altLang="zh-CN" baseline="0" dirty="0" smtClean="0"/>
                        <a:t> or Status</a:t>
                      </a:r>
                      <a:endParaRPr lang="zh-CN" altLang="en-US" dirty="0"/>
                    </a:p>
                  </a:txBody>
                  <a:tcPr/>
                </a:tc>
                <a:tc>
                  <a:txBody>
                    <a:bodyPr/>
                    <a:lstStyle/>
                    <a:p>
                      <a:endParaRPr lang="zh-CN" altLang="en-US"/>
                    </a:p>
                  </a:txBody>
                  <a:tcPr/>
                </a:tc>
              </a:tr>
              <a:tr h="370840">
                <a:tc>
                  <a:txBody>
                    <a:bodyPr/>
                    <a:lstStyle/>
                    <a:p>
                      <a:r>
                        <a:rPr lang="en-US" altLang="zh-CN" b="1" dirty="0" smtClean="0">
                          <a:solidFill>
                            <a:srgbClr val="00B050"/>
                          </a:solidFill>
                        </a:rPr>
                        <a:t>PMT</a:t>
                      </a:r>
                      <a:r>
                        <a:rPr lang="en-US" altLang="zh-CN" b="1" baseline="0" dirty="0" smtClean="0">
                          <a:solidFill>
                            <a:srgbClr val="00B050"/>
                          </a:solidFill>
                        </a:rPr>
                        <a:t> related</a:t>
                      </a:r>
                      <a:endParaRPr lang="zh-CN" altLang="en-US" b="1" dirty="0">
                        <a:solidFill>
                          <a:srgbClr val="00B050"/>
                        </a:solidFill>
                      </a:endParaRPr>
                    </a:p>
                  </a:txBody>
                  <a:tcPr/>
                </a:tc>
                <a:tc>
                  <a:txBody>
                    <a:bodyPr/>
                    <a:lstStyle/>
                    <a:p>
                      <a:r>
                        <a:rPr lang="en-US" altLang="zh-CN" b="1" dirty="0" smtClean="0">
                          <a:solidFill>
                            <a:srgbClr val="00B050"/>
                          </a:solidFill>
                        </a:rPr>
                        <a:t>Potted</a:t>
                      </a:r>
                      <a:r>
                        <a:rPr lang="en-US" altLang="zh-CN" b="1" baseline="0" dirty="0" smtClean="0">
                          <a:solidFill>
                            <a:srgbClr val="00B050"/>
                          </a:solidFill>
                        </a:rPr>
                        <a:t>, t</a:t>
                      </a:r>
                      <a:r>
                        <a:rPr lang="en-US" altLang="zh-CN" b="1" dirty="0" smtClean="0">
                          <a:solidFill>
                            <a:srgbClr val="00B050"/>
                          </a:solidFill>
                        </a:rPr>
                        <a:t>ested and ready.</a:t>
                      </a:r>
                      <a:endParaRPr lang="zh-CN" altLang="en-US" b="1" dirty="0">
                        <a:solidFill>
                          <a:srgbClr val="00B050"/>
                        </a:solidFill>
                      </a:endParaRPr>
                    </a:p>
                  </a:txBody>
                  <a:tcPr/>
                </a:tc>
                <a:tc>
                  <a:txBody>
                    <a:bodyPr/>
                    <a:lstStyle/>
                    <a:p>
                      <a:endParaRPr lang="zh-CN" altLang="en-US" dirty="0"/>
                    </a:p>
                  </a:txBody>
                  <a:tcPr/>
                </a:tc>
              </a:tr>
              <a:tr h="370840">
                <a:tc>
                  <a:txBody>
                    <a:bodyPr/>
                    <a:lstStyle/>
                    <a:p>
                      <a:r>
                        <a:rPr lang="en-US" altLang="zh-CN" b="1" dirty="0" smtClean="0">
                          <a:solidFill>
                            <a:srgbClr val="00B050"/>
                          </a:solidFill>
                        </a:rPr>
                        <a:t>Water</a:t>
                      </a:r>
                      <a:r>
                        <a:rPr lang="en-US" altLang="zh-CN" b="1" baseline="0" dirty="0" smtClean="0">
                          <a:solidFill>
                            <a:srgbClr val="00B050"/>
                          </a:solidFill>
                        </a:rPr>
                        <a:t> pool building </a:t>
                      </a:r>
                      <a:endParaRPr lang="zh-CN" altLang="en-US" b="1" dirty="0">
                        <a:solidFill>
                          <a:srgbClr val="00B050"/>
                        </a:solidFill>
                      </a:endParaRPr>
                    </a:p>
                  </a:txBody>
                  <a:tcPr/>
                </a:tc>
                <a:tc>
                  <a:txBody>
                    <a:bodyPr/>
                    <a:lstStyle/>
                    <a:p>
                      <a:r>
                        <a:rPr lang="en-US" altLang="zh-CN" b="1" dirty="0" smtClean="0">
                          <a:solidFill>
                            <a:srgbClr val="00B050"/>
                          </a:solidFill>
                        </a:rPr>
                        <a:t>Construction</a:t>
                      </a:r>
                      <a:r>
                        <a:rPr lang="en-US" altLang="zh-CN" b="1" baseline="0" dirty="0" smtClean="0">
                          <a:solidFill>
                            <a:srgbClr val="00B050"/>
                          </a:solidFill>
                        </a:rPr>
                        <a:t> was done in last September.</a:t>
                      </a:r>
                      <a:endParaRPr lang="zh-CN" altLang="en-US" b="1" dirty="0">
                        <a:solidFill>
                          <a:srgbClr val="00B050"/>
                        </a:solidFill>
                      </a:endParaRPr>
                    </a:p>
                  </a:txBody>
                  <a:tcPr/>
                </a:tc>
                <a:tc>
                  <a:txBody>
                    <a:bodyPr/>
                    <a:lstStyle/>
                    <a:p>
                      <a:endParaRPr lang="zh-CN" altLang="en-US"/>
                    </a:p>
                  </a:txBody>
                  <a:tcPr/>
                </a:tc>
              </a:tr>
              <a:tr h="370840">
                <a:tc>
                  <a:txBody>
                    <a:bodyPr/>
                    <a:lstStyle/>
                    <a:p>
                      <a:r>
                        <a:rPr lang="en-US" altLang="zh-CN" b="1" dirty="0" smtClean="0">
                          <a:solidFill>
                            <a:schemeClr val="accent4">
                              <a:lumMod val="50000"/>
                            </a:schemeClr>
                          </a:solidFill>
                        </a:rPr>
                        <a:t>Black</a:t>
                      </a:r>
                      <a:r>
                        <a:rPr lang="en-US" altLang="zh-CN" b="1" baseline="0" dirty="0" smtClean="0">
                          <a:solidFill>
                            <a:schemeClr val="accent4">
                              <a:lumMod val="50000"/>
                            </a:schemeClr>
                          </a:solidFill>
                        </a:rPr>
                        <a:t> film inside the water pool</a:t>
                      </a:r>
                      <a:endParaRPr lang="zh-CN" altLang="en-US" b="1" dirty="0">
                        <a:solidFill>
                          <a:schemeClr val="accent4">
                            <a:lumMod val="50000"/>
                          </a:schemeClr>
                        </a:solidFill>
                      </a:endParaRPr>
                    </a:p>
                  </a:txBody>
                  <a:tcPr/>
                </a:tc>
                <a:tc>
                  <a:txBody>
                    <a:bodyPr/>
                    <a:lstStyle/>
                    <a:p>
                      <a:r>
                        <a:rPr lang="en-US" altLang="zh-CN" b="1" dirty="0" smtClean="0">
                          <a:solidFill>
                            <a:schemeClr val="accent4">
                              <a:lumMod val="50000"/>
                            </a:schemeClr>
                          </a:solidFill>
                        </a:rPr>
                        <a:t>Part was done.</a:t>
                      </a:r>
                    </a:p>
                    <a:p>
                      <a:r>
                        <a:rPr lang="en-US" altLang="zh-CN" b="1" dirty="0" smtClean="0">
                          <a:solidFill>
                            <a:schemeClr val="accent4">
                              <a:lumMod val="50000"/>
                            </a:schemeClr>
                          </a:solidFill>
                        </a:rPr>
                        <a:t>It</a:t>
                      </a:r>
                      <a:r>
                        <a:rPr lang="en-US" altLang="zh-CN" b="1" baseline="0" dirty="0" smtClean="0">
                          <a:solidFill>
                            <a:schemeClr val="accent4">
                              <a:lumMod val="50000"/>
                            </a:schemeClr>
                          </a:solidFill>
                        </a:rPr>
                        <a:t> will be finished by April</a:t>
                      </a:r>
                      <a:endParaRPr lang="zh-CN" altLang="en-US" b="1" dirty="0">
                        <a:solidFill>
                          <a:schemeClr val="accent4">
                            <a:lumMod val="50000"/>
                          </a:schemeClr>
                        </a:solidFill>
                      </a:endParaRPr>
                    </a:p>
                  </a:txBody>
                  <a:tcPr/>
                </a:tc>
                <a:tc>
                  <a:txBody>
                    <a:bodyPr/>
                    <a:lstStyle/>
                    <a:p>
                      <a:endParaRPr lang="zh-CN" altLang="en-US"/>
                    </a:p>
                  </a:txBody>
                  <a:tcPr/>
                </a:tc>
              </a:tr>
              <a:tr h="370840">
                <a:tc>
                  <a:txBody>
                    <a:bodyPr/>
                    <a:lstStyle/>
                    <a:p>
                      <a:r>
                        <a:rPr lang="en-US" altLang="zh-CN" b="1" dirty="0" smtClean="0">
                          <a:solidFill>
                            <a:schemeClr val="accent4">
                              <a:lumMod val="50000"/>
                            </a:schemeClr>
                          </a:solidFill>
                        </a:rPr>
                        <a:t>Slow control system</a:t>
                      </a:r>
                      <a:endParaRPr lang="zh-CN" altLang="en-US" b="1" dirty="0">
                        <a:solidFill>
                          <a:schemeClr val="accent4">
                            <a:lumMod val="50000"/>
                          </a:schemeClr>
                        </a:solidFill>
                      </a:endParaRPr>
                    </a:p>
                  </a:txBody>
                  <a:tcPr/>
                </a:tc>
                <a:tc>
                  <a:txBody>
                    <a:bodyPr/>
                    <a:lstStyle/>
                    <a:p>
                      <a:r>
                        <a:rPr lang="en-US" altLang="zh-CN" b="1" dirty="0" smtClean="0">
                          <a:solidFill>
                            <a:schemeClr val="accent4">
                              <a:lumMod val="50000"/>
                            </a:schemeClr>
                          </a:solidFill>
                        </a:rPr>
                        <a:t>Should be deployed</a:t>
                      </a:r>
                      <a:r>
                        <a:rPr lang="en-US" altLang="zh-CN" b="1" baseline="0" dirty="0" smtClean="0">
                          <a:solidFill>
                            <a:schemeClr val="accent4">
                              <a:lumMod val="50000"/>
                            </a:schemeClr>
                          </a:solidFill>
                        </a:rPr>
                        <a:t> </a:t>
                      </a:r>
                      <a:r>
                        <a:rPr lang="en-US" altLang="zh-CN" b="1" dirty="0" smtClean="0">
                          <a:solidFill>
                            <a:schemeClr val="accent4">
                              <a:lumMod val="50000"/>
                            </a:schemeClr>
                          </a:solidFill>
                        </a:rPr>
                        <a:t>by April.</a:t>
                      </a:r>
                      <a:endParaRPr lang="zh-CN" altLang="en-US" b="1" dirty="0">
                        <a:solidFill>
                          <a:schemeClr val="accent4">
                            <a:lumMod val="50000"/>
                          </a:schemeClr>
                        </a:solidFill>
                      </a:endParaRPr>
                    </a:p>
                  </a:txBody>
                  <a:tcPr/>
                </a:tc>
                <a:tc>
                  <a:txBody>
                    <a:bodyPr/>
                    <a:lstStyle/>
                    <a:p>
                      <a:endParaRPr lang="zh-CN" altLang="en-US" dirty="0"/>
                    </a:p>
                  </a:txBody>
                  <a:tcPr/>
                </a:tc>
              </a:tr>
              <a:tr h="370840">
                <a:tc>
                  <a:txBody>
                    <a:bodyPr/>
                    <a:lstStyle/>
                    <a:p>
                      <a:r>
                        <a:rPr lang="en-US" altLang="zh-CN" b="1" dirty="0" smtClean="0">
                          <a:solidFill>
                            <a:srgbClr val="00B050"/>
                          </a:solidFill>
                        </a:rPr>
                        <a:t>DAQ</a:t>
                      </a:r>
                      <a:r>
                        <a:rPr lang="en-US" altLang="zh-CN" b="1" baseline="0" dirty="0" smtClean="0">
                          <a:solidFill>
                            <a:srgbClr val="00B050"/>
                          </a:solidFill>
                        </a:rPr>
                        <a:t> system</a:t>
                      </a:r>
                      <a:endParaRPr lang="zh-CN" altLang="en-US" b="1" dirty="0">
                        <a:solidFill>
                          <a:srgbClr val="00B050"/>
                        </a:solidFill>
                      </a:endParaRPr>
                    </a:p>
                  </a:txBody>
                  <a:tcPr/>
                </a:tc>
                <a:tc>
                  <a:txBody>
                    <a:bodyPr/>
                    <a:lstStyle/>
                    <a:p>
                      <a:r>
                        <a:rPr lang="en-US" altLang="zh-CN" b="1" dirty="0" smtClean="0">
                          <a:solidFill>
                            <a:srgbClr val="00B050"/>
                          </a:solidFill>
                        </a:rPr>
                        <a:t>Joint test</a:t>
                      </a:r>
                      <a:r>
                        <a:rPr lang="en-US" altLang="zh-CN" b="1" baseline="0" dirty="0" smtClean="0">
                          <a:solidFill>
                            <a:srgbClr val="00B050"/>
                          </a:solidFill>
                        </a:rPr>
                        <a:t> was done and ready.</a:t>
                      </a:r>
                      <a:endParaRPr lang="zh-CN" altLang="en-US" b="1" dirty="0">
                        <a:solidFill>
                          <a:srgbClr val="00B050"/>
                        </a:solidFill>
                      </a:endParaRPr>
                    </a:p>
                  </a:txBody>
                  <a:tcPr/>
                </a:tc>
                <a:tc>
                  <a:txBody>
                    <a:bodyPr/>
                    <a:lstStyle/>
                    <a:p>
                      <a:endParaRPr lang="zh-CN" alt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accent4">
                              <a:lumMod val="50000"/>
                            </a:schemeClr>
                          </a:solidFill>
                        </a:rPr>
                        <a:t>Water recycling</a:t>
                      </a:r>
                      <a:r>
                        <a:rPr lang="en-US" altLang="zh-CN" b="1" baseline="0" dirty="0" smtClean="0">
                          <a:solidFill>
                            <a:schemeClr val="accent4">
                              <a:lumMod val="50000"/>
                            </a:schemeClr>
                          </a:solidFill>
                        </a:rPr>
                        <a:t> and purification system</a:t>
                      </a:r>
                      <a:endParaRPr lang="zh-CN" altLang="en-US" b="1" dirty="0" smtClean="0">
                        <a:solidFill>
                          <a:schemeClr val="accent4">
                            <a:lumMod val="50000"/>
                          </a:schemeClr>
                        </a:solidFill>
                      </a:endParaRPr>
                    </a:p>
                    <a:p>
                      <a:endParaRPr lang="zh-CN" altLang="en-US" b="1" dirty="0">
                        <a:solidFill>
                          <a:schemeClr val="accent4">
                            <a:lumMod val="50000"/>
                          </a:schemeClr>
                        </a:solidFill>
                      </a:endParaRPr>
                    </a:p>
                  </a:txBody>
                  <a:tcPr/>
                </a:tc>
                <a:tc>
                  <a:txBody>
                    <a:bodyPr/>
                    <a:lstStyle/>
                    <a:p>
                      <a:r>
                        <a:rPr lang="en-US" altLang="zh-CN" b="1" dirty="0" smtClean="0">
                          <a:solidFill>
                            <a:schemeClr val="accent4">
                              <a:lumMod val="50000"/>
                            </a:schemeClr>
                          </a:solidFill>
                        </a:rPr>
                        <a:t>Concept design</a:t>
                      </a:r>
                      <a:r>
                        <a:rPr lang="en-US" altLang="zh-CN" b="1" baseline="0" dirty="0" smtClean="0">
                          <a:solidFill>
                            <a:schemeClr val="accent4">
                              <a:lumMod val="50000"/>
                            </a:schemeClr>
                          </a:solidFill>
                        </a:rPr>
                        <a:t> was done.</a:t>
                      </a:r>
                    </a:p>
                    <a:p>
                      <a:r>
                        <a:rPr lang="en-US" altLang="zh-CN" b="1" baseline="0" dirty="0" smtClean="0">
                          <a:solidFill>
                            <a:schemeClr val="accent4">
                              <a:lumMod val="50000"/>
                            </a:schemeClr>
                          </a:solidFill>
                        </a:rPr>
                        <a:t>Will be deployed by May.</a:t>
                      </a:r>
                      <a:endParaRPr lang="zh-CN" altLang="en-US" b="1" dirty="0">
                        <a:solidFill>
                          <a:schemeClr val="accent4">
                            <a:lumMod val="50000"/>
                          </a:schemeClr>
                        </a:solidFill>
                      </a:endParaRPr>
                    </a:p>
                  </a:txBody>
                  <a:tcPr/>
                </a:tc>
                <a:tc>
                  <a:txBody>
                    <a:bodyPr/>
                    <a:lstStyle/>
                    <a:p>
                      <a:endParaRPr lang="zh-CN" altLang="en-US"/>
                    </a:p>
                  </a:txBody>
                  <a:tcPr/>
                </a:tc>
              </a:tr>
              <a:tr h="370840">
                <a:tc gridSpan="3">
                  <a:txBody>
                    <a:bodyPr/>
                    <a:lstStyle/>
                    <a:p>
                      <a:r>
                        <a:rPr lang="en-US" altLang="zh-CN" sz="2400" b="1" dirty="0" smtClean="0"/>
                        <a:t>Data</a:t>
                      </a:r>
                      <a:r>
                        <a:rPr lang="en-US" altLang="zh-CN" sz="2400" b="1" baseline="0" dirty="0" smtClean="0"/>
                        <a:t> taking will start in June! </a:t>
                      </a:r>
                      <a:endParaRPr lang="zh-CN" altLang="en-US" sz="2400" b="1"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Tree>
    <p:extLst>
      <p:ext uri="{BB962C8B-B14F-4D97-AF65-F5344CB8AC3E}">
        <p14:creationId xmlns:p14="http://schemas.microsoft.com/office/powerpoint/2010/main" val="96906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Brief  Summary</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fld id="{0ABF9B20-F1E4-4949-BCF3-463EA1C91FF3}" type="slidenum">
              <a:rPr lang="zh-CN" altLang="en-US" smtClean="0"/>
              <a:t>33</a:t>
            </a:fld>
            <a:endParaRPr lang="zh-CN" altLang="en-US"/>
          </a:p>
        </p:txBody>
      </p:sp>
      <p:sp>
        <p:nvSpPr>
          <p:cNvPr id="3" name="内容占位符 2"/>
          <p:cNvSpPr>
            <a:spLocks noGrp="1"/>
          </p:cNvSpPr>
          <p:nvPr>
            <p:ph sz="quarter" idx="1"/>
          </p:nvPr>
        </p:nvSpPr>
        <p:spPr/>
        <p:txBody>
          <a:bodyPr>
            <a:normAutofit lnSpcReduction="10000"/>
          </a:bodyPr>
          <a:lstStyle/>
          <a:p>
            <a:r>
              <a:rPr lang="en-US" altLang="zh-CN" dirty="0" smtClean="0"/>
              <a:t>R&amp;D of the unit of the water Cerenkov detector was done. </a:t>
            </a:r>
          </a:p>
          <a:p>
            <a:pPr lvl="1"/>
            <a:r>
              <a:rPr lang="en-US" altLang="zh-CN" dirty="0" smtClean="0"/>
              <a:t>The second peak in the muon energy spectrum is found and well studied.</a:t>
            </a:r>
            <a:r>
              <a:rPr lang="en-US" altLang="zh-CN" dirty="0"/>
              <a:t> </a:t>
            </a:r>
            <a:endParaRPr lang="en-US" altLang="zh-CN" dirty="0" smtClean="0"/>
          </a:p>
          <a:p>
            <a:pPr lvl="1"/>
            <a:r>
              <a:rPr lang="en-US" altLang="zh-CN" dirty="0" smtClean="0"/>
              <a:t>Water quality control is studied. It gives us much experience for the future experiment.</a:t>
            </a:r>
          </a:p>
          <a:p>
            <a:pPr lvl="1"/>
            <a:endParaRPr lang="en-US" altLang="zh-CN" dirty="0" smtClean="0"/>
          </a:p>
          <a:p>
            <a:r>
              <a:rPr lang="en-US" altLang="zh-CN" dirty="0" smtClean="0"/>
              <a:t>The engineering array goes smoothly. </a:t>
            </a:r>
          </a:p>
          <a:p>
            <a:pPr lvl="1"/>
            <a:r>
              <a:rPr lang="en-US" altLang="zh-CN" dirty="0" smtClean="0"/>
              <a:t>After about four months' hard team work, we hope that we could run this array in June.</a:t>
            </a:r>
            <a:endParaRPr lang="en-US" altLang="zh-CN" dirty="0"/>
          </a:p>
          <a:p>
            <a:pPr lvl="1"/>
            <a:endParaRPr lang="zh-CN" altLang="en-US" dirty="0"/>
          </a:p>
        </p:txBody>
      </p:sp>
    </p:spTree>
    <p:extLst>
      <p:ext uri="{BB962C8B-B14F-4D97-AF65-F5344CB8AC3E}">
        <p14:creationId xmlns:p14="http://schemas.microsoft.com/office/powerpoint/2010/main" val="341182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normAutofit fontScale="85000" lnSpcReduction="20000"/>
          </a:bodyPr>
          <a:lstStyle/>
          <a:p>
            <a:fld id="{0ABF9B20-F1E4-4949-BCF3-463EA1C91FF3}" type="slidenum">
              <a:rPr lang="zh-CN" altLang="en-US" smtClean="0"/>
              <a:t>34</a:t>
            </a:fld>
            <a:endParaRPr lang="zh-CN" altLang="en-US"/>
          </a:p>
        </p:txBody>
      </p:sp>
      <p:sp>
        <p:nvSpPr>
          <p:cNvPr id="5" name="TextBox 4"/>
          <p:cNvSpPr txBox="1"/>
          <p:nvPr/>
        </p:nvSpPr>
        <p:spPr>
          <a:xfrm>
            <a:off x="2267744" y="2204864"/>
            <a:ext cx="4449423" cy="1862048"/>
          </a:xfrm>
          <a:prstGeom prst="rect">
            <a:avLst/>
          </a:prstGeom>
          <a:noFill/>
        </p:spPr>
        <p:txBody>
          <a:bodyPr wrap="none" rtlCol="0">
            <a:spAutoFit/>
          </a:bodyPr>
          <a:lstStyle/>
          <a:p>
            <a:r>
              <a:rPr lang="en-US" altLang="zh-CN" sz="11500" dirty="0" smtClean="0"/>
              <a:t>Thanks</a:t>
            </a:r>
            <a:r>
              <a:rPr lang="en-US" altLang="zh-CN" dirty="0" smtClean="0"/>
              <a:t>.</a:t>
            </a:r>
            <a:endParaRPr lang="zh-CN" altLang="en-US" dirty="0"/>
          </a:p>
        </p:txBody>
      </p:sp>
    </p:spTree>
    <p:extLst>
      <p:ext uri="{BB962C8B-B14F-4D97-AF65-F5344CB8AC3E}">
        <p14:creationId xmlns:p14="http://schemas.microsoft.com/office/powerpoint/2010/main" val="2061695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Backup</a:t>
            </a:r>
            <a:endParaRPr lang="zh-CN" altLang="en-US"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35</a:t>
            </a:fld>
            <a:endParaRPr lang="zh-CN" altLang="en-US"/>
          </a:p>
        </p:txBody>
      </p:sp>
    </p:spTree>
    <p:extLst>
      <p:ext uri="{BB962C8B-B14F-4D97-AF65-F5344CB8AC3E}">
        <p14:creationId xmlns:p14="http://schemas.microsoft.com/office/powerpoint/2010/main" val="1233852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原型探测器实验</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E9DC2AEC-F94D-4F5B-A3A6-D620FCBE18E7}" type="slidenum">
              <a:rPr lang="en-US" altLang="zh-CN" smtClean="0"/>
              <a:pPr>
                <a:defRPr/>
              </a:pPr>
              <a:t>36</a:t>
            </a:fld>
            <a:endParaRPr lang="en-US" altLang="zh-CN" dirty="0"/>
          </a:p>
        </p:txBody>
      </p:sp>
      <p:sp>
        <p:nvSpPr>
          <p:cNvPr id="3" name="内容占位符 2"/>
          <p:cNvSpPr>
            <a:spLocks noGrp="1"/>
          </p:cNvSpPr>
          <p:nvPr>
            <p:ph sz="quarter" idx="1"/>
          </p:nvPr>
        </p:nvSpPr>
        <p:spPr/>
        <p:txBody>
          <a:bodyPr>
            <a:normAutofit lnSpcReduction="10000"/>
          </a:bodyPr>
          <a:lstStyle/>
          <a:p>
            <a:r>
              <a:rPr lang="en-US" altLang="zh-CN" sz="2400" dirty="0" smtClean="0"/>
              <a:t>2010</a:t>
            </a:r>
            <a:r>
              <a:rPr lang="zh-CN" altLang="en-US" sz="2400" dirty="0" smtClean="0"/>
              <a:t>年大事记：</a:t>
            </a:r>
            <a:endParaRPr lang="en-US" altLang="zh-CN" sz="2400" dirty="0" smtClean="0"/>
          </a:p>
          <a:p>
            <a:pPr lvl="1"/>
            <a:r>
              <a:rPr lang="en-US" altLang="zh-CN" sz="2000" dirty="0" smtClean="0"/>
              <a:t>1-2</a:t>
            </a:r>
            <a:r>
              <a:rPr lang="zh-CN" altLang="en-US" sz="2000" dirty="0" smtClean="0"/>
              <a:t>月份：冰冻期，采取了若干防冻措施；</a:t>
            </a:r>
            <a:endParaRPr lang="en-US" altLang="zh-CN" sz="2000" dirty="0" smtClean="0"/>
          </a:p>
          <a:p>
            <a:pPr lvl="1"/>
            <a:r>
              <a:rPr lang="en-US" altLang="zh-CN" sz="2000" dirty="0" smtClean="0"/>
              <a:t>3</a:t>
            </a:r>
            <a:r>
              <a:rPr lang="zh-CN" altLang="en-US" sz="2000" dirty="0" smtClean="0"/>
              <a:t>月份：从水中取出了其中的两支</a:t>
            </a:r>
            <a:r>
              <a:rPr lang="en-US" altLang="zh-CN" sz="2000" dirty="0" smtClean="0"/>
              <a:t>MACRO PMT</a:t>
            </a:r>
            <a:r>
              <a:rPr lang="zh-CN" altLang="en-US" sz="2000" dirty="0" smtClean="0"/>
              <a:t>；测量了水的吸收长度；对测量数据的增益和衰减进行了修正；</a:t>
            </a:r>
            <a:endParaRPr lang="en-US" altLang="zh-CN" sz="2000" dirty="0" smtClean="0"/>
          </a:p>
          <a:p>
            <a:pPr lvl="1"/>
            <a:r>
              <a:rPr lang="en-US" altLang="zh-CN" sz="2000" dirty="0" smtClean="0"/>
              <a:t>4</a:t>
            </a:r>
            <a:r>
              <a:rPr lang="zh-CN" altLang="en-US" sz="2000" dirty="0" smtClean="0"/>
              <a:t>月份：对即将放入水中的滨松</a:t>
            </a:r>
            <a:r>
              <a:rPr lang="en-US" altLang="zh-CN" sz="2000" dirty="0" smtClean="0"/>
              <a:t>PMT</a:t>
            </a:r>
            <a:r>
              <a:rPr lang="zh-CN" altLang="en-US" sz="2000" dirty="0" smtClean="0"/>
              <a:t>进行了测试；</a:t>
            </a:r>
            <a:endParaRPr lang="en-US" altLang="zh-CN" sz="2000" dirty="0" smtClean="0"/>
          </a:p>
          <a:p>
            <a:pPr lvl="1"/>
            <a:r>
              <a:rPr lang="en-US" altLang="zh-CN" sz="2000" dirty="0" smtClean="0"/>
              <a:t>5</a:t>
            </a:r>
            <a:r>
              <a:rPr lang="zh-CN" altLang="en-US" sz="2000" dirty="0" smtClean="0"/>
              <a:t>月份：</a:t>
            </a:r>
            <a:endParaRPr lang="en-US" altLang="zh-CN" sz="2000" dirty="0" smtClean="0"/>
          </a:p>
          <a:p>
            <a:pPr lvl="2"/>
            <a:r>
              <a:rPr lang="en-US" altLang="zh-CN" sz="1800" dirty="0" smtClean="0"/>
              <a:t>5</a:t>
            </a:r>
            <a:r>
              <a:rPr lang="zh-CN" altLang="en-US" sz="1800" smtClean="0"/>
              <a:t>日</a:t>
            </a:r>
            <a:r>
              <a:rPr lang="zh-CN" altLang="en-US" sz="1800" dirty="0" smtClean="0"/>
              <a:t>：反冲了水净化系统；</a:t>
            </a:r>
            <a:endParaRPr lang="en-US" altLang="zh-CN" sz="1800" dirty="0" smtClean="0"/>
          </a:p>
          <a:p>
            <a:pPr lvl="2"/>
            <a:r>
              <a:rPr lang="en-US" altLang="zh-CN" sz="1800" dirty="0" smtClean="0"/>
              <a:t>10</a:t>
            </a:r>
            <a:r>
              <a:rPr lang="zh-CN" altLang="en-US" sz="1800" dirty="0" smtClean="0"/>
              <a:t>日：放入一支</a:t>
            </a:r>
            <a:r>
              <a:rPr lang="en-US" altLang="zh-CN" sz="1800" dirty="0" smtClean="0"/>
              <a:t>R5912</a:t>
            </a:r>
            <a:r>
              <a:rPr lang="zh-CN" altLang="en-US" sz="1800" dirty="0" smtClean="0"/>
              <a:t>的</a:t>
            </a:r>
            <a:r>
              <a:rPr lang="en-US" altLang="zh-CN" sz="1800" dirty="0" smtClean="0"/>
              <a:t>PMT</a:t>
            </a:r>
            <a:r>
              <a:rPr lang="zh-CN" altLang="en-US" sz="1800" dirty="0" smtClean="0"/>
              <a:t>；</a:t>
            </a:r>
            <a:endParaRPr lang="en-US" altLang="zh-CN" sz="1800" dirty="0" smtClean="0"/>
          </a:p>
          <a:p>
            <a:pPr lvl="2"/>
            <a:r>
              <a:rPr lang="en-US" altLang="zh-CN" sz="1800" dirty="0" smtClean="0"/>
              <a:t>12-16</a:t>
            </a:r>
            <a:r>
              <a:rPr lang="zh-CN" altLang="en-US" sz="1800" dirty="0" smtClean="0"/>
              <a:t>日：测量了近垂直入射的</a:t>
            </a:r>
            <a:r>
              <a:rPr lang="zh-CN" altLang="en-US" sz="1800" dirty="0" smtClean="0">
                <a:sym typeface="Symbol"/>
              </a:rPr>
              <a:t>子信号；</a:t>
            </a:r>
            <a:endParaRPr lang="en-US" altLang="zh-CN" sz="1800" dirty="0" smtClean="0">
              <a:sym typeface="Symbol"/>
            </a:endParaRPr>
          </a:p>
          <a:p>
            <a:pPr lvl="2"/>
            <a:r>
              <a:rPr lang="en-US" altLang="zh-CN" sz="1800" dirty="0" smtClean="0">
                <a:sym typeface="Symbol"/>
              </a:rPr>
              <a:t>17-24</a:t>
            </a:r>
            <a:r>
              <a:rPr lang="zh-CN" altLang="en-US" sz="1800" dirty="0" smtClean="0">
                <a:sym typeface="Symbol"/>
              </a:rPr>
              <a:t>日：测量了其它入射方向的子信号；</a:t>
            </a:r>
            <a:endParaRPr lang="en-US" altLang="zh-CN" sz="1800" dirty="0" smtClean="0">
              <a:sym typeface="Symbol"/>
            </a:endParaRPr>
          </a:p>
          <a:p>
            <a:pPr lvl="2"/>
            <a:r>
              <a:rPr lang="en-US" altLang="zh-CN" sz="1800" dirty="0" smtClean="0">
                <a:sym typeface="Symbol"/>
              </a:rPr>
              <a:t>25-30</a:t>
            </a:r>
            <a:r>
              <a:rPr lang="zh-CN" altLang="en-US" sz="1800" dirty="0" smtClean="0">
                <a:sym typeface="Symbol"/>
              </a:rPr>
              <a:t>日：测量了子信号的脉冲波形；</a:t>
            </a:r>
            <a:endParaRPr lang="en-US" altLang="zh-CN" sz="1800" dirty="0" smtClean="0">
              <a:sym typeface="Symbol"/>
            </a:endParaRPr>
          </a:p>
          <a:p>
            <a:pPr lvl="2"/>
            <a:r>
              <a:rPr lang="en-US" altLang="zh-CN" sz="1800" dirty="0" smtClean="0"/>
              <a:t>31</a:t>
            </a:r>
            <a:r>
              <a:rPr lang="zh-CN" altLang="en-US" sz="1800" dirty="0" smtClean="0"/>
              <a:t>日：测量了水吸收长度；</a:t>
            </a:r>
            <a:endParaRPr lang="en-US" altLang="zh-CN" sz="1800" dirty="0" smtClean="0"/>
          </a:p>
          <a:p>
            <a:pPr lvl="1"/>
            <a:r>
              <a:rPr lang="en-US" altLang="zh-CN" sz="2200" dirty="0" smtClean="0"/>
              <a:t>6</a:t>
            </a:r>
            <a:r>
              <a:rPr lang="zh-CN" altLang="en-US" sz="2200" dirty="0" smtClean="0"/>
              <a:t>月份：把水放干，取出了了</a:t>
            </a:r>
            <a:r>
              <a:rPr lang="en-US" altLang="zh-CN" sz="2200" dirty="0" smtClean="0"/>
              <a:t>PMT</a:t>
            </a:r>
            <a:r>
              <a:rPr lang="zh-CN" altLang="en-US" sz="2200" dirty="0" smtClean="0"/>
              <a:t>，正在焊接和安装塑料衬层。</a:t>
            </a:r>
            <a:endParaRPr lang="en-US" altLang="zh-CN" sz="2200" dirty="0" smtClean="0"/>
          </a:p>
        </p:txBody>
      </p:sp>
    </p:spTree>
    <p:extLst>
      <p:ext uri="{BB962C8B-B14F-4D97-AF65-F5344CB8AC3E}">
        <p14:creationId xmlns:p14="http://schemas.microsoft.com/office/powerpoint/2010/main" val="1567739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光电倍增管</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12AEBBF8-68F1-41E7-A565-8C688E988542}" type="slidenum">
              <a:rPr lang="en-US" altLang="zh-CN" smtClean="0"/>
              <a:pPr>
                <a:defRPr/>
              </a:pPr>
              <a:t>37</a:t>
            </a:fld>
            <a:endParaRPr lang="en-US" altLang="zh-CN" dirty="0"/>
          </a:p>
        </p:txBody>
      </p:sp>
      <p:pic>
        <p:nvPicPr>
          <p:cNvPr id="5" name="内容占位符 10" descr="IMG00353.jpg"/>
          <p:cNvPicPr>
            <a:picLocks noChangeAspect="1"/>
          </p:cNvPicPr>
          <p:nvPr/>
        </p:nvPicPr>
        <p:blipFill>
          <a:blip r:embed="rId3" cstate="print"/>
          <a:srcRect/>
          <a:stretch>
            <a:fillRect/>
          </a:stretch>
        </p:blipFill>
        <p:spPr bwMode="auto">
          <a:xfrm>
            <a:off x="214282" y="1214422"/>
            <a:ext cx="4071938" cy="5429250"/>
          </a:xfrm>
          <a:prstGeom prst="rect">
            <a:avLst/>
          </a:prstGeom>
          <a:noFill/>
          <a:ln w="9525">
            <a:noFill/>
            <a:miter lim="800000"/>
            <a:headEnd/>
            <a:tailEnd/>
          </a:ln>
        </p:spPr>
      </p:pic>
      <p:pic>
        <p:nvPicPr>
          <p:cNvPr id="67587" name="Picture 3" descr="sp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3504" y="3643314"/>
            <a:ext cx="3857620" cy="3191721"/>
          </a:xfrm>
          <a:prstGeom prst="rect">
            <a:avLst/>
          </a:prstGeom>
          <a:noFill/>
          <a:ln w="9525">
            <a:noFill/>
            <a:miter lim="800000"/>
            <a:headEnd/>
            <a:tailEnd/>
          </a:ln>
        </p:spPr>
      </p:pic>
      <p:pic>
        <p:nvPicPr>
          <p:cNvPr id="67586" name="Picture 2" descr="gain00"/>
          <p:cNvPicPr>
            <a:picLocks noChangeAspect="1" noChangeArrowheads="1"/>
          </p:cNvPicPr>
          <p:nvPr/>
        </p:nvPicPr>
        <p:blipFill>
          <a:blip r:embed="rId5" cstate="print"/>
          <a:srcRect/>
          <a:stretch>
            <a:fillRect/>
          </a:stretch>
        </p:blipFill>
        <p:spPr bwMode="auto">
          <a:xfrm>
            <a:off x="5000628" y="884517"/>
            <a:ext cx="3857652" cy="2901673"/>
          </a:xfrm>
          <a:prstGeom prst="rect">
            <a:avLst/>
          </a:prstGeom>
          <a:noFill/>
          <a:ln w="9525">
            <a:noFill/>
            <a:miter lim="800000"/>
            <a:headEnd/>
            <a:tailEnd/>
          </a:ln>
        </p:spPr>
      </p:pic>
    </p:spTree>
    <p:extLst>
      <p:ext uri="{BB962C8B-B14F-4D97-AF65-F5344CB8AC3E}">
        <p14:creationId xmlns:p14="http://schemas.microsoft.com/office/powerpoint/2010/main" val="1042854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模拟：利用遮光系统的标定</a:t>
            </a:r>
            <a:endParaRPr lang="zh-CN" altLang="en-US" dirty="0"/>
          </a:p>
        </p:txBody>
      </p:sp>
      <p:sp>
        <p:nvSpPr>
          <p:cNvPr id="5" name="灯片编号占位符 4"/>
          <p:cNvSpPr>
            <a:spLocks noGrp="1"/>
          </p:cNvSpPr>
          <p:nvPr>
            <p:ph type="sldNum" sz="quarter" idx="12"/>
          </p:nvPr>
        </p:nvSpPr>
        <p:spPr/>
        <p:txBody>
          <a:bodyPr>
            <a:normAutofit fontScale="85000" lnSpcReduction="20000"/>
          </a:bodyPr>
          <a:lstStyle/>
          <a:p>
            <a:fld id="{FB27B190-A1D6-4D5E-A71F-0912BB8D3D37}" type="slidenum">
              <a:rPr lang="en-US" altLang="zh-CN" smtClean="0"/>
              <a:pPr/>
              <a:t>38</a:t>
            </a:fld>
            <a:endParaRPr lang="en-US" altLang="zh-CN" dirty="0"/>
          </a:p>
        </p:txBody>
      </p:sp>
      <p:sp>
        <p:nvSpPr>
          <p:cNvPr id="7" name="内容占位符 3"/>
          <p:cNvSpPr txBox="1">
            <a:spLocks/>
          </p:cNvSpPr>
          <p:nvPr/>
        </p:nvSpPr>
        <p:spPr bwMode="auto">
          <a:xfrm>
            <a:off x="6732240" y="908720"/>
            <a:ext cx="3960440" cy="5733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lvl="0" indent="-447675" hangingPunct="0">
              <a:spcBef>
                <a:spcPct val="50000"/>
              </a:spcBef>
              <a:buClr>
                <a:schemeClr val="accent1"/>
              </a:buClr>
              <a:buSzPct val="70000"/>
              <a:buFont typeface="Wingdings" pitchFamily="2" charset="2"/>
              <a:buChar char="n"/>
              <a:defRPr/>
            </a:pPr>
            <a:endParaRPr lang="en-US" altLang="zh-CN" sz="1600" dirty="0" smtClean="0"/>
          </a:p>
        </p:txBody>
      </p:sp>
      <p:pic>
        <p:nvPicPr>
          <p:cNvPr id="10" name="Picture 6" descr="mu_D0"/>
          <p:cNvPicPr>
            <a:picLocks noChangeAspect="1" noChangeArrowheads="1"/>
          </p:cNvPicPr>
          <p:nvPr/>
        </p:nvPicPr>
        <p:blipFill>
          <a:blip r:embed="rId4" cstate="print"/>
          <a:srcRect/>
          <a:stretch>
            <a:fillRect/>
          </a:stretch>
        </p:blipFill>
        <p:spPr bwMode="auto">
          <a:xfrm>
            <a:off x="539552" y="1187897"/>
            <a:ext cx="4189325" cy="3681263"/>
          </a:xfrm>
          <a:prstGeom prst="rect">
            <a:avLst/>
          </a:prstGeom>
          <a:noFill/>
        </p:spPr>
      </p:pic>
      <p:pic>
        <p:nvPicPr>
          <p:cNvPr id="11" name="Picture 7" descr="mu_D0"/>
          <p:cNvPicPr>
            <a:picLocks noChangeAspect="1" noChangeArrowheads="1"/>
          </p:cNvPicPr>
          <p:nvPr/>
        </p:nvPicPr>
        <p:blipFill>
          <a:blip r:embed="rId5" cstate="print"/>
          <a:srcRect/>
          <a:stretch>
            <a:fillRect/>
          </a:stretch>
        </p:blipFill>
        <p:spPr bwMode="auto">
          <a:xfrm>
            <a:off x="4716016" y="1196752"/>
            <a:ext cx="4032448" cy="3771728"/>
          </a:xfrm>
          <a:prstGeom prst="rect">
            <a:avLst/>
          </a:prstGeom>
          <a:noFill/>
        </p:spPr>
      </p:pic>
      <p:graphicFrame>
        <p:nvGraphicFramePr>
          <p:cNvPr id="210946" name="Object 2"/>
          <p:cNvGraphicFramePr>
            <a:graphicFrameLocks noChangeAspect="1"/>
          </p:cNvGraphicFramePr>
          <p:nvPr/>
        </p:nvGraphicFramePr>
        <p:xfrm>
          <a:off x="980330" y="4941888"/>
          <a:ext cx="6904038" cy="1219200"/>
        </p:xfrm>
        <a:graphic>
          <a:graphicData uri="http://schemas.openxmlformats.org/presentationml/2006/ole">
            <mc:AlternateContent xmlns:mc="http://schemas.openxmlformats.org/markup-compatibility/2006">
              <mc:Choice xmlns:v="urn:schemas-microsoft-com:vml" Requires="v">
                <p:oleObj spid="_x0000_s25757" name="公式" r:id="rId6" imgW="2374560" imgH="419040" progId="Equation.3">
                  <p:embed/>
                </p:oleObj>
              </mc:Choice>
              <mc:Fallback>
                <p:oleObj name="公式" r:id="rId6" imgW="23745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330" y="4941888"/>
                        <a:ext cx="690403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6764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ym typeface="Symbol"/>
              </a:rPr>
              <a:t>利用第二个峰标定单元探测器</a:t>
            </a:r>
            <a:endParaRPr lang="zh-CN" altLang="en-US" b="1"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39</a:t>
            </a:fld>
            <a:endParaRPr lang="en-US" altLang="zh-CN" dirty="0"/>
          </a:p>
        </p:txBody>
      </p:sp>
      <p:pic>
        <p:nvPicPr>
          <p:cNvPr id="6" name="Picture 4" descr="mu_D0"/>
          <p:cNvPicPr>
            <a:picLocks noChangeAspect="1" noChangeArrowheads="1"/>
          </p:cNvPicPr>
          <p:nvPr/>
        </p:nvPicPr>
        <p:blipFill>
          <a:blip r:embed="rId3" cstate="print"/>
          <a:srcRect/>
          <a:stretch>
            <a:fillRect/>
          </a:stretch>
        </p:blipFill>
        <p:spPr bwMode="auto">
          <a:xfrm>
            <a:off x="179512" y="1556792"/>
            <a:ext cx="4643438" cy="4495800"/>
          </a:xfrm>
          <a:prstGeom prst="rect">
            <a:avLst/>
          </a:prstGeom>
          <a:noFill/>
        </p:spPr>
      </p:pic>
      <p:pic>
        <p:nvPicPr>
          <p:cNvPr id="123906" name="图片 11" descr="mu_D0"/>
          <p:cNvPicPr>
            <a:picLocks noChangeAspect="1" noChangeArrowheads="1"/>
          </p:cNvPicPr>
          <p:nvPr/>
        </p:nvPicPr>
        <p:blipFill>
          <a:blip r:embed="rId4" cstate="print"/>
          <a:srcRect/>
          <a:stretch>
            <a:fillRect/>
          </a:stretch>
        </p:blipFill>
        <p:spPr bwMode="auto">
          <a:xfrm>
            <a:off x="4427984" y="1556792"/>
            <a:ext cx="4547382" cy="4536504"/>
          </a:xfrm>
          <a:prstGeom prst="rect">
            <a:avLst/>
          </a:prstGeom>
          <a:noFill/>
          <a:ln w="9525">
            <a:noFill/>
            <a:miter lim="800000"/>
            <a:headEnd/>
            <a:tailEnd/>
          </a:ln>
        </p:spPr>
      </p:pic>
    </p:spTree>
    <p:extLst>
      <p:ext uri="{BB962C8B-B14F-4D97-AF65-F5344CB8AC3E}">
        <p14:creationId xmlns:p14="http://schemas.microsoft.com/office/powerpoint/2010/main" val="203879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Unit of water Cerenkov detector</a:t>
            </a:r>
            <a:endParaRPr lang="zh-CN" altLang="en-US" dirty="0"/>
          </a:p>
        </p:txBody>
      </p:sp>
      <p:sp>
        <p:nvSpPr>
          <p:cNvPr id="3" name="灯片编号占位符 2"/>
          <p:cNvSpPr>
            <a:spLocks noGrp="1"/>
          </p:cNvSpPr>
          <p:nvPr>
            <p:ph type="sldNum" sz="quarter" idx="12"/>
          </p:nvPr>
        </p:nvSpPr>
        <p:spPr/>
        <p:txBody>
          <a:bodyPr>
            <a:normAutofit fontScale="85000" lnSpcReduction="20000"/>
          </a:bodyPr>
          <a:lstStyle/>
          <a:p>
            <a:fld id="{0ABF9B20-F1E4-4949-BCF3-463EA1C91FF3}" type="slidenum">
              <a:rPr lang="zh-CN" altLang="en-US" smtClean="0"/>
              <a:t>4</a:t>
            </a:fld>
            <a:endParaRPr lang="zh-CN" alt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124744"/>
            <a:ext cx="2852737"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4" y="2746375"/>
            <a:ext cx="145424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Diameter:7m</a:t>
            </a:r>
          </a:p>
          <a:p>
            <a:r>
              <a:rPr lang="en-US" altLang="zh-CN" dirty="0" smtClean="0"/>
              <a:t>Height: 5m</a:t>
            </a:r>
            <a:endParaRPr lang="zh-CN" altLang="en-US" dirty="0"/>
          </a:p>
        </p:txBody>
      </p:sp>
      <p:pic>
        <p:nvPicPr>
          <p:cNvPr id="225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5263" y="4327020"/>
            <a:ext cx="3378966" cy="253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Grp="1" noChangeAspect="1" noChangeArrowheads="1"/>
          </p:cNvPicPr>
          <p:nvPr>
            <p:ph sz="quarter" idx="1"/>
          </p:nvPr>
        </p:nvPicPr>
        <p:blipFill>
          <a:blip r:embed="rId5">
            <a:extLst>
              <a:ext uri="{28A0092B-C50C-407E-A947-70E740481C1C}">
                <a14:useLocalDpi xmlns:a14="http://schemas.microsoft.com/office/drawing/2010/main"/>
              </a:ext>
            </a:extLst>
          </a:blip>
          <a:srcRect/>
          <a:stretch>
            <a:fillRect/>
          </a:stretch>
        </p:blipFill>
        <p:spPr bwMode="auto">
          <a:xfrm>
            <a:off x="3604229" y="1545408"/>
            <a:ext cx="4060288"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9531" y="5407843"/>
            <a:ext cx="307007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dirty="0" smtClean="0"/>
              <a:t>Water purification system</a:t>
            </a:r>
            <a:endParaRPr lang="zh-CN" altLang="en-US" dirty="0"/>
          </a:p>
        </p:txBody>
      </p:sp>
      <p:pic>
        <p:nvPicPr>
          <p:cNvPr id="2253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79912" y="4063046"/>
            <a:ext cx="2106295" cy="281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12234" y="4614120"/>
            <a:ext cx="3099767" cy="232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40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ABF9B20-F1E4-4949-BCF3-463EA1C91FF3}" type="slidenum">
              <a:rPr lang="zh-CN" altLang="en-US" smtClean="0"/>
              <a:t>40</a:t>
            </a:fld>
            <a:endParaRPr lang="zh-CN" altLang="en-US"/>
          </a:p>
        </p:txBody>
      </p:sp>
      <p:pic>
        <p:nvPicPr>
          <p:cNvPr id="7170" name="内容占位符 4"/>
          <p:cNvPicPr>
            <a:picLocks noGrp="1" noChangeAspect="1"/>
          </p:cNvPicPr>
          <p:nvPr>
            <p:ph idx="4294967295"/>
          </p:nvPr>
        </p:nvPicPr>
        <p:blipFill>
          <a:blip r:embed="rId3">
            <a:extLst>
              <a:ext uri="{28A0092B-C50C-407E-A947-70E740481C1C}">
                <a14:useLocalDpi xmlns:a14="http://schemas.microsoft.com/office/drawing/2010/main"/>
              </a:ext>
            </a:extLst>
          </a:blip>
          <a:srcRect/>
          <a:stretch>
            <a:fillRect/>
          </a:stretch>
        </p:blipFill>
        <p:spPr>
          <a:xfrm>
            <a:off x="5830888" y="92075"/>
            <a:ext cx="3313112" cy="4416425"/>
          </a:xfrm>
        </p:spPr>
      </p:pic>
      <p:sp>
        <p:nvSpPr>
          <p:cNvPr id="6" name="TextBox 5"/>
          <p:cNvSpPr txBox="1"/>
          <p:nvPr/>
        </p:nvSpPr>
        <p:spPr>
          <a:xfrm>
            <a:off x="5795963" y="1331913"/>
            <a:ext cx="3262432" cy="707886"/>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altLang="zh-CN" sz="2000" dirty="0" smtClean="0">
                <a:solidFill>
                  <a:schemeClr val="tx1"/>
                </a:solidFill>
                <a:latin typeface="宋体" pitchFamily="2" charset="-122"/>
              </a:rPr>
              <a:t>Water attenuation length</a:t>
            </a:r>
          </a:p>
          <a:p>
            <a:pPr>
              <a:defRPr/>
            </a:pPr>
            <a:r>
              <a:rPr lang="en-US" altLang="zh-CN" sz="2000" dirty="0" smtClean="0">
                <a:solidFill>
                  <a:schemeClr val="tx1"/>
                </a:solidFill>
                <a:latin typeface="宋体" pitchFamily="2" charset="-122"/>
              </a:rPr>
              <a:t>Measurement setup.</a:t>
            </a:r>
            <a:endParaRPr lang="zh-CN" altLang="en-US" sz="2000" dirty="0">
              <a:solidFill>
                <a:schemeClr val="tx1"/>
              </a:solidFill>
              <a:latin typeface="宋体" pitchFamily="2" charset="-122"/>
            </a:endParaRPr>
          </a:p>
        </p:txBody>
      </p:sp>
      <p:pic>
        <p:nvPicPr>
          <p:cNvPr id="7172" name="图片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525" y="153988"/>
            <a:ext cx="564197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8950" y="260350"/>
            <a:ext cx="554038" cy="2368550"/>
          </a:xfrm>
          <a:prstGeom prst="rect">
            <a:avLst/>
          </a:prstGeom>
        </p:spPr>
        <p:style>
          <a:lnRef idx="2">
            <a:schemeClr val="accent3"/>
          </a:lnRef>
          <a:fillRef idx="1">
            <a:schemeClr val="lt1"/>
          </a:fillRef>
          <a:effectRef idx="0">
            <a:schemeClr val="accent3"/>
          </a:effectRef>
          <a:fontRef idx="minor">
            <a:schemeClr val="dk1"/>
          </a:fontRef>
        </p:style>
        <p:txBody>
          <a:bodyPr vert="eaVert" wrap="none">
            <a:spAutoFit/>
          </a:bodyPr>
          <a:lstStyle/>
          <a:p>
            <a:pPr>
              <a:defRPr/>
            </a:pPr>
            <a:r>
              <a:rPr lang="zh-CN" altLang="en-US" sz="2400" b="1" dirty="0">
                <a:latin typeface="宋体" pitchFamily="2" charset="-122"/>
              </a:rPr>
              <a:t>水衰减长度（</a:t>
            </a:r>
            <a:r>
              <a:rPr lang="en-US" altLang="zh-CN" sz="2400" b="1" dirty="0">
                <a:latin typeface="宋体" pitchFamily="2" charset="-122"/>
              </a:rPr>
              <a:t>m</a:t>
            </a:r>
            <a:r>
              <a:rPr lang="zh-CN" altLang="en-US" sz="2400" b="1" dirty="0">
                <a:latin typeface="宋体" pitchFamily="2" charset="-122"/>
              </a:rPr>
              <a:t>）</a:t>
            </a:r>
          </a:p>
        </p:txBody>
      </p:sp>
      <p:sp>
        <p:nvSpPr>
          <p:cNvPr id="8" name="TextBox 7"/>
          <p:cNvSpPr txBox="1"/>
          <p:nvPr/>
        </p:nvSpPr>
        <p:spPr>
          <a:xfrm>
            <a:off x="120650" y="3781425"/>
            <a:ext cx="5243513" cy="831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zh-CN" sz="2400" b="1" dirty="0" smtClean="0">
                <a:solidFill>
                  <a:srgbClr val="FF0000"/>
                </a:solidFill>
                <a:latin typeface="宋体" pitchFamily="2" charset="-122"/>
              </a:rPr>
              <a:t>Red points</a:t>
            </a:r>
            <a:r>
              <a:rPr lang="zh-CN" altLang="en-US" sz="2400" b="1" smtClean="0">
                <a:solidFill>
                  <a:srgbClr val="FF0000"/>
                </a:solidFill>
                <a:latin typeface="宋体" pitchFamily="2" charset="-122"/>
              </a:rPr>
              <a:t>：</a:t>
            </a:r>
            <a:r>
              <a:rPr lang="zh-CN" altLang="en-US" sz="2400" dirty="0">
                <a:latin typeface="宋体" pitchFamily="2" charset="-122"/>
              </a:rPr>
              <a:t>水箱内部取出来的水，</a:t>
            </a:r>
            <a:endParaRPr lang="en-US" altLang="zh-CN" sz="2400" dirty="0">
              <a:latin typeface="宋体" pitchFamily="2" charset="-122"/>
            </a:endParaRPr>
          </a:p>
          <a:p>
            <a:pPr>
              <a:defRPr/>
            </a:pPr>
            <a:r>
              <a:rPr lang="en-US" altLang="zh-CN" sz="2400" dirty="0">
                <a:latin typeface="宋体" pitchFamily="2" charset="-122"/>
              </a:rPr>
              <a:t>          </a:t>
            </a:r>
            <a:r>
              <a:rPr lang="zh-CN" altLang="en-US" sz="2400" dirty="0">
                <a:latin typeface="宋体" pitchFamily="2" charset="-122"/>
              </a:rPr>
              <a:t>测出来的水衰减长度。</a:t>
            </a:r>
          </a:p>
        </p:txBody>
      </p:sp>
      <p:sp>
        <p:nvSpPr>
          <p:cNvPr id="10" name="TextBox 9"/>
          <p:cNvSpPr txBox="1"/>
          <p:nvPr/>
        </p:nvSpPr>
        <p:spPr>
          <a:xfrm>
            <a:off x="120650" y="4797425"/>
            <a:ext cx="5243513" cy="12001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dirty="0">
                <a:latin typeface="宋体" pitchFamily="2" charset="-122"/>
              </a:rPr>
              <a:t>经过半年持续的努力：</a:t>
            </a:r>
            <a:endParaRPr lang="en-US" altLang="zh-CN" dirty="0">
              <a:latin typeface="宋体" pitchFamily="2" charset="-122"/>
            </a:endParaRPr>
          </a:p>
          <a:p>
            <a:pPr>
              <a:defRPr/>
            </a:pPr>
            <a:r>
              <a:rPr lang="en-US" altLang="zh-CN" dirty="0">
                <a:latin typeface="宋体" pitchFamily="2" charset="-122"/>
              </a:rPr>
              <a:t>1)</a:t>
            </a:r>
            <a:r>
              <a:rPr lang="zh-CN" altLang="en-US" dirty="0">
                <a:latin typeface="宋体" pitchFamily="2" charset="-122"/>
              </a:rPr>
              <a:t>对水衰减长度的不间断测量；</a:t>
            </a:r>
            <a:endParaRPr lang="en-US" altLang="zh-CN" dirty="0">
              <a:latin typeface="宋体" pitchFamily="2" charset="-122"/>
            </a:endParaRPr>
          </a:p>
          <a:p>
            <a:pPr>
              <a:defRPr/>
            </a:pPr>
            <a:r>
              <a:rPr lang="en-US" altLang="zh-CN" dirty="0">
                <a:latin typeface="宋体" pitchFamily="2" charset="-122"/>
              </a:rPr>
              <a:t>2)</a:t>
            </a:r>
            <a:r>
              <a:rPr lang="zh-CN" altLang="en-US" dirty="0">
                <a:latin typeface="宋体" pitchFamily="2" charset="-122"/>
              </a:rPr>
              <a:t>对水箱内部各种材料的浸泡和吸收度测量对比；</a:t>
            </a:r>
            <a:endParaRPr lang="en-US" altLang="zh-CN" dirty="0">
              <a:latin typeface="宋体" pitchFamily="2" charset="-122"/>
            </a:endParaRPr>
          </a:p>
          <a:p>
            <a:pPr>
              <a:defRPr/>
            </a:pPr>
            <a:r>
              <a:rPr lang="en-US" altLang="zh-CN" dirty="0">
                <a:latin typeface="宋体" pitchFamily="2" charset="-122"/>
              </a:rPr>
              <a:t>3)</a:t>
            </a:r>
            <a:r>
              <a:rPr lang="zh-CN" altLang="en-US" dirty="0">
                <a:latin typeface="宋体" pitchFamily="2" charset="-122"/>
              </a:rPr>
              <a:t>对水样成分细化分析测量。</a:t>
            </a:r>
            <a:endParaRPr lang="zh-CN" altLang="en-US" dirty="0"/>
          </a:p>
        </p:txBody>
      </p:sp>
      <p:sp>
        <p:nvSpPr>
          <p:cNvPr id="11" name="右箭头 10"/>
          <p:cNvSpPr/>
          <p:nvPr/>
        </p:nvSpPr>
        <p:spPr>
          <a:xfrm>
            <a:off x="5364163" y="5176838"/>
            <a:ext cx="8493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p:nvPr/>
        </p:nvSpPr>
        <p:spPr>
          <a:xfrm>
            <a:off x="6227763" y="5086350"/>
            <a:ext cx="2522537" cy="6461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dirty="0">
                <a:latin typeface="宋体" pitchFamily="2" charset="-122"/>
              </a:rPr>
              <a:t>有机碳</a:t>
            </a:r>
            <a:r>
              <a:rPr lang="en-US" altLang="zh-CN" dirty="0">
                <a:latin typeface="宋体" pitchFamily="2" charset="-122"/>
              </a:rPr>
              <a:t>(</a:t>
            </a:r>
            <a:r>
              <a:rPr lang="zh-CN" altLang="en-US" dirty="0">
                <a:latin typeface="宋体" pitchFamily="2" charset="-122"/>
              </a:rPr>
              <a:t>含细菌</a:t>
            </a:r>
            <a:r>
              <a:rPr lang="en-US" altLang="zh-CN" dirty="0">
                <a:latin typeface="宋体" pitchFamily="2" charset="-122"/>
              </a:rPr>
              <a:t>)</a:t>
            </a:r>
            <a:r>
              <a:rPr lang="zh-CN" altLang="en-US" dirty="0">
                <a:latin typeface="宋体" pitchFamily="2" charset="-122"/>
              </a:rPr>
              <a:t>为主要水质的影响因素。</a:t>
            </a:r>
            <a:endParaRPr lang="zh-CN" altLang="en-US" dirty="0"/>
          </a:p>
        </p:txBody>
      </p:sp>
      <p:sp>
        <p:nvSpPr>
          <p:cNvPr id="13" name="TextBox 12"/>
          <p:cNvSpPr txBox="1"/>
          <p:nvPr/>
        </p:nvSpPr>
        <p:spPr>
          <a:xfrm>
            <a:off x="1555750" y="6092825"/>
            <a:ext cx="5764213" cy="64611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zh-CN" altLang="en-US" dirty="0">
                <a:latin typeface="宋体" pitchFamily="2" charset="-122"/>
              </a:rPr>
              <a:t>目前，改进水衰减长度已经一个多月</a:t>
            </a:r>
            <a:r>
              <a:rPr lang="zh-CN" altLang="en-US" b="1" dirty="0">
                <a:latin typeface="宋体" pitchFamily="2" charset="-122"/>
              </a:rPr>
              <a:t>保持在</a:t>
            </a:r>
            <a:r>
              <a:rPr lang="en-US" altLang="zh-CN" b="1" dirty="0">
                <a:latin typeface="宋体" pitchFamily="2" charset="-122"/>
              </a:rPr>
              <a:t>10</a:t>
            </a:r>
            <a:r>
              <a:rPr lang="zh-CN" altLang="en-US" b="1" dirty="0">
                <a:latin typeface="宋体" pitchFamily="2" charset="-122"/>
              </a:rPr>
              <a:t>米以上</a:t>
            </a:r>
            <a:r>
              <a:rPr lang="zh-CN" altLang="en-US" dirty="0">
                <a:latin typeface="宋体" pitchFamily="2" charset="-122"/>
              </a:rPr>
              <a:t>。</a:t>
            </a:r>
            <a:endParaRPr lang="en-US" altLang="zh-CN" dirty="0">
              <a:latin typeface="宋体" pitchFamily="2" charset="-122"/>
            </a:endParaRPr>
          </a:p>
          <a:p>
            <a:pPr>
              <a:defRPr/>
            </a:pPr>
            <a:r>
              <a:rPr lang="zh-CN" altLang="en-US" dirty="0">
                <a:latin typeface="宋体" pitchFamily="2" charset="-122"/>
              </a:rPr>
              <a:t>为将来的工程阵列的水循环净化系统工作奠定了基础。</a:t>
            </a:r>
            <a:endParaRPr lang="zh-CN" altLang="en-US" dirty="0"/>
          </a:p>
        </p:txBody>
      </p:sp>
      <p:sp>
        <p:nvSpPr>
          <p:cNvPr id="9" name="椭圆 8"/>
          <p:cNvSpPr/>
          <p:nvPr/>
        </p:nvSpPr>
        <p:spPr>
          <a:xfrm>
            <a:off x="4132263" y="765175"/>
            <a:ext cx="1295400" cy="67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13"/>
          <p:cNvSpPr/>
          <p:nvPr/>
        </p:nvSpPr>
        <p:spPr>
          <a:xfrm rot="8594099">
            <a:off x="5326063" y="598488"/>
            <a:ext cx="95567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TextBox 14"/>
          <p:cNvSpPr txBox="1"/>
          <p:nvPr/>
        </p:nvSpPr>
        <p:spPr>
          <a:xfrm>
            <a:off x="6156325" y="188913"/>
            <a:ext cx="65274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altLang="zh-CN" b="1" dirty="0">
                <a:latin typeface="宋体" pitchFamily="2" charset="-122"/>
              </a:rPr>
              <a:t>&gt;</a:t>
            </a:r>
            <a:r>
              <a:rPr lang="en-US" altLang="zh-CN" b="1" dirty="0" smtClean="0">
                <a:latin typeface="宋体" pitchFamily="2" charset="-122"/>
              </a:rPr>
              <a:t>10m</a:t>
            </a:r>
            <a:endParaRPr lang="zh-CN" altLang="en-US" b="1" dirty="0">
              <a:latin typeface="宋体" pitchFamily="2" charset="-122"/>
            </a:endParaRPr>
          </a:p>
        </p:txBody>
      </p:sp>
    </p:spTree>
    <p:extLst>
      <p:ext uri="{BB962C8B-B14F-4D97-AF65-F5344CB8AC3E}">
        <p14:creationId xmlns:p14="http://schemas.microsoft.com/office/powerpoint/2010/main" val="3308282519"/>
      </p:ext>
    </p:extLst>
  </p:cSld>
  <p:clrMapOvr>
    <a:masterClrMapping/>
  </p:clrMapOvr>
  <p:transition spd="slow" advTm="50334"/>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灯片编号占位符 3"/>
          <p:cNvSpPr>
            <a:spLocks noGrp="1"/>
          </p:cNvSpPr>
          <p:nvPr>
            <p:ph type="sldNum" sz="quarter" idx="12"/>
          </p:nvPr>
        </p:nvSpPr>
        <p:spPr>
          <a:xfrm>
            <a:off x="3990975" y="62499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fld id="{34004F4C-F395-4D54-83DB-95B0B5829215}" type="slidenum">
              <a:rPr lang="en-US" altLang="zh-CN" sz="1000">
                <a:solidFill>
                  <a:schemeClr val="tx2"/>
                </a:solidFill>
                <a:ea typeface="华文新魏" pitchFamily="2" charset="-122"/>
              </a:rPr>
              <a:pPr algn="ctr" eaLnBrk="1" hangingPunct="1"/>
              <a:t>41</a:t>
            </a:fld>
            <a:endParaRPr lang="en-US" altLang="zh-CN" sz="1000" dirty="0">
              <a:solidFill>
                <a:schemeClr val="tx2"/>
              </a:solidFill>
              <a:ea typeface="华文新魏" pitchFamily="2" charset="-122"/>
            </a:endParaRPr>
          </a:p>
        </p:txBody>
      </p:sp>
      <p:sp>
        <p:nvSpPr>
          <p:cNvPr id="2" name="标题 1"/>
          <p:cNvSpPr>
            <a:spLocks noGrp="1"/>
          </p:cNvSpPr>
          <p:nvPr>
            <p:ph type="title" idx="4294967295"/>
          </p:nvPr>
        </p:nvSpPr>
        <p:spPr>
          <a:xfrm>
            <a:off x="0" y="277813"/>
            <a:ext cx="8075613" cy="650875"/>
          </a:xfrm>
        </p:spPr>
        <p:txBody>
          <a:bodyPr anchor="ctr">
            <a:normAutofit fontScale="90000"/>
          </a:bodyPr>
          <a:lstStyle/>
          <a:p>
            <a:pPr eaLnBrk="1" hangingPunct="1">
              <a:defRPr/>
            </a:pPr>
            <a:r>
              <a:rPr lang="en-US" altLang="zh-CN" sz="3800" dirty="0" smtClean="0">
                <a:solidFill>
                  <a:schemeClr val="tx1"/>
                </a:solidFill>
                <a:ea typeface="华文新魏" pitchFamily="2" charset="-122"/>
              </a:rPr>
              <a:t>PMT</a:t>
            </a:r>
            <a:r>
              <a:rPr lang="zh-CN" altLang="en-US" sz="3800" smtClean="0">
                <a:solidFill>
                  <a:schemeClr val="tx1"/>
                </a:solidFill>
                <a:ea typeface="华文新魏" pitchFamily="2" charset="-122"/>
              </a:rPr>
              <a:t>测试结果稳定性的研究</a:t>
            </a:r>
          </a:p>
        </p:txBody>
      </p:sp>
      <p:sp>
        <p:nvSpPr>
          <p:cNvPr id="3" name="内容占位符 2"/>
          <p:cNvSpPr>
            <a:spLocks noGrp="1"/>
          </p:cNvSpPr>
          <p:nvPr>
            <p:ph idx="4294967295"/>
          </p:nvPr>
        </p:nvSpPr>
        <p:spPr>
          <a:xfrm>
            <a:off x="0" y="1196975"/>
            <a:ext cx="8064500" cy="5400675"/>
          </a:xfrm>
        </p:spPr>
        <p:style>
          <a:lnRef idx="2">
            <a:schemeClr val="accent3"/>
          </a:lnRef>
          <a:fillRef idx="1">
            <a:schemeClr val="lt1"/>
          </a:fillRef>
          <a:effectRef idx="0">
            <a:schemeClr val="accent3"/>
          </a:effectRef>
          <a:fontRef idx="minor">
            <a:schemeClr val="dk1"/>
          </a:fontRef>
        </p:style>
        <p:txBody>
          <a:bodyPr>
            <a:normAutofit/>
          </a:bodyPr>
          <a:lstStyle/>
          <a:p>
            <a:pPr eaLnBrk="1" hangingPunct="1">
              <a:defRPr/>
            </a:pPr>
            <a:r>
              <a:rPr lang="zh-CN" altLang="en-US" sz="2000" b="1" smtClean="0">
                <a:solidFill>
                  <a:schemeClr val="tx1"/>
                </a:solidFill>
                <a:latin typeface="宋体" pitchFamily="2" charset="-122"/>
              </a:rPr>
              <a:t>单光电子峰的峰谷比（</a:t>
            </a:r>
            <a:r>
              <a:rPr lang="en-US" altLang="zh-CN" sz="2000" b="1" dirty="0" smtClean="0">
                <a:solidFill>
                  <a:schemeClr val="tx1"/>
                </a:solidFill>
                <a:latin typeface="宋体" pitchFamily="2" charset="-122"/>
              </a:rPr>
              <a:t>P/V</a:t>
            </a:r>
            <a:r>
              <a:rPr lang="zh-CN" altLang="en-US" sz="2000" b="1" smtClean="0">
                <a:solidFill>
                  <a:schemeClr val="tx1"/>
                </a:solidFill>
                <a:latin typeface="宋体" pitchFamily="2" charset="-122"/>
              </a:rPr>
              <a:t>）及增益的系统变化 </a:t>
            </a:r>
            <a:endParaRPr lang="en-US" altLang="zh-CN" sz="2000" b="1" dirty="0" smtClean="0">
              <a:solidFill>
                <a:schemeClr val="tx1"/>
              </a:solidFill>
              <a:latin typeface="宋体" pitchFamily="2" charset="-122"/>
            </a:endParaRPr>
          </a:p>
          <a:p>
            <a:pPr lvl="1" eaLnBrk="1" hangingPunct="1">
              <a:defRPr/>
            </a:pPr>
            <a:r>
              <a:rPr lang="en-US" altLang="zh-CN" sz="1600" b="1" dirty="0" smtClean="0">
                <a:solidFill>
                  <a:schemeClr val="tx1"/>
                </a:solidFill>
                <a:latin typeface="宋体" pitchFamily="2" charset="-122"/>
              </a:rPr>
              <a:t>PMT</a:t>
            </a:r>
            <a:r>
              <a:rPr lang="zh-CN" altLang="en-US" sz="1600" b="1" smtClean="0">
                <a:solidFill>
                  <a:schemeClr val="tx1"/>
                </a:solidFill>
                <a:latin typeface="宋体" pitchFamily="2" charset="-122"/>
              </a:rPr>
              <a:t>高压不变（工作高压：</a:t>
            </a:r>
            <a:r>
              <a:rPr lang="en-US" altLang="zh-CN" sz="1600" b="1" dirty="0" smtClean="0">
                <a:solidFill>
                  <a:schemeClr val="tx1"/>
                </a:solidFill>
                <a:latin typeface="宋体" pitchFamily="2" charset="-122"/>
              </a:rPr>
              <a:t>+1213V</a:t>
            </a:r>
            <a:r>
              <a:rPr lang="zh-CN" altLang="en-US" sz="1600" b="1" smtClean="0">
                <a:solidFill>
                  <a:schemeClr val="tx1"/>
                </a:solidFill>
                <a:latin typeface="宋体" pitchFamily="2" charset="-122"/>
              </a:rPr>
              <a:t>），</a:t>
            </a:r>
            <a:r>
              <a:rPr lang="en-US" altLang="zh-CN" sz="1600" b="1" dirty="0" smtClean="0">
                <a:solidFill>
                  <a:schemeClr val="tx1"/>
                </a:solidFill>
                <a:latin typeface="宋体" pitchFamily="2" charset="-122"/>
              </a:rPr>
              <a:t>LED</a:t>
            </a:r>
            <a:r>
              <a:rPr lang="zh-CN" altLang="en-US" sz="1600" b="1" smtClean="0">
                <a:solidFill>
                  <a:schemeClr val="tx1"/>
                </a:solidFill>
                <a:latin typeface="宋体" pitchFamily="2" charset="-122"/>
              </a:rPr>
              <a:t>光强不变（</a:t>
            </a:r>
            <a:r>
              <a:rPr lang="en-US" altLang="zh-CN" sz="1600" b="1" dirty="0" smtClean="0">
                <a:solidFill>
                  <a:schemeClr val="tx1"/>
                </a:solidFill>
                <a:latin typeface="宋体" pitchFamily="2" charset="-122"/>
              </a:rPr>
              <a:t>SPE</a:t>
            </a:r>
            <a:r>
              <a:rPr lang="zh-CN" altLang="en-US" sz="1600" b="1" smtClean="0">
                <a:solidFill>
                  <a:schemeClr val="tx1"/>
                </a:solidFill>
                <a:latin typeface="宋体" pitchFamily="2" charset="-122"/>
              </a:rPr>
              <a:t>比例为</a:t>
            </a:r>
            <a:r>
              <a:rPr lang="en-US" altLang="zh-CN" sz="1600" b="1" dirty="0" smtClean="0">
                <a:solidFill>
                  <a:schemeClr val="tx1"/>
                </a:solidFill>
                <a:latin typeface="宋体" pitchFamily="2" charset="-122"/>
              </a:rPr>
              <a:t>13.8%</a:t>
            </a:r>
            <a:r>
              <a:rPr lang="zh-CN" altLang="en-US" sz="1600" b="1" smtClean="0">
                <a:solidFill>
                  <a:schemeClr val="tx1"/>
                </a:solidFill>
                <a:latin typeface="宋体" pitchFamily="2" charset="-122"/>
              </a:rPr>
              <a:t>），不间断连续测量了</a:t>
            </a:r>
            <a:r>
              <a:rPr lang="en-US" altLang="zh-CN" sz="1600" b="1" dirty="0" smtClean="0">
                <a:solidFill>
                  <a:schemeClr val="tx1"/>
                </a:solidFill>
                <a:latin typeface="宋体" pitchFamily="2" charset="-122"/>
              </a:rPr>
              <a:t>6</a:t>
            </a:r>
            <a:r>
              <a:rPr lang="zh-CN" altLang="en-US" sz="1600" b="1" smtClean="0">
                <a:solidFill>
                  <a:schemeClr val="tx1"/>
                </a:solidFill>
                <a:latin typeface="宋体" pitchFamily="2" charset="-122"/>
              </a:rPr>
              <a:t>次：</a:t>
            </a:r>
            <a:endParaRPr lang="en-US" altLang="zh-CN" sz="1600" b="1" dirty="0" smtClean="0">
              <a:solidFill>
                <a:schemeClr val="tx1"/>
              </a:solidFill>
              <a:latin typeface="宋体" pitchFamily="2" charset="-122"/>
            </a:endParaRPr>
          </a:p>
          <a:p>
            <a:pPr lvl="2" eaLnBrk="1" hangingPunct="1">
              <a:defRPr/>
            </a:pPr>
            <a:r>
              <a:rPr lang="en-US" altLang="zh-CN" sz="1400" dirty="0" smtClean="0">
                <a:solidFill>
                  <a:schemeClr val="tx1"/>
                </a:solidFill>
                <a:latin typeface="宋体" pitchFamily="2" charset="-122"/>
              </a:rPr>
              <a:t>P/V</a:t>
            </a:r>
            <a:r>
              <a:rPr lang="zh-CN" altLang="en-US" sz="1400" smtClean="0">
                <a:solidFill>
                  <a:schemeClr val="tx1"/>
                </a:solidFill>
                <a:latin typeface="宋体" pitchFamily="2" charset="-122"/>
              </a:rPr>
              <a:t>值：</a:t>
            </a:r>
            <a:r>
              <a:rPr lang="en-US" altLang="zh-CN" sz="1400" dirty="0" smtClean="0">
                <a:solidFill>
                  <a:schemeClr val="tx1"/>
                </a:solidFill>
                <a:latin typeface="宋体" pitchFamily="2" charset="-122"/>
              </a:rPr>
              <a:t>4.53</a:t>
            </a:r>
            <a:r>
              <a:rPr lang="en-US" altLang="zh-CN" sz="1400" dirty="0" smtClean="0">
                <a:solidFill>
                  <a:schemeClr val="tx1"/>
                </a:solidFill>
                <a:latin typeface="宋体" pitchFamily="2" charset="-122"/>
                <a:sym typeface="Symbol" pitchFamily="18" charset="2"/>
              </a:rPr>
              <a:t></a:t>
            </a:r>
            <a:r>
              <a:rPr lang="en-US" altLang="zh-CN" sz="1400" dirty="0" smtClean="0">
                <a:solidFill>
                  <a:schemeClr val="tx1"/>
                </a:solidFill>
                <a:latin typeface="宋体" pitchFamily="2" charset="-122"/>
              </a:rPr>
              <a:t>0.6</a:t>
            </a:r>
            <a:r>
              <a:rPr lang="zh-CN" altLang="en-US" sz="1400" smtClean="0">
                <a:solidFill>
                  <a:schemeClr val="tx1"/>
                </a:solidFill>
                <a:latin typeface="宋体" pitchFamily="2" charset="-122"/>
              </a:rPr>
              <a:t>，变化范围为</a:t>
            </a:r>
            <a:r>
              <a:rPr lang="en-US" altLang="zh-CN" sz="1400" dirty="0" smtClean="0">
                <a:solidFill>
                  <a:schemeClr val="tx1"/>
                </a:solidFill>
                <a:latin typeface="宋体" pitchFamily="2" charset="-122"/>
                <a:sym typeface="Symbol" pitchFamily="18" charset="2"/>
              </a:rPr>
              <a:t></a:t>
            </a:r>
            <a:r>
              <a:rPr lang="en-US" altLang="zh-CN" sz="1400" dirty="0" smtClean="0">
                <a:solidFill>
                  <a:schemeClr val="tx1"/>
                </a:solidFill>
                <a:latin typeface="宋体" pitchFamily="2" charset="-122"/>
              </a:rPr>
              <a:t>13.2%</a:t>
            </a:r>
            <a:r>
              <a:rPr lang="zh-CN" altLang="en-US" sz="1400" smtClean="0">
                <a:solidFill>
                  <a:schemeClr val="tx1"/>
                </a:solidFill>
                <a:latin typeface="宋体" pitchFamily="2" charset="-122"/>
              </a:rPr>
              <a:t>；</a:t>
            </a:r>
            <a:endParaRPr lang="en-US" altLang="zh-CN" sz="1400" dirty="0" smtClean="0">
              <a:solidFill>
                <a:schemeClr val="tx1"/>
              </a:solidFill>
              <a:latin typeface="宋体" pitchFamily="2" charset="-122"/>
            </a:endParaRPr>
          </a:p>
          <a:p>
            <a:pPr lvl="2" eaLnBrk="1" hangingPunct="1">
              <a:defRPr/>
            </a:pPr>
            <a:r>
              <a:rPr lang="zh-CN" altLang="en-US" sz="1400" smtClean="0">
                <a:solidFill>
                  <a:schemeClr val="tx1"/>
                </a:solidFill>
                <a:latin typeface="宋体" pitchFamily="2" charset="-122"/>
              </a:rPr>
              <a:t>增益：</a:t>
            </a:r>
            <a:r>
              <a:rPr lang="en-US" altLang="zh-CN" sz="1400" dirty="0" smtClean="0">
                <a:solidFill>
                  <a:schemeClr val="tx1"/>
                </a:solidFill>
                <a:latin typeface="宋体" pitchFamily="2" charset="-122"/>
              </a:rPr>
              <a:t>2.03</a:t>
            </a:r>
            <a:r>
              <a:rPr lang="en-US" altLang="zh-CN" sz="1400" dirty="0" smtClean="0">
                <a:solidFill>
                  <a:schemeClr val="tx1"/>
                </a:solidFill>
                <a:latin typeface="宋体" pitchFamily="2" charset="-122"/>
                <a:sym typeface="Symbol" pitchFamily="18" charset="2"/>
              </a:rPr>
              <a:t></a:t>
            </a:r>
            <a:r>
              <a:rPr lang="en-US" altLang="zh-CN" sz="1400" dirty="0" smtClean="0">
                <a:solidFill>
                  <a:schemeClr val="tx1"/>
                </a:solidFill>
                <a:latin typeface="宋体" pitchFamily="2" charset="-122"/>
              </a:rPr>
              <a:t>0.03</a:t>
            </a:r>
            <a:r>
              <a:rPr lang="zh-CN" altLang="en-US" sz="1400" smtClean="0">
                <a:solidFill>
                  <a:schemeClr val="tx1"/>
                </a:solidFill>
                <a:latin typeface="宋体" pitchFamily="2" charset="-122"/>
              </a:rPr>
              <a:t>，系统变化为</a:t>
            </a:r>
            <a:r>
              <a:rPr lang="en-US" altLang="zh-CN" sz="1400" dirty="0" smtClean="0">
                <a:solidFill>
                  <a:schemeClr val="tx1"/>
                </a:solidFill>
                <a:latin typeface="宋体" pitchFamily="2" charset="-122"/>
                <a:sym typeface="Symbol" pitchFamily="18" charset="2"/>
              </a:rPr>
              <a:t></a:t>
            </a:r>
            <a:r>
              <a:rPr lang="en-US" altLang="zh-CN" sz="1400" dirty="0" smtClean="0">
                <a:solidFill>
                  <a:schemeClr val="tx1"/>
                </a:solidFill>
                <a:latin typeface="宋体" pitchFamily="2" charset="-122"/>
              </a:rPr>
              <a:t>1.5%</a:t>
            </a:r>
            <a:r>
              <a:rPr lang="zh-CN" altLang="en-US" sz="1400" smtClean="0">
                <a:solidFill>
                  <a:schemeClr val="tx1"/>
                </a:solidFill>
                <a:latin typeface="宋体" pitchFamily="2" charset="-122"/>
              </a:rPr>
              <a:t>。</a:t>
            </a:r>
            <a:endParaRPr lang="en-US" altLang="zh-CN" sz="1400" dirty="0" smtClean="0">
              <a:solidFill>
                <a:schemeClr val="tx1"/>
              </a:solidFill>
              <a:latin typeface="宋体" pitchFamily="2" charset="-122"/>
            </a:endParaRPr>
          </a:p>
          <a:p>
            <a:pPr lvl="1" eaLnBrk="1" hangingPunct="1">
              <a:defRPr/>
            </a:pPr>
            <a:r>
              <a:rPr lang="zh-CN" altLang="en-US" sz="1600" b="1" smtClean="0">
                <a:solidFill>
                  <a:schemeClr val="tx1"/>
                </a:solidFill>
                <a:latin typeface="宋体" pitchFamily="2" charset="-122"/>
              </a:rPr>
              <a:t>对于同一只</a:t>
            </a:r>
            <a:r>
              <a:rPr lang="en-US" altLang="zh-CN" sz="1600" b="1" dirty="0" smtClean="0">
                <a:solidFill>
                  <a:schemeClr val="tx1"/>
                </a:solidFill>
                <a:latin typeface="宋体" pitchFamily="2" charset="-122"/>
              </a:rPr>
              <a:t>PMT</a:t>
            </a:r>
            <a:r>
              <a:rPr lang="zh-CN" altLang="en-US" sz="1600" b="1" smtClean="0">
                <a:solidFill>
                  <a:schemeClr val="tx1"/>
                </a:solidFill>
                <a:latin typeface="宋体" pitchFamily="2" charset="-122"/>
              </a:rPr>
              <a:t>，在同一工作高压下、不同的时间进行测量其</a:t>
            </a:r>
            <a:r>
              <a:rPr lang="en-US" altLang="zh-CN" sz="1600" b="1" dirty="0" smtClean="0">
                <a:solidFill>
                  <a:schemeClr val="tx1"/>
                </a:solidFill>
                <a:latin typeface="宋体" pitchFamily="2" charset="-122"/>
              </a:rPr>
              <a:t>SPE</a:t>
            </a:r>
            <a:r>
              <a:rPr lang="zh-CN" altLang="en-US" sz="1600" b="1" smtClean="0">
                <a:solidFill>
                  <a:schemeClr val="tx1"/>
                </a:solidFill>
                <a:latin typeface="宋体" pitchFamily="2" charset="-122"/>
              </a:rPr>
              <a:t>：</a:t>
            </a:r>
            <a:endParaRPr lang="en-US" altLang="zh-CN" sz="1600" b="1" dirty="0" smtClean="0">
              <a:solidFill>
                <a:schemeClr val="tx1"/>
              </a:solidFill>
              <a:latin typeface="宋体" pitchFamily="2" charset="-122"/>
            </a:endParaRPr>
          </a:p>
          <a:p>
            <a:pPr lvl="2" eaLnBrk="1" hangingPunct="1">
              <a:defRPr/>
            </a:pPr>
            <a:r>
              <a:rPr lang="zh-CN" altLang="en-US" sz="1400" smtClean="0">
                <a:solidFill>
                  <a:schemeClr val="tx1"/>
                </a:solidFill>
                <a:latin typeface="宋体" pitchFamily="2" charset="-122"/>
              </a:rPr>
              <a:t>增益：</a:t>
            </a:r>
            <a:r>
              <a:rPr lang="en-US" altLang="zh-CN" sz="1400" dirty="0" smtClean="0">
                <a:solidFill>
                  <a:schemeClr val="tx1"/>
                </a:solidFill>
                <a:latin typeface="宋体" pitchFamily="2" charset="-122"/>
              </a:rPr>
              <a:t>(2.0</a:t>
            </a:r>
            <a:r>
              <a:rPr lang="en-US" altLang="zh-CN" sz="1400" dirty="0" smtClean="0">
                <a:solidFill>
                  <a:schemeClr val="tx1"/>
                </a:solidFill>
                <a:latin typeface="宋体" pitchFamily="2" charset="-122"/>
                <a:sym typeface="Symbol" pitchFamily="18" charset="2"/>
              </a:rPr>
              <a:t>0.1)</a:t>
            </a:r>
            <a:r>
              <a:rPr lang="en-US" altLang="zh-CN" sz="1400" dirty="0" smtClean="0">
                <a:solidFill>
                  <a:schemeClr val="tx1"/>
                </a:solidFill>
                <a:latin typeface="宋体" pitchFamily="2" charset="-122"/>
              </a:rPr>
              <a:t>10</a:t>
            </a:r>
            <a:r>
              <a:rPr lang="en-US" altLang="zh-CN" sz="1400" baseline="30000" dirty="0" smtClean="0">
                <a:solidFill>
                  <a:schemeClr val="tx1"/>
                </a:solidFill>
                <a:latin typeface="宋体" pitchFamily="2" charset="-122"/>
              </a:rPr>
              <a:t>6</a:t>
            </a:r>
            <a:r>
              <a:rPr lang="zh-CN" altLang="en-US" sz="1400" smtClean="0">
                <a:solidFill>
                  <a:schemeClr val="tx1"/>
                </a:solidFill>
                <a:latin typeface="宋体" pitchFamily="2" charset="-122"/>
              </a:rPr>
              <a:t>，变化范围为</a:t>
            </a:r>
            <a:r>
              <a:rPr lang="en-US" altLang="zh-CN" sz="1400" dirty="0" smtClean="0">
                <a:solidFill>
                  <a:schemeClr val="tx1"/>
                </a:solidFill>
                <a:latin typeface="宋体" pitchFamily="2" charset="-122"/>
              </a:rPr>
              <a:t>5%</a:t>
            </a:r>
            <a:r>
              <a:rPr lang="zh-CN" altLang="en-US" sz="1400" smtClean="0">
                <a:solidFill>
                  <a:schemeClr val="tx1"/>
                </a:solidFill>
                <a:latin typeface="宋体" pitchFamily="2" charset="-122"/>
              </a:rPr>
              <a:t>。</a:t>
            </a:r>
            <a:endParaRPr lang="en-US" altLang="zh-CN" sz="1400" dirty="0" smtClean="0">
              <a:solidFill>
                <a:schemeClr val="tx1"/>
              </a:solidFill>
              <a:latin typeface="宋体" pitchFamily="2" charset="-122"/>
            </a:endParaRPr>
          </a:p>
          <a:p>
            <a:pPr eaLnBrk="1" hangingPunct="1">
              <a:defRPr/>
            </a:pPr>
            <a:r>
              <a:rPr lang="zh-CN" altLang="en-US" sz="2000" b="1" smtClean="0">
                <a:solidFill>
                  <a:schemeClr val="tx1"/>
                </a:solidFill>
                <a:latin typeface="宋体" pitchFamily="2" charset="-122"/>
              </a:rPr>
              <a:t>不同光强下单光电子峰的峰谷比（</a:t>
            </a:r>
            <a:r>
              <a:rPr lang="en-US" altLang="zh-CN" sz="2000" b="1" dirty="0" smtClean="0">
                <a:solidFill>
                  <a:schemeClr val="tx1"/>
                </a:solidFill>
                <a:latin typeface="宋体" pitchFamily="2" charset="-122"/>
              </a:rPr>
              <a:t>P/V</a:t>
            </a:r>
            <a:r>
              <a:rPr lang="zh-CN" altLang="en-US" sz="2000" b="1" smtClean="0">
                <a:solidFill>
                  <a:schemeClr val="tx1"/>
                </a:solidFill>
                <a:latin typeface="宋体" pitchFamily="2" charset="-122"/>
              </a:rPr>
              <a:t>）及增益的变化</a:t>
            </a:r>
            <a:endParaRPr lang="en-US" altLang="zh-CN" sz="2000" b="1" dirty="0" smtClean="0">
              <a:solidFill>
                <a:schemeClr val="tx1"/>
              </a:solidFill>
              <a:latin typeface="宋体" pitchFamily="2" charset="-122"/>
            </a:endParaRPr>
          </a:p>
          <a:p>
            <a:pPr lvl="1" eaLnBrk="1" hangingPunct="1">
              <a:defRPr/>
            </a:pPr>
            <a:r>
              <a:rPr lang="zh-CN" altLang="en-US" sz="1600" smtClean="0">
                <a:solidFill>
                  <a:schemeClr val="tx1"/>
                </a:solidFill>
                <a:latin typeface="宋体" pitchFamily="2" charset="-122"/>
              </a:rPr>
              <a:t>理论上，光强越强，</a:t>
            </a:r>
            <a:r>
              <a:rPr lang="en-US" altLang="zh-CN" sz="1600" dirty="0" smtClean="0">
                <a:solidFill>
                  <a:schemeClr val="tx1"/>
                </a:solidFill>
                <a:latin typeface="宋体" pitchFamily="2" charset="-122"/>
              </a:rPr>
              <a:t>P/V</a:t>
            </a:r>
            <a:r>
              <a:rPr lang="zh-CN" altLang="en-US" sz="1600" smtClean="0">
                <a:solidFill>
                  <a:schemeClr val="tx1"/>
                </a:solidFill>
                <a:latin typeface="宋体" pitchFamily="2" charset="-122"/>
              </a:rPr>
              <a:t>值会越大，但是经过</a:t>
            </a:r>
            <a:r>
              <a:rPr lang="en-US" altLang="zh-CN" sz="1600" dirty="0" smtClean="0">
                <a:solidFill>
                  <a:schemeClr val="tx1"/>
                </a:solidFill>
                <a:latin typeface="宋体" pitchFamily="2" charset="-122"/>
              </a:rPr>
              <a:t>9</a:t>
            </a:r>
            <a:r>
              <a:rPr lang="zh-CN" altLang="en-US" sz="1600" smtClean="0">
                <a:solidFill>
                  <a:schemeClr val="tx1"/>
                </a:solidFill>
                <a:latin typeface="宋体" pitchFamily="2" charset="-122"/>
              </a:rPr>
              <a:t>次测量，发现</a:t>
            </a:r>
            <a:r>
              <a:rPr lang="en-US" altLang="zh-CN" sz="1600" dirty="0" smtClean="0">
                <a:solidFill>
                  <a:schemeClr val="tx1"/>
                </a:solidFill>
                <a:latin typeface="宋体" pitchFamily="2" charset="-122"/>
              </a:rPr>
              <a:t>P/V</a:t>
            </a:r>
            <a:r>
              <a:rPr lang="zh-CN" altLang="en-US" sz="1600" smtClean="0">
                <a:solidFill>
                  <a:schemeClr val="tx1"/>
                </a:solidFill>
                <a:latin typeface="宋体" pitchFamily="2" charset="-122"/>
              </a:rPr>
              <a:t>值并非随</a:t>
            </a:r>
            <a:r>
              <a:rPr lang="en-US" altLang="zh-CN" sz="1600" dirty="0" smtClean="0">
                <a:solidFill>
                  <a:schemeClr val="tx1"/>
                </a:solidFill>
                <a:latin typeface="宋体" pitchFamily="2" charset="-122"/>
              </a:rPr>
              <a:t>LED</a:t>
            </a:r>
            <a:r>
              <a:rPr lang="zh-CN" altLang="en-US" sz="1600" smtClean="0">
                <a:solidFill>
                  <a:schemeClr val="tx1"/>
                </a:solidFill>
                <a:latin typeface="宋体" pitchFamily="2" charset="-122"/>
              </a:rPr>
              <a:t>光强变强而变大，这可能是系统的涨落所致。增益为：</a:t>
            </a:r>
            <a:r>
              <a:rPr lang="en-US" altLang="zh-CN" sz="1600" dirty="0" smtClean="0">
                <a:solidFill>
                  <a:schemeClr val="tx1"/>
                </a:solidFill>
                <a:latin typeface="宋体" pitchFamily="2" charset="-122"/>
              </a:rPr>
              <a:t> (2.04</a:t>
            </a:r>
            <a:r>
              <a:rPr lang="en-US" altLang="zh-CN" sz="1600" dirty="0" smtClean="0">
                <a:solidFill>
                  <a:schemeClr val="tx1"/>
                </a:solidFill>
                <a:latin typeface="宋体" pitchFamily="2" charset="-122"/>
                <a:sym typeface="Symbol" pitchFamily="18" charset="2"/>
              </a:rPr>
              <a:t>0.07)</a:t>
            </a:r>
            <a:r>
              <a:rPr lang="en-US" altLang="zh-CN" sz="1600" dirty="0" smtClean="0">
                <a:solidFill>
                  <a:schemeClr val="tx1"/>
                </a:solidFill>
                <a:latin typeface="宋体" pitchFamily="2" charset="-122"/>
              </a:rPr>
              <a:t>10</a:t>
            </a:r>
            <a:r>
              <a:rPr lang="en-US" altLang="zh-CN" sz="1600" baseline="30000" dirty="0" smtClean="0">
                <a:solidFill>
                  <a:schemeClr val="tx1"/>
                </a:solidFill>
                <a:latin typeface="宋体" pitchFamily="2" charset="-122"/>
              </a:rPr>
              <a:t>6</a:t>
            </a:r>
            <a:r>
              <a:rPr lang="zh-CN" altLang="en-US" sz="1600" smtClean="0">
                <a:solidFill>
                  <a:schemeClr val="tx1"/>
                </a:solidFill>
                <a:latin typeface="宋体" pitchFamily="2" charset="-122"/>
              </a:rPr>
              <a:t>。</a:t>
            </a:r>
          </a:p>
          <a:p>
            <a:pPr eaLnBrk="1" hangingPunct="1">
              <a:defRPr/>
            </a:pPr>
            <a:r>
              <a:rPr lang="zh-CN" altLang="en-US" sz="2000" b="1" smtClean="0">
                <a:solidFill>
                  <a:schemeClr val="tx1"/>
                </a:solidFill>
                <a:latin typeface="宋体" pitchFamily="2" charset="-122"/>
              </a:rPr>
              <a:t>不同</a:t>
            </a:r>
            <a:r>
              <a:rPr lang="en-US" altLang="zh-CN" sz="2000" b="1" dirty="0" smtClean="0">
                <a:solidFill>
                  <a:schemeClr val="tx1"/>
                </a:solidFill>
                <a:latin typeface="宋体" pitchFamily="2" charset="-122"/>
              </a:rPr>
              <a:t>LED</a:t>
            </a:r>
            <a:r>
              <a:rPr lang="zh-CN" altLang="en-US" sz="2000" b="1" smtClean="0">
                <a:solidFill>
                  <a:schemeClr val="tx1"/>
                </a:solidFill>
                <a:latin typeface="宋体" pitchFamily="2" charset="-122"/>
              </a:rPr>
              <a:t>光强下高压响应</a:t>
            </a:r>
            <a:r>
              <a:rPr lang="en-US" altLang="zh-CN" sz="2000" b="1" dirty="0" smtClean="0">
                <a:solidFill>
                  <a:schemeClr val="tx1"/>
                </a:solidFill>
                <a:latin typeface="宋体" pitchFamily="2" charset="-122"/>
              </a:rPr>
              <a:t>beta</a:t>
            </a:r>
            <a:r>
              <a:rPr lang="zh-CN" altLang="en-US" sz="2000" b="1" smtClean="0">
                <a:solidFill>
                  <a:schemeClr val="tx1"/>
                </a:solidFill>
                <a:latin typeface="宋体" pitchFamily="2" charset="-122"/>
              </a:rPr>
              <a:t>值的变化</a:t>
            </a:r>
            <a:endParaRPr lang="en-US" altLang="zh-CN" sz="2000" b="1" dirty="0" smtClean="0">
              <a:solidFill>
                <a:schemeClr val="tx1"/>
              </a:solidFill>
              <a:latin typeface="宋体" pitchFamily="2" charset="-122"/>
            </a:endParaRPr>
          </a:p>
          <a:p>
            <a:pPr lvl="1" eaLnBrk="1" hangingPunct="1">
              <a:defRPr/>
            </a:pPr>
            <a:r>
              <a:rPr lang="zh-CN" altLang="en-US" sz="1600" smtClean="0">
                <a:solidFill>
                  <a:schemeClr val="tx1"/>
                </a:solidFill>
                <a:latin typeface="宋体" pitchFamily="2" charset="-122"/>
              </a:rPr>
              <a:t>高压的变化范围一样，</a:t>
            </a:r>
            <a:r>
              <a:rPr lang="en-US" altLang="zh-CN" sz="1600" dirty="0" smtClean="0">
                <a:solidFill>
                  <a:schemeClr val="tx1"/>
                </a:solidFill>
                <a:latin typeface="宋体" pitchFamily="2" charset="-122"/>
              </a:rPr>
              <a:t>PMT</a:t>
            </a:r>
            <a:r>
              <a:rPr lang="zh-CN" altLang="en-US" sz="1600" smtClean="0">
                <a:solidFill>
                  <a:schemeClr val="tx1"/>
                </a:solidFill>
                <a:latin typeface="宋体" pitchFamily="2" charset="-122"/>
              </a:rPr>
              <a:t>的入射光强不一样，测量的</a:t>
            </a:r>
            <a:r>
              <a:rPr lang="en-US" altLang="zh-CN" sz="1600" dirty="0" smtClean="0">
                <a:solidFill>
                  <a:schemeClr val="tx1"/>
                </a:solidFill>
                <a:latin typeface="宋体" pitchFamily="2" charset="-122"/>
              </a:rPr>
              <a:t>beta</a:t>
            </a:r>
            <a:r>
              <a:rPr lang="zh-CN" altLang="en-US" sz="1600" smtClean="0">
                <a:solidFill>
                  <a:schemeClr val="tx1"/>
                </a:solidFill>
                <a:latin typeface="宋体" pitchFamily="2" charset="-122"/>
              </a:rPr>
              <a:t>值不变。</a:t>
            </a:r>
          </a:p>
          <a:p>
            <a:pPr eaLnBrk="1" hangingPunct="1">
              <a:defRPr/>
            </a:pPr>
            <a:r>
              <a:rPr lang="zh-CN" altLang="en-US" sz="2000" b="1" smtClean="0">
                <a:solidFill>
                  <a:schemeClr val="tx1"/>
                </a:solidFill>
                <a:latin typeface="宋体" pitchFamily="2" charset="-122"/>
              </a:rPr>
              <a:t>不同时间</a:t>
            </a:r>
            <a:r>
              <a:rPr lang="en-US" altLang="zh-CN" sz="2000" b="1" dirty="0" smtClean="0">
                <a:solidFill>
                  <a:schemeClr val="tx1"/>
                </a:solidFill>
                <a:latin typeface="宋体" pitchFamily="2" charset="-122"/>
              </a:rPr>
              <a:t>beta</a:t>
            </a:r>
            <a:r>
              <a:rPr lang="zh-CN" altLang="en-US" sz="2000" b="1" smtClean="0">
                <a:solidFill>
                  <a:schemeClr val="tx1"/>
                </a:solidFill>
                <a:latin typeface="宋体" pitchFamily="2" charset="-122"/>
              </a:rPr>
              <a:t>值的变化</a:t>
            </a:r>
            <a:endParaRPr lang="en-US" altLang="zh-CN" sz="2000" b="1" dirty="0" smtClean="0">
              <a:solidFill>
                <a:schemeClr val="tx1"/>
              </a:solidFill>
              <a:latin typeface="宋体" pitchFamily="2" charset="-122"/>
            </a:endParaRPr>
          </a:p>
          <a:p>
            <a:pPr lvl="1" eaLnBrk="1" hangingPunct="1">
              <a:defRPr/>
            </a:pPr>
            <a:r>
              <a:rPr lang="en-US" altLang="zh-CN" sz="1600" dirty="0" smtClean="0">
                <a:solidFill>
                  <a:schemeClr val="tx1"/>
                </a:solidFill>
                <a:latin typeface="宋体" pitchFamily="2" charset="-122"/>
              </a:rPr>
              <a:t>LED</a:t>
            </a:r>
            <a:r>
              <a:rPr lang="zh-CN" altLang="en-US" sz="1600" smtClean="0">
                <a:solidFill>
                  <a:schemeClr val="tx1"/>
                </a:solidFill>
                <a:latin typeface="宋体" pitchFamily="2" charset="-122"/>
              </a:rPr>
              <a:t>光强相同，高压变化范围相同，间隔</a:t>
            </a:r>
            <a:r>
              <a:rPr lang="en-US" altLang="zh-CN" sz="1600" dirty="0" smtClean="0">
                <a:solidFill>
                  <a:schemeClr val="tx1"/>
                </a:solidFill>
                <a:latin typeface="宋体" pitchFamily="2" charset="-122"/>
              </a:rPr>
              <a:t>100</a:t>
            </a:r>
            <a:r>
              <a:rPr lang="zh-CN" altLang="en-US" sz="1600" smtClean="0">
                <a:solidFill>
                  <a:schemeClr val="tx1"/>
                </a:solidFill>
                <a:latin typeface="宋体" pitchFamily="2" charset="-122"/>
              </a:rPr>
              <a:t>分钟进行了两次测量，测得</a:t>
            </a:r>
            <a:r>
              <a:rPr lang="en-US" altLang="zh-CN" sz="1600" dirty="0" smtClean="0">
                <a:solidFill>
                  <a:schemeClr val="tx1"/>
                </a:solidFill>
                <a:latin typeface="宋体" pitchFamily="2" charset="-122"/>
              </a:rPr>
              <a:t>beta</a:t>
            </a:r>
            <a:r>
              <a:rPr lang="zh-CN" altLang="en-US" sz="1600" smtClean="0">
                <a:solidFill>
                  <a:schemeClr val="tx1"/>
                </a:solidFill>
                <a:latin typeface="宋体" pitchFamily="2" charset="-122"/>
              </a:rPr>
              <a:t>值分别为</a:t>
            </a:r>
            <a:r>
              <a:rPr lang="en-US" altLang="zh-CN" sz="1600" dirty="0" smtClean="0">
                <a:solidFill>
                  <a:schemeClr val="tx1"/>
                </a:solidFill>
                <a:latin typeface="宋体" pitchFamily="2" charset="-122"/>
              </a:rPr>
              <a:t>7.97</a:t>
            </a:r>
            <a:r>
              <a:rPr lang="zh-CN" altLang="en-US" sz="1600" smtClean="0">
                <a:solidFill>
                  <a:schemeClr val="tx1"/>
                </a:solidFill>
                <a:latin typeface="宋体" pitchFamily="2" charset="-122"/>
              </a:rPr>
              <a:t>和</a:t>
            </a:r>
            <a:r>
              <a:rPr lang="en-US" altLang="zh-CN" sz="1600" dirty="0" smtClean="0">
                <a:solidFill>
                  <a:schemeClr val="tx1"/>
                </a:solidFill>
                <a:latin typeface="宋体" pitchFamily="2" charset="-122"/>
              </a:rPr>
              <a:t>8.00</a:t>
            </a:r>
            <a:r>
              <a:rPr lang="zh-CN" altLang="en-US" sz="1600" smtClean="0">
                <a:solidFill>
                  <a:schemeClr val="tx1"/>
                </a:solidFill>
                <a:latin typeface="宋体" pitchFamily="2" charset="-122"/>
              </a:rPr>
              <a:t>，这说明不同时间测量得到的</a:t>
            </a:r>
            <a:r>
              <a:rPr lang="en-US" altLang="zh-CN" sz="1600" dirty="0" smtClean="0">
                <a:solidFill>
                  <a:schemeClr val="tx1"/>
                </a:solidFill>
                <a:latin typeface="宋体" pitchFamily="2" charset="-122"/>
              </a:rPr>
              <a:t>beta</a:t>
            </a:r>
            <a:r>
              <a:rPr lang="zh-CN" altLang="en-US" sz="1600" smtClean="0">
                <a:solidFill>
                  <a:schemeClr val="tx1"/>
                </a:solidFill>
                <a:latin typeface="宋体" pitchFamily="2" charset="-122"/>
              </a:rPr>
              <a:t>值是不变的。</a:t>
            </a:r>
          </a:p>
          <a:p>
            <a:pPr eaLnBrk="1" hangingPunct="1">
              <a:defRPr/>
            </a:pPr>
            <a:endParaRPr lang="en-US" altLang="zh-CN" sz="2200" dirty="0" smtClean="0">
              <a:solidFill>
                <a:srgbClr val="000000"/>
              </a:solidFill>
              <a:ea typeface="华文楷体" pitchFamily="2" charset="-122"/>
            </a:endParaRPr>
          </a:p>
        </p:txBody>
      </p:sp>
    </p:spTree>
    <p:extLst>
      <p:ext uri="{BB962C8B-B14F-4D97-AF65-F5344CB8AC3E}">
        <p14:creationId xmlns:p14="http://schemas.microsoft.com/office/powerpoint/2010/main" val="756021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光电倍增管的</a:t>
            </a:r>
            <a:r>
              <a:rPr lang="en-US" altLang="zh-CN" dirty="0" smtClean="0"/>
              <a:t>TTS</a:t>
            </a:r>
            <a:r>
              <a:rPr lang="zh-CN" altLang="en-US" dirty="0" smtClean="0"/>
              <a:t>测量</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E9DC2AEC-F94D-4F5B-A3A6-D620FCBE18E7}" type="slidenum">
              <a:rPr lang="en-US" altLang="zh-CN" smtClean="0"/>
              <a:pPr>
                <a:defRPr/>
              </a:pPr>
              <a:t>42</a:t>
            </a:fld>
            <a:endParaRPr lang="en-US" altLang="zh-CN" dirty="0"/>
          </a:p>
        </p:txBody>
      </p:sp>
      <p:sp>
        <p:nvSpPr>
          <p:cNvPr id="3" name="内容占位符 2"/>
          <p:cNvSpPr>
            <a:spLocks noGrp="1"/>
          </p:cNvSpPr>
          <p:nvPr>
            <p:ph sz="quarter" idx="1"/>
          </p:nvPr>
        </p:nvSpPr>
        <p:spPr>
          <a:xfrm>
            <a:off x="683568" y="1196752"/>
            <a:ext cx="8136904" cy="3888432"/>
          </a:xfrm>
        </p:spPr>
        <p:txBody>
          <a:bodyPr>
            <a:normAutofit lnSpcReduction="10000"/>
          </a:bodyPr>
          <a:lstStyle/>
          <a:p>
            <a:r>
              <a:rPr lang="en-US" altLang="zh-CN" sz="2000" dirty="0" smtClean="0"/>
              <a:t>TTS</a:t>
            </a:r>
            <a:r>
              <a:rPr lang="zh-CN" altLang="en-US" sz="2000" dirty="0" smtClean="0"/>
              <a:t>（</a:t>
            </a:r>
            <a:r>
              <a:rPr lang="en-US" altLang="zh-CN" sz="2000" dirty="0" smtClean="0"/>
              <a:t>Transit time spread</a:t>
            </a:r>
            <a:r>
              <a:rPr lang="zh-CN" altLang="en-US" sz="2000" dirty="0" smtClean="0"/>
              <a:t>）可分解成两种机制：</a:t>
            </a:r>
            <a:endParaRPr lang="en-US" altLang="zh-CN" sz="2000" dirty="0" smtClean="0"/>
          </a:p>
          <a:p>
            <a:pPr lvl="1"/>
            <a:r>
              <a:rPr lang="zh-CN" altLang="en-US" sz="1800" dirty="0" smtClean="0"/>
              <a:t>光阴极不同位置处产生的光电子到达第一打拿极的由于径迹长度不同造成的渡越时间差；</a:t>
            </a:r>
            <a:endParaRPr lang="en-US" altLang="zh-CN" sz="1800" dirty="0" smtClean="0"/>
          </a:p>
          <a:p>
            <a:pPr lvl="1"/>
            <a:r>
              <a:rPr lang="zh-CN" altLang="en-US" sz="1800" dirty="0" smtClean="0"/>
              <a:t>电子在打拿极倍增、加速运动过程形成的固有时间晃动（</a:t>
            </a:r>
            <a:r>
              <a:rPr lang="en-US" altLang="zh-CN" sz="1800" dirty="0" smtClean="0"/>
              <a:t>jitter</a:t>
            </a:r>
            <a:r>
              <a:rPr lang="zh-CN" altLang="en-US" sz="1800" dirty="0" smtClean="0"/>
              <a:t>）。</a:t>
            </a:r>
            <a:endParaRPr lang="en-US" altLang="zh-CN" sz="1600" dirty="0" smtClean="0"/>
          </a:p>
          <a:p>
            <a:r>
              <a:rPr lang="zh-CN" altLang="en-US" sz="2000" dirty="0" smtClean="0"/>
              <a:t>综合测量手段 </a:t>
            </a:r>
            <a:r>
              <a:rPr lang="en-US" altLang="zh-CN" sz="2000" dirty="0" smtClean="0"/>
              <a:t>- </a:t>
            </a:r>
            <a:r>
              <a:rPr lang="zh-CN" altLang="en-US" sz="2000" dirty="0" smtClean="0"/>
              <a:t>滨松手册上的</a:t>
            </a:r>
            <a:r>
              <a:rPr lang="en-US" altLang="zh-CN" sz="2000" dirty="0" smtClean="0"/>
              <a:t>TTS</a:t>
            </a:r>
            <a:r>
              <a:rPr lang="zh-CN" altLang="en-US" sz="2000" dirty="0" smtClean="0"/>
              <a:t>测量方法：</a:t>
            </a:r>
            <a:endParaRPr lang="en-US" altLang="zh-CN" sz="2000" dirty="0" smtClean="0"/>
          </a:p>
          <a:p>
            <a:pPr lvl="1"/>
            <a:r>
              <a:rPr lang="zh-CN" altLang="en-US" sz="1800" dirty="0" smtClean="0"/>
              <a:t>定义：全面照射光电面的单光电子脉冲的渡越时间起伏。</a:t>
            </a:r>
            <a:endParaRPr lang="en-US" altLang="zh-CN" sz="2000" dirty="0" smtClean="0"/>
          </a:p>
          <a:p>
            <a:r>
              <a:rPr lang="en-US" altLang="zh-CN" sz="2000" dirty="0" smtClean="0"/>
              <a:t>Pico-second laser source</a:t>
            </a:r>
            <a:r>
              <a:rPr lang="zh-CN" altLang="en-US" sz="2000" dirty="0" smtClean="0"/>
              <a:t>（</a:t>
            </a:r>
            <a:r>
              <a:rPr lang="en-US" altLang="zh-CN" sz="2000" dirty="0" smtClean="0"/>
              <a:t>Hamamatsu C10196</a:t>
            </a:r>
            <a:r>
              <a:rPr lang="zh-CN" altLang="en-US" sz="2000" dirty="0" smtClean="0"/>
              <a:t>）（山东大学）：</a:t>
            </a:r>
            <a:endParaRPr lang="en-US" altLang="zh-CN" sz="2000" dirty="0" smtClean="0"/>
          </a:p>
          <a:p>
            <a:pPr lvl="1"/>
            <a:r>
              <a:rPr lang="en-US" altLang="zh-CN" sz="1800" dirty="0" smtClean="0"/>
              <a:t>Features</a:t>
            </a:r>
            <a:r>
              <a:rPr lang="zh-CN" altLang="en-US" sz="1800" dirty="0" smtClean="0"/>
              <a:t>：</a:t>
            </a:r>
            <a:endParaRPr lang="en-US" altLang="zh-CN" sz="1800" dirty="0" smtClean="0"/>
          </a:p>
          <a:p>
            <a:pPr lvl="2"/>
            <a:r>
              <a:rPr lang="en-US" altLang="zh-CN" sz="1600" dirty="0" smtClean="0"/>
              <a:t>Pulse width </a:t>
            </a:r>
            <a:r>
              <a:rPr lang="zh-CN" altLang="en-US" sz="1600" dirty="0" smtClean="0"/>
              <a:t>（</a:t>
            </a:r>
            <a:r>
              <a:rPr lang="en-US" altLang="zh-CN" sz="1600" dirty="0" smtClean="0"/>
              <a:t>FWHM</a:t>
            </a:r>
            <a:r>
              <a:rPr lang="zh-CN" altLang="en-US" sz="1600" dirty="0" smtClean="0"/>
              <a:t>）</a:t>
            </a:r>
            <a:r>
              <a:rPr lang="en-US" altLang="zh-CN" sz="1600" dirty="0" smtClean="0"/>
              <a:t>less than 100 ps</a:t>
            </a:r>
            <a:r>
              <a:rPr lang="zh-CN" altLang="en-US" sz="1600" dirty="0" smtClean="0"/>
              <a:t>；</a:t>
            </a:r>
            <a:endParaRPr lang="en-US" altLang="zh-CN" sz="1600" dirty="0" smtClean="0"/>
          </a:p>
          <a:p>
            <a:pPr lvl="2"/>
            <a:r>
              <a:rPr lang="en-US" altLang="zh-CN" sz="1600" dirty="0" smtClean="0"/>
              <a:t>High stability, low jitter</a:t>
            </a:r>
            <a:r>
              <a:rPr lang="zh-CN" altLang="en-US" sz="1600" dirty="0" smtClean="0"/>
              <a:t>；</a:t>
            </a:r>
            <a:endParaRPr lang="en-US" altLang="zh-CN" sz="1600" dirty="0" smtClean="0"/>
          </a:p>
          <a:p>
            <a:pPr lvl="1"/>
            <a:r>
              <a:rPr lang="en-US" altLang="zh-CN" sz="1800" dirty="0" smtClean="0"/>
              <a:t>Application</a:t>
            </a:r>
            <a:r>
              <a:rPr lang="zh-CN" altLang="en-US" sz="1800" dirty="0" smtClean="0"/>
              <a:t>：</a:t>
            </a:r>
            <a:endParaRPr lang="en-US" altLang="zh-CN" sz="1800" dirty="0" smtClean="0"/>
          </a:p>
          <a:p>
            <a:pPr lvl="2"/>
            <a:r>
              <a:rPr lang="en-US" altLang="zh-CN" sz="1600" dirty="0" smtClean="0"/>
              <a:t>Pulse response measurements of high-speed photo-detectors</a:t>
            </a:r>
            <a:r>
              <a:rPr lang="zh-CN" altLang="en-US" sz="1600" dirty="0" smtClean="0"/>
              <a:t>。</a:t>
            </a:r>
            <a:endParaRPr lang="en-US" altLang="zh-CN" sz="1600" dirty="0" smtClean="0"/>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5198669"/>
            <a:ext cx="4324151" cy="1659331"/>
          </a:xfrm>
          <a:prstGeom prst="rect">
            <a:avLst/>
          </a:prstGeom>
        </p:spPr>
      </p:pic>
      <p:sp>
        <p:nvSpPr>
          <p:cNvPr id="6" name="TextBox 5"/>
          <p:cNvSpPr txBox="1"/>
          <p:nvPr/>
        </p:nvSpPr>
        <p:spPr>
          <a:xfrm>
            <a:off x="5868144" y="5445224"/>
            <a:ext cx="252517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smtClean="0"/>
              <a:t>FWHM: 70 ps</a:t>
            </a:r>
          </a:p>
          <a:p>
            <a:r>
              <a:rPr lang="en-US" altLang="zh-CN" sz="2000" dirty="0" smtClean="0"/>
              <a:t>Wavelength: 466 nm</a:t>
            </a:r>
            <a:endParaRPr lang="zh-CN" altLang="en-US" sz="2000" dirty="0"/>
          </a:p>
        </p:txBody>
      </p:sp>
    </p:spTree>
    <p:extLst>
      <p:ext uri="{BB962C8B-B14F-4D97-AF65-F5344CB8AC3E}">
        <p14:creationId xmlns:p14="http://schemas.microsoft.com/office/powerpoint/2010/main" val="424891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2"/>
          <p:cNvSpPr>
            <a:spLocks noGrp="1"/>
          </p:cNvSpPr>
          <p:nvPr>
            <p:ph type="sldNum" sz="quarter" idx="12"/>
          </p:nvPr>
        </p:nvSpPr>
        <p:spPr>
          <a:xfrm>
            <a:off x="3990975" y="62499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fld id="{54411765-688F-4B89-A93F-8F0486D13963}" type="slidenum">
              <a:rPr lang="en-US" altLang="zh-CN" sz="1000">
                <a:solidFill>
                  <a:schemeClr val="tx2"/>
                </a:solidFill>
                <a:ea typeface="华文新魏" pitchFamily="2" charset="-122"/>
              </a:rPr>
              <a:pPr algn="ctr" eaLnBrk="1" hangingPunct="1"/>
              <a:t>43</a:t>
            </a:fld>
            <a:endParaRPr lang="en-US" altLang="zh-CN" sz="1000" dirty="0">
              <a:solidFill>
                <a:schemeClr val="tx2"/>
              </a:solidFill>
              <a:ea typeface="华文新魏" pitchFamily="2" charset="-122"/>
            </a:endParaRPr>
          </a:p>
        </p:txBody>
      </p:sp>
      <p:pic>
        <p:nvPicPr>
          <p:cNvPr id="1331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594" y="983032"/>
            <a:ext cx="345598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1320800"/>
            <a:ext cx="3313112"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33962" y="4252913"/>
            <a:ext cx="2389187" cy="3683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altLang="zh-CN" dirty="0"/>
              <a:t>Y</a:t>
            </a:r>
            <a:r>
              <a:rPr lang="zh-CN" altLang="en-US" dirty="0"/>
              <a:t>轴向的信号大小分布</a:t>
            </a:r>
          </a:p>
        </p:txBody>
      </p:sp>
      <p:sp>
        <p:nvSpPr>
          <p:cNvPr id="8" name="TextBox 7"/>
          <p:cNvSpPr txBox="1"/>
          <p:nvPr/>
        </p:nvSpPr>
        <p:spPr>
          <a:xfrm>
            <a:off x="249238" y="882650"/>
            <a:ext cx="2954337" cy="36830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zh-CN" altLang="en-US" b="1" dirty="0">
                <a:latin typeface="宋体" pitchFamily="2" charset="-122"/>
              </a:rPr>
              <a:t>二维平面扫描信号大小分布</a:t>
            </a:r>
          </a:p>
        </p:txBody>
      </p:sp>
      <p:sp>
        <p:nvSpPr>
          <p:cNvPr id="10" name="TextBox 9"/>
          <p:cNvSpPr txBox="1"/>
          <p:nvPr/>
        </p:nvSpPr>
        <p:spPr>
          <a:xfrm>
            <a:off x="2033588" y="4129088"/>
            <a:ext cx="1169987"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zh-CN" sz="1400" dirty="0"/>
              <a:t>X</a:t>
            </a:r>
            <a:r>
              <a:rPr lang="zh-CN" altLang="en-US" sz="1400" dirty="0"/>
              <a:t>轴向</a:t>
            </a:r>
            <a:r>
              <a:rPr lang="en-US" altLang="zh-CN" sz="1400" dirty="0"/>
              <a:t>(mm)</a:t>
            </a:r>
            <a:endParaRPr lang="zh-CN" altLang="en-US" sz="1400" dirty="0"/>
          </a:p>
        </p:txBody>
      </p:sp>
      <p:sp>
        <p:nvSpPr>
          <p:cNvPr id="11" name="TextBox 10"/>
          <p:cNvSpPr txBox="1"/>
          <p:nvPr/>
        </p:nvSpPr>
        <p:spPr>
          <a:xfrm>
            <a:off x="222250" y="1749425"/>
            <a:ext cx="461963" cy="1535113"/>
          </a:xfrm>
          <a:prstGeom prst="rect">
            <a:avLst/>
          </a:prstGeom>
        </p:spPr>
        <p:style>
          <a:lnRef idx="2">
            <a:schemeClr val="accent2"/>
          </a:lnRef>
          <a:fillRef idx="1">
            <a:schemeClr val="lt1"/>
          </a:fillRef>
          <a:effectRef idx="0">
            <a:schemeClr val="accent2"/>
          </a:effectRef>
          <a:fontRef idx="minor">
            <a:schemeClr val="dk1"/>
          </a:fontRef>
        </p:style>
        <p:txBody>
          <a:bodyPr vert="eaVert">
            <a:spAutoFit/>
          </a:bodyPr>
          <a:lstStyle/>
          <a:p>
            <a:pPr>
              <a:defRPr/>
            </a:pPr>
            <a:r>
              <a:rPr lang="en-US" altLang="zh-CN" dirty="0"/>
              <a:t>Y</a:t>
            </a:r>
            <a:r>
              <a:rPr lang="zh-CN" altLang="en-US" dirty="0"/>
              <a:t>轴向</a:t>
            </a:r>
            <a:r>
              <a:rPr lang="en-US" altLang="zh-CN" dirty="0"/>
              <a:t>(mm)</a:t>
            </a:r>
            <a:endParaRPr lang="zh-CN" altLang="en-US" dirty="0"/>
          </a:p>
        </p:txBody>
      </p:sp>
    </p:spTree>
    <p:extLst>
      <p:ext uri="{BB962C8B-B14F-4D97-AF65-F5344CB8AC3E}">
        <p14:creationId xmlns:p14="http://schemas.microsoft.com/office/powerpoint/2010/main" val="3724771294"/>
      </p:ext>
    </p:extLst>
  </p:cSld>
  <p:clrMapOvr>
    <a:masterClrMapping/>
  </p:clrMapOvr>
  <p:transition spd="slow" advTm="30228"/>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2"/>
                </a:solidFill>
                <a:latin typeface="Arial" pitchFamily="34" charset="0"/>
                <a:ea typeface="黑体" pitchFamily="49" charset="-122"/>
              </a:defRPr>
            </a:lvl1pPr>
            <a:lvl2pPr marL="742950" indent="-285750" eaLnBrk="0" hangingPunct="0">
              <a:defRPr sz="8000">
                <a:solidFill>
                  <a:schemeClr val="tx2"/>
                </a:solidFill>
                <a:latin typeface="Arial" pitchFamily="34" charset="0"/>
                <a:ea typeface="黑体" pitchFamily="49" charset="-122"/>
              </a:defRPr>
            </a:lvl2pPr>
            <a:lvl3pPr marL="1143000" indent="-228600" eaLnBrk="0" hangingPunct="0">
              <a:defRPr sz="8000">
                <a:solidFill>
                  <a:schemeClr val="tx2"/>
                </a:solidFill>
                <a:latin typeface="Arial" pitchFamily="34" charset="0"/>
                <a:ea typeface="黑体" pitchFamily="49" charset="-122"/>
              </a:defRPr>
            </a:lvl3pPr>
            <a:lvl4pPr marL="1600200" indent="-228600" eaLnBrk="0" hangingPunct="0">
              <a:defRPr sz="8000">
                <a:solidFill>
                  <a:schemeClr val="tx2"/>
                </a:solidFill>
                <a:latin typeface="Arial" pitchFamily="34" charset="0"/>
                <a:ea typeface="黑体" pitchFamily="49" charset="-122"/>
              </a:defRPr>
            </a:lvl4pPr>
            <a:lvl5pPr marL="2057400" indent="-228600" eaLnBrk="0" hangingPunct="0">
              <a:defRPr sz="8000">
                <a:solidFill>
                  <a:schemeClr val="tx2"/>
                </a:solidFill>
                <a:latin typeface="Arial" pitchFamily="34" charset="0"/>
                <a:ea typeface="黑体" pitchFamily="49" charset="-122"/>
              </a:defRPr>
            </a:lvl5pPr>
            <a:lvl6pPr marL="2514600" indent="-228600" eaLnBrk="0" fontAlgn="base" hangingPunct="0">
              <a:spcBef>
                <a:spcPct val="0"/>
              </a:spcBef>
              <a:spcAft>
                <a:spcPct val="0"/>
              </a:spcAft>
              <a:defRPr sz="8000">
                <a:solidFill>
                  <a:schemeClr val="tx2"/>
                </a:solidFill>
                <a:latin typeface="Arial" pitchFamily="34" charset="0"/>
                <a:ea typeface="黑体" pitchFamily="49" charset="-122"/>
              </a:defRPr>
            </a:lvl6pPr>
            <a:lvl7pPr marL="2971800" indent="-228600" eaLnBrk="0" fontAlgn="base" hangingPunct="0">
              <a:spcBef>
                <a:spcPct val="0"/>
              </a:spcBef>
              <a:spcAft>
                <a:spcPct val="0"/>
              </a:spcAft>
              <a:defRPr sz="8000">
                <a:solidFill>
                  <a:schemeClr val="tx2"/>
                </a:solidFill>
                <a:latin typeface="Arial" pitchFamily="34" charset="0"/>
                <a:ea typeface="黑体" pitchFamily="49" charset="-122"/>
              </a:defRPr>
            </a:lvl7pPr>
            <a:lvl8pPr marL="3429000" indent="-228600" eaLnBrk="0" fontAlgn="base" hangingPunct="0">
              <a:spcBef>
                <a:spcPct val="0"/>
              </a:spcBef>
              <a:spcAft>
                <a:spcPct val="0"/>
              </a:spcAft>
              <a:defRPr sz="8000">
                <a:solidFill>
                  <a:schemeClr val="tx2"/>
                </a:solidFill>
                <a:latin typeface="Arial" pitchFamily="34" charset="0"/>
                <a:ea typeface="黑体" pitchFamily="49" charset="-122"/>
              </a:defRPr>
            </a:lvl8pPr>
            <a:lvl9pPr marL="3886200" indent="-228600" eaLnBrk="0" fontAlgn="base" hangingPunct="0">
              <a:spcBef>
                <a:spcPct val="0"/>
              </a:spcBef>
              <a:spcAft>
                <a:spcPct val="0"/>
              </a:spcAft>
              <a:defRPr sz="8000">
                <a:solidFill>
                  <a:schemeClr val="tx2"/>
                </a:solidFill>
                <a:latin typeface="Arial" pitchFamily="34" charset="0"/>
                <a:ea typeface="黑体" pitchFamily="49" charset="-122"/>
              </a:defRPr>
            </a:lvl9pPr>
          </a:lstStyle>
          <a:p>
            <a:pPr eaLnBrk="1" hangingPunct="1"/>
            <a:fld id="{2BA893C1-E3A4-4CF0-8D7A-909824D798D2}" type="slidenum">
              <a:rPr lang="en-US" altLang="zh-CN" sz="1000" smtClean="0">
                <a:solidFill>
                  <a:schemeClr val="tx1"/>
                </a:solidFill>
                <a:ea typeface="宋体" pitchFamily="2" charset="-122"/>
              </a:rPr>
              <a:pPr eaLnBrk="1" hangingPunct="1"/>
              <a:t>44</a:t>
            </a:fld>
            <a:endParaRPr lang="en-US" altLang="zh-CN" sz="1000" dirty="0" smtClean="0">
              <a:solidFill>
                <a:schemeClr val="tx1"/>
              </a:solidFill>
              <a:ea typeface="宋体" pitchFamily="2" charset="-122"/>
            </a:endParaRPr>
          </a:p>
        </p:txBody>
      </p:sp>
      <p:sp>
        <p:nvSpPr>
          <p:cNvPr id="7174" name="标题 1"/>
          <p:cNvSpPr>
            <a:spLocks noGrp="1"/>
          </p:cNvSpPr>
          <p:nvPr>
            <p:ph type="title" idx="4294967295"/>
          </p:nvPr>
        </p:nvSpPr>
        <p:spPr>
          <a:xfrm>
            <a:off x="0" y="274638"/>
            <a:ext cx="7620000" cy="1143000"/>
          </a:xfrm>
        </p:spPr>
        <p:txBody>
          <a:bodyPr/>
          <a:lstStyle/>
          <a:p>
            <a:pPr eaLnBrk="1" hangingPunct="1"/>
            <a:r>
              <a:rPr lang="en-US" altLang="zh-CN" dirty="0" smtClean="0"/>
              <a:t>WCDA</a:t>
            </a:r>
            <a:r>
              <a:rPr lang="zh-CN" altLang="en-US" smtClean="0"/>
              <a:t>的电子学需求：动态范围</a:t>
            </a:r>
          </a:p>
        </p:txBody>
      </p:sp>
      <p:sp>
        <p:nvSpPr>
          <p:cNvPr id="7178" name="内容占位符 2"/>
          <p:cNvSpPr>
            <a:spLocks noGrp="1"/>
          </p:cNvSpPr>
          <p:nvPr>
            <p:ph idx="4294967295"/>
          </p:nvPr>
        </p:nvSpPr>
        <p:spPr>
          <a:xfrm>
            <a:off x="3600450" y="3429000"/>
            <a:ext cx="5543550" cy="3313113"/>
          </a:xfrm>
        </p:spPr>
        <p:txBody>
          <a:bodyPr>
            <a:normAutofit lnSpcReduction="10000"/>
          </a:bodyPr>
          <a:lstStyle/>
          <a:p>
            <a:pPr eaLnBrk="1" hangingPunct="1"/>
            <a:r>
              <a:rPr lang="en-US" altLang="zh-CN" sz="2000" dirty="0" smtClean="0">
                <a:solidFill>
                  <a:srgbClr val="C00000"/>
                </a:solidFill>
              </a:rPr>
              <a:t>PE</a:t>
            </a:r>
            <a:r>
              <a:rPr lang="zh-CN" altLang="en-US" sz="2000" dirty="0" smtClean="0">
                <a:solidFill>
                  <a:srgbClr val="C00000"/>
                </a:solidFill>
              </a:rPr>
              <a:t>数的统计分布（无</a:t>
            </a:r>
            <a:r>
              <a:rPr lang="en-US" altLang="zh-CN" sz="2000" dirty="0" smtClean="0">
                <a:solidFill>
                  <a:srgbClr val="C00000"/>
                </a:solidFill>
              </a:rPr>
              <a:t>smearing</a:t>
            </a:r>
            <a:r>
              <a:rPr lang="zh-CN" altLang="en-US" sz="2000" dirty="0" smtClean="0">
                <a:solidFill>
                  <a:srgbClr val="C00000"/>
                </a:solidFill>
              </a:rPr>
              <a:t>、无噪声）：</a:t>
            </a:r>
            <a:endParaRPr lang="en-US" altLang="zh-CN" sz="2000" dirty="0" smtClean="0">
              <a:solidFill>
                <a:srgbClr val="C00000"/>
              </a:solidFill>
            </a:endParaRPr>
          </a:p>
          <a:p>
            <a:pPr lvl="1" eaLnBrk="1" hangingPunct="1"/>
            <a:r>
              <a:rPr lang="zh-CN" altLang="en-US" sz="1800" dirty="0" smtClean="0"/>
              <a:t>小</a:t>
            </a:r>
            <a:r>
              <a:rPr lang="en-US" altLang="zh-CN" sz="1800" dirty="0" smtClean="0"/>
              <a:t>PE</a:t>
            </a:r>
            <a:r>
              <a:rPr lang="zh-CN" altLang="en-US" sz="1800" dirty="0" smtClean="0"/>
              <a:t>的着火数非常多：</a:t>
            </a:r>
            <a:endParaRPr lang="en-US" altLang="zh-CN" sz="1800" dirty="0" smtClean="0"/>
          </a:p>
          <a:p>
            <a:pPr lvl="2" eaLnBrk="1" hangingPunct="1"/>
            <a:r>
              <a:rPr lang="en-US" altLang="zh-CN" sz="1600" dirty="0" smtClean="0"/>
              <a:t>1 PE</a:t>
            </a:r>
            <a:r>
              <a:rPr lang="zh-CN" altLang="en-US" sz="1600" dirty="0" smtClean="0"/>
              <a:t>：</a:t>
            </a:r>
            <a:r>
              <a:rPr lang="en-US" altLang="zh-CN" sz="1600" dirty="0" smtClean="0"/>
              <a:t>42.6%</a:t>
            </a:r>
            <a:r>
              <a:rPr lang="zh-CN" altLang="en-US" sz="1600" dirty="0" smtClean="0"/>
              <a:t>，</a:t>
            </a:r>
            <a:r>
              <a:rPr lang="en-US" altLang="zh-CN" sz="1600" dirty="0" smtClean="0"/>
              <a:t>2 PE</a:t>
            </a:r>
            <a:r>
              <a:rPr lang="zh-CN" altLang="en-US" sz="1600" dirty="0" smtClean="0"/>
              <a:t>：</a:t>
            </a:r>
            <a:r>
              <a:rPr lang="en-US" altLang="zh-CN" sz="1600" dirty="0" smtClean="0"/>
              <a:t>18.4%</a:t>
            </a:r>
            <a:r>
              <a:rPr lang="zh-CN" altLang="en-US" sz="1600" dirty="0" smtClean="0"/>
              <a:t>；</a:t>
            </a:r>
            <a:endParaRPr lang="en-US" altLang="zh-CN" sz="1600" dirty="0" smtClean="0"/>
          </a:p>
          <a:p>
            <a:pPr lvl="1" eaLnBrk="1" hangingPunct="1"/>
            <a:r>
              <a:rPr lang="zh-CN" altLang="en-US" sz="1800" dirty="0" smtClean="0"/>
              <a:t>大</a:t>
            </a:r>
            <a:r>
              <a:rPr lang="en-US" altLang="zh-CN" sz="1800" dirty="0" smtClean="0"/>
              <a:t>PE</a:t>
            </a:r>
            <a:r>
              <a:rPr lang="zh-CN" altLang="en-US" sz="1800" dirty="0" smtClean="0"/>
              <a:t>的着火数非常小：</a:t>
            </a:r>
            <a:endParaRPr lang="en-US" altLang="zh-CN" sz="1800" dirty="0" smtClean="0"/>
          </a:p>
          <a:p>
            <a:pPr lvl="2" eaLnBrk="1" hangingPunct="1"/>
            <a:r>
              <a:rPr lang="en-US" altLang="zh-CN" sz="1600" dirty="0" smtClean="0"/>
              <a:t>nPE&gt;2000</a:t>
            </a:r>
            <a:r>
              <a:rPr lang="zh-CN" altLang="en-US" sz="1600" dirty="0" smtClean="0"/>
              <a:t>：</a:t>
            </a:r>
            <a:r>
              <a:rPr lang="en-US" altLang="zh-CN" sz="1600" dirty="0" smtClean="0"/>
              <a:t>2</a:t>
            </a:r>
            <a:r>
              <a:rPr lang="en-US" altLang="zh-CN" sz="1600" dirty="0" smtClean="0">
                <a:sym typeface="Symbol" pitchFamily="18" charset="2"/>
              </a:rPr>
              <a:t></a:t>
            </a:r>
            <a:r>
              <a:rPr lang="en-US" altLang="zh-CN" sz="1600" dirty="0" smtClean="0"/>
              <a:t>10</a:t>
            </a:r>
            <a:r>
              <a:rPr lang="en-US" altLang="zh-CN" sz="1600" baseline="30000" dirty="0" smtClean="0"/>
              <a:t>-4</a:t>
            </a:r>
            <a:r>
              <a:rPr lang="zh-CN" altLang="en-US" sz="1600" dirty="0" smtClean="0"/>
              <a:t>和</a:t>
            </a:r>
            <a:r>
              <a:rPr lang="en-US" altLang="zh-CN" sz="1600" dirty="0" smtClean="0"/>
              <a:t>7</a:t>
            </a:r>
            <a:r>
              <a:rPr lang="en-US" altLang="zh-CN" sz="1600" dirty="0" smtClean="0">
                <a:sym typeface="Symbol" pitchFamily="18" charset="2"/>
              </a:rPr>
              <a:t></a:t>
            </a:r>
            <a:r>
              <a:rPr lang="en-US" altLang="zh-CN" sz="1600" dirty="0" smtClean="0"/>
              <a:t>10</a:t>
            </a:r>
            <a:r>
              <a:rPr lang="en-US" altLang="zh-CN" sz="1600" baseline="30000" dirty="0" smtClean="0"/>
              <a:t>-4</a:t>
            </a:r>
            <a:r>
              <a:rPr lang="zh-CN" altLang="en-US" sz="1600" dirty="0" smtClean="0"/>
              <a:t>（</a:t>
            </a:r>
            <a:r>
              <a:rPr lang="en-US" altLang="zh-CN" sz="1600" dirty="0" smtClean="0"/>
              <a:t>E&gt;5 TeV</a:t>
            </a:r>
            <a:r>
              <a:rPr lang="zh-CN" altLang="en-US" sz="1600" dirty="0" smtClean="0"/>
              <a:t>）。</a:t>
            </a:r>
            <a:endParaRPr lang="en-US" altLang="zh-CN" sz="1600" dirty="0" smtClean="0"/>
          </a:p>
          <a:p>
            <a:pPr eaLnBrk="1" hangingPunct="1"/>
            <a:r>
              <a:rPr lang="zh-CN" altLang="en-US" sz="2000" dirty="0" smtClean="0">
                <a:solidFill>
                  <a:srgbClr val="C00000"/>
                </a:solidFill>
              </a:rPr>
              <a:t>对灵敏度的影响（</a:t>
            </a:r>
            <a:r>
              <a:rPr lang="en-US" altLang="zh-CN" sz="2000" dirty="0" smtClean="0">
                <a:solidFill>
                  <a:srgbClr val="C00000"/>
                </a:solidFill>
              </a:rPr>
              <a:t>30%</a:t>
            </a:r>
            <a:r>
              <a:rPr lang="zh-CN" altLang="en-US" sz="2000" dirty="0" smtClean="0">
                <a:solidFill>
                  <a:srgbClr val="C00000"/>
                </a:solidFill>
              </a:rPr>
              <a:t>的</a:t>
            </a:r>
            <a:r>
              <a:rPr lang="en-US" altLang="zh-CN" sz="2000" dirty="0" smtClean="0">
                <a:solidFill>
                  <a:srgbClr val="C00000"/>
                </a:solidFill>
              </a:rPr>
              <a:t>smearing</a:t>
            </a:r>
            <a:r>
              <a:rPr lang="zh-CN" altLang="en-US" sz="2000" dirty="0" smtClean="0">
                <a:solidFill>
                  <a:srgbClr val="C00000"/>
                </a:solidFill>
              </a:rPr>
              <a:t>、噪声）：</a:t>
            </a:r>
            <a:endParaRPr lang="en-US" altLang="zh-CN" sz="2000" dirty="0" smtClean="0">
              <a:solidFill>
                <a:srgbClr val="C00000"/>
              </a:solidFill>
            </a:endParaRPr>
          </a:p>
          <a:p>
            <a:pPr lvl="1" eaLnBrk="1" hangingPunct="1"/>
            <a:r>
              <a:rPr lang="en-US" altLang="zh-CN" sz="1800" dirty="0" smtClean="0"/>
              <a:t>nPE&lt;1000</a:t>
            </a:r>
            <a:r>
              <a:rPr lang="zh-CN" altLang="en-US" sz="1800" dirty="0" smtClean="0"/>
              <a:t>和</a:t>
            </a:r>
            <a:r>
              <a:rPr lang="en-US" altLang="zh-CN" sz="1800" dirty="0" smtClean="0"/>
              <a:t>nPE&lt;50000</a:t>
            </a:r>
            <a:r>
              <a:rPr lang="zh-CN" altLang="en-US" sz="1800" dirty="0" smtClean="0"/>
              <a:t>基本无差别；</a:t>
            </a:r>
            <a:endParaRPr lang="en-US" altLang="zh-CN" sz="1800" dirty="0" smtClean="0"/>
          </a:p>
          <a:p>
            <a:pPr lvl="1" eaLnBrk="1" hangingPunct="1"/>
            <a:r>
              <a:rPr lang="en-US" altLang="zh-CN" sz="1800" dirty="0" smtClean="0"/>
              <a:t>nPE&gt;0</a:t>
            </a:r>
            <a:r>
              <a:rPr lang="zh-CN" altLang="en-US" sz="1800" dirty="0" smtClean="0"/>
              <a:t>和</a:t>
            </a:r>
            <a:r>
              <a:rPr lang="en-US" altLang="zh-CN" sz="1800" dirty="0" smtClean="0"/>
              <a:t>nPE&gt;2</a:t>
            </a:r>
            <a:r>
              <a:rPr lang="zh-CN" altLang="en-US" sz="1800" dirty="0" smtClean="0"/>
              <a:t>稍有差别。</a:t>
            </a:r>
            <a:endParaRPr lang="en-US" altLang="zh-CN" sz="1800" dirty="0" smtClean="0"/>
          </a:p>
          <a:p>
            <a:pPr eaLnBrk="1" hangingPunct="1"/>
            <a:r>
              <a:rPr lang="zh-CN" altLang="en-US" sz="2000" dirty="0" smtClean="0">
                <a:solidFill>
                  <a:srgbClr val="C00000"/>
                </a:solidFill>
              </a:rPr>
              <a:t>建议动态范围：</a:t>
            </a:r>
            <a:endParaRPr lang="en-US" altLang="zh-CN" sz="1600" dirty="0" smtClean="0">
              <a:solidFill>
                <a:srgbClr val="C00000"/>
              </a:solidFill>
            </a:endParaRPr>
          </a:p>
          <a:p>
            <a:pPr lvl="1" eaLnBrk="1" hangingPunct="1"/>
            <a:r>
              <a:rPr lang="en-US" altLang="zh-CN" sz="1800" b="1" dirty="0" smtClean="0"/>
              <a:t>0.5 – 2000 PE</a:t>
            </a:r>
            <a:r>
              <a:rPr lang="zh-CN" altLang="en-US" sz="1800" dirty="0" smtClean="0"/>
              <a:t>。</a:t>
            </a:r>
            <a:endParaRPr lang="en-US" altLang="zh-CN" sz="1800" dirty="0" smtClean="0"/>
          </a:p>
        </p:txBody>
      </p:sp>
      <p:sp>
        <p:nvSpPr>
          <p:cNvPr id="7175" name="灯片编号占位符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2"/>
                </a:solidFill>
                <a:latin typeface="Arial" pitchFamily="34" charset="0"/>
                <a:ea typeface="黑体" pitchFamily="49" charset="-122"/>
              </a:defRPr>
            </a:lvl1pPr>
            <a:lvl2pPr marL="742950" indent="-285750" eaLnBrk="0" hangingPunct="0">
              <a:defRPr sz="8000">
                <a:solidFill>
                  <a:schemeClr val="tx2"/>
                </a:solidFill>
                <a:latin typeface="Arial" pitchFamily="34" charset="0"/>
                <a:ea typeface="黑体" pitchFamily="49" charset="-122"/>
              </a:defRPr>
            </a:lvl2pPr>
            <a:lvl3pPr marL="1143000" indent="-228600" eaLnBrk="0" hangingPunct="0">
              <a:defRPr sz="8000">
                <a:solidFill>
                  <a:schemeClr val="tx2"/>
                </a:solidFill>
                <a:latin typeface="Arial" pitchFamily="34" charset="0"/>
                <a:ea typeface="黑体" pitchFamily="49" charset="-122"/>
              </a:defRPr>
            </a:lvl3pPr>
            <a:lvl4pPr marL="1600200" indent="-228600" eaLnBrk="0" hangingPunct="0">
              <a:defRPr sz="8000">
                <a:solidFill>
                  <a:schemeClr val="tx2"/>
                </a:solidFill>
                <a:latin typeface="Arial" pitchFamily="34" charset="0"/>
                <a:ea typeface="黑体" pitchFamily="49" charset="-122"/>
              </a:defRPr>
            </a:lvl4pPr>
            <a:lvl5pPr marL="2057400" indent="-228600" eaLnBrk="0" hangingPunct="0">
              <a:defRPr sz="8000">
                <a:solidFill>
                  <a:schemeClr val="tx2"/>
                </a:solidFill>
                <a:latin typeface="Arial" pitchFamily="34" charset="0"/>
                <a:ea typeface="黑体" pitchFamily="49" charset="-122"/>
              </a:defRPr>
            </a:lvl5pPr>
            <a:lvl6pPr marL="2514600" indent="-228600" eaLnBrk="0" fontAlgn="base" hangingPunct="0">
              <a:spcBef>
                <a:spcPct val="0"/>
              </a:spcBef>
              <a:spcAft>
                <a:spcPct val="0"/>
              </a:spcAft>
              <a:defRPr sz="8000">
                <a:solidFill>
                  <a:schemeClr val="tx2"/>
                </a:solidFill>
                <a:latin typeface="Arial" pitchFamily="34" charset="0"/>
                <a:ea typeface="黑体" pitchFamily="49" charset="-122"/>
              </a:defRPr>
            </a:lvl6pPr>
            <a:lvl7pPr marL="2971800" indent="-228600" eaLnBrk="0" fontAlgn="base" hangingPunct="0">
              <a:spcBef>
                <a:spcPct val="0"/>
              </a:spcBef>
              <a:spcAft>
                <a:spcPct val="0"/>
              </a:spcAft>
              <a:defRPr sz="8000">
                <a:solidFill>
                  <a:schemeClr val="tx2"/>
                </a:solidFill>
                <a:latin typeface="Arial" pitchFamily="34" charset="0"/>
                <a:ea typeface="黑体" pitchFamily="49" charset="-122"/>
              </a:defRPr>
            </a:lvl7pPr>
            <a:lvl8pPr marL="3429000" indent="-228600" eaLnBrk="0" fontAlgn="base" hangingPunct="0">
              <a:spcBef>
                <a:spcPct val="0"/>
              </a:spcBef>
              <a:spcAft>
                <a:spcPct val="0"/>
              </a:spcAft>
              <a:defRPr sz="8000">
                <a:solidFill>
                  <a:schemeClr val="tx2"/>
                </a:solidFill>
                <a:latin typeface="Arial" pitchFamily="34" charset="0"/>
                <a:ea typeface="黑体" pitchFamily="49" charset="-122"/>
              </a:defRPr>
            </a:lvl8pPr>
            <a:lvl9pPr marL="3886200" indent="-228600" eaLnBrk="0" fontAlgn="base" hangingPunct="0">
              <a:spcBef>
                <a:spcPct val="0"/>
              </a:spcBef>
              <a:spcAft>
                <a:spcPct val="0"/>
              </a:spcAft>
              <a:defRPr sz="8000">
                <a:solidFill>
                  <a:schemeClr val="tx2"/>
                </a:solidFill>
                <a:latin typeface="Arial" pitchFamily="34" charset="0"/>
                <a:ea typeface="黑体" pitchFamily="49" charset="-122"/>
              </a:defRPr>
            </a:lvl9pPr>
          </a:lstStyle>
          <a:p>
            <a:pPr algn="r" eaLnBrk="1" hangingPunct="1"/>
            <a:fld id="{F35F4368-96E9-449D-A6F8-B93457EBAB39}" type="slidenum">
              <a:rPr lang="en-US" altLang="zh-CN" sz="1000">
                <a:solidFill>
                  <a:schemeClr val="tx1"/>
                </a:solidFill>
                <a:ea typeface="宋体" pitchFamily="2" charset="-122"/>
              </a:rPr>
              <a:pPr algn="r" eaLnBrk="1" hangingPunct="1"/>
              <a:t>44</a:t>
            </a:fld>
            <a:endParaRPr lang="en-US" altLang="zh-CN" sz="1000" dirty="0">
              <a:solidFill>
                <a:schemeClr val="tx1"/>
              </a:solidFill>
              <a:ea typeface="宋体" pitchFamily="2" charset="-122"/>
            </a:endParaRPr>
          </a:p>
        </p:txBody>
      </p:sp>
      <p:sp>
        <p:nvSpPr>
          <p:cNvPr id="717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zh-CN" altLang="en-US"/>
          </a:p>
        </p:txBody>
      </p:sp>
      <p:graphicFrame>
        <p:nvGraphicFramePr>
          <p:cNvPr id="7170" name="Object 5"/>
          <p:cNvGraphicFramePr>
            <a:graphicFrameLocks noChangeAspect="1"/>
          </p:cNvGraphicFramePr>
          <p:nvPr/>
        </p:nvGraphicFramePr>
        <p:xfrm>
          <a:off x="34925" y="1123950"/>
          <a:ext cx="3436938" cy="2449513"/>
        </p:xfrm>
        <a:graphic>
          <a:graphicData uri="http://schemas.openxmlformats.org/presentationml/2006/ole">
            <mc:AlternateContent xmlns:mc="http://schemas.openxmlformats.org/markup-compatibility/2006">
              <mc:Choice xmlns:v="urn:schemas-microsoft-com:vml" Requires="v">
                <p:oleObj spid="_x0000_s18926" name="Acrobat Document" r:id="rId4" imgW="4320432" imgH="3070788" progId="AcroExch.Document.7">
                  <p:embed/>
                </p:oleObj>
              </mc:Choice>
              <mc:Fallback>
                <p:oleObj name="Acrobat Document" r:id="rId4" imgW="4320432" imgH="3070788"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123950"/>
                        <a:ext cx="3436938" cy="244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zh-CN" altLang="en-US"/>
          </a:p>
        </p:txBody>
      </p:sp>
      <p:graphicFrame>
        <p:nvGraphicFramePr>
          <p:cNvPr id="7171" name="Object 10"/>
          <p:cNvGraphicFramePr>
            <a:graphicFrameLocks noChangeAspect="1"/>
          </p:cNvGraphicFramePr>
          <p:nvPr/>
        </p:nvGraphicFramePr>
        <p:xfrm>
          <a:off x="4356100" y="981075"/>
          <a:ext cx="3444875" cy="2659063"/>
        </p:xfrm>
        <a:graphic>
          <a:graphicData uri="http://schemas.openxmlformats.org/presentationml/2006/ole">
            <mc:AlternateContent xmlns:mc="http://schemas.openxmlformats.org/markup-compatibility/2006">
              <mc:Choice xmlns:v="urn:schemas-microsoft-com:vml" Requires="v">
                <p:oleObj spid="_x0000_s18927" name="Acrobat Document" r:id="rId6" imgW="4320432" imgH="3337560" progId="AcroExch.Document.7">
                  <p:embed/>
                </p:oleObj>
              </mc:Choice>
              <mc:Fallback>
                <p:oleObj name="Acrobat Document" r:id="rId6" imgW="4320432" imgH="333756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981075"/>
                        <a:ext cx="3444875" cy="265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11"/>
          <p:cNvGraphicFramePr>
            <a:graphicFrameLocks noChangeAspect="1"/>
          </p:cNvGraphicFramePr>
          <p:nvPr/>
        </p:nvGraphicFramePr>
        <p:xfrm>
          <a:off x="58738" y="3933825"/>
          <a:ext cx="3433762" cy="2652713"/>
        </p:xfrm>
        <a:graphic>
          <a:graphicData uri="http://schemas.openxmlformats.org/presentationml/2006/ole">
            <mc:AlternateContent xmlns:mc="http://schemas.openxmlformats.org/markup-compatibility/2006">
              <mc:Choice xmlns:v="urn:schemas-microsoft-com:vml" Requires="v">
                <p:oleObj spid="_x0000_s18928" name="Acrobat Document" r:id="rId8" imgW="4320432" imgH="3337560" progId="AcroExch.Document.7">
                  <p:embed/>
                </p:oleObj>
              </mc:Choice>
              <mc:Fallback>
                <p:oleObj name="Acrobat Document" r:id="rId8" imgW="4320432" imgH="3337560" progId="AcroExch.Document.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8" y="3933825"/>
                        <a:ext cx="3433762" cy="265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矩形 10"/>
          <p:cNvSpPr>
            <a:spLocks noChangeArrowheads="1"/>
          </p:cNvSpPr>
          <p:nvPr/>
        </p:nvSpPr>
        <p:spPr bwMode="auto">
          <a:xfrm>
            <a:off x="4356100" y="6408738"/>
            <a:ext cx="1728788" cy="404812"/>
          </a:xfrm>
          <a:prstGeom prst="rect">
            <a:avLst/>
          </a:prstGeom>
          <a:noFill/>
          <a:ln w="38100" algn="ctr">
            <a:solidFill>
              <a:srgbClr val="33CC33"/>
            </a:solidFill>
            <a:round/>
            <a:headEnd/>
            <a:tailEnd/>
          </a:ln>
          <a:extLst>
            <a:ext uri="{909E8E84-426E-40DD-AFC4-6F175D3DCCD1}">
              <a14:hiddenFill xmlns:a14="http://schemas.microsoft.com/office/drawing/2010/main">
                <a:solidFill>
                  <a:srgbClr val="FFFFFF"/>
                </a:solidFill>
              </a14:hiddenFill>
            </a:ext>
          </a:extLst>
        </p:spPr>
        <p:txBody>
          <a:bodyPr anchor="b"/>
          <a:lstStyle/>
          <a:p>
            <a:endParaRPr lang="zh-CN" altLang="en-US"/>
          </a:p>
        </p:txBody>
      </p:sp>
    </p:spTree>
    <p:extLst>
      <p:ext uri="{BB962C8B-B14F-4D97-AF65-F5344CB8AC3E}">
        <p14:creationId xmlns:p14="http://schemas.microsoft.com/office/powerpoint/2010/main" val="1001163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模拟工作：触发事例的分布</a:t>
            </a:r>
            <a:endParaRPr lang="zh-CN" altLang="en-US"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45</a:t>
            </a:fld>
            <a:endParaRPr lang="en-US" altLang="zh-CN" dirty="0"/>
          </a:p>
        </p:txBody>
      </p:sp>
      <p:pic>
        <p:nvPicPr>
          <p:cNvPr id="186371" name="Picture 3" descr="C:\Documents and Settings\yaozg\My Documents\Docs\myreports\2010\201011月会\outdir-1\logE-all.gif"/>
          <p:cNvPicPr>
            <a:picLocks noChangeAspect="1" noChangeArrowheads="1"/>
          </p:cNvPicPr>
          <p:nvPr/>
        </p:nvPicPr>
        <p:blipFill>
          <a:blip r:embed="rId3" cstate="print"/>
          <a:srcRect/>
          <a:stretch>
            <a:fillRect/>
          </a:stretch>
        </p:blipFill>
        <p:spPr bwMode="auto">
          <a:xfrm>
            <a:off x="827584" y="1124744"/>
            <a:ext cx="3760470" cy="2513648"/>
          </a:xfrm>
          <a:prstGeom prst="rect">
            <a:avLst/>
          </a:prstGeom>
          <a:noFill/>
        </p:spPr>
      </p:pic>
      <p:pic>
        <p:nvPicPr>
          <p:cNvPr id="186372" name="Picture 4" descr="C:\Documents and Settings\yaozg\My Documents\Docs\myreports\2010\201011月会\outdir-1\pesTop-all.gif"/>
          <p:cNvPicPr>
            <a:picLocks noChangeAspect="1" noChangeArrowheads="1"/>
          </p:cNvPicPr>
          <p:nvPr/>
        </p:nvPicPr>
        <p:blipFill>
          <a:blip r:embed="rId4" cstate="print"/>
          <a:srcRect/>
          <a:stretch>
            <a:fillRect/>
          </a:stretch>
        </p:blipFill>
        <p:spPr bwMode="auto">
          <a:xfrm>
            <a:off x="4716016" y="1124744"/>
            <a:ext cx="3760470" cy="2513648"/>
          </a:xfrm>
          <a:prstGeom prst="rect">
            <a:avLst/>
          </a:prstGeom>
          <a:noFill/>
        </p:spPr>
      </p:pic>
      <p:pic>
        <p:nvPicPr>
          <p:cNvPr id="186373" name="Picture 5" descr="C:\Documents and Settings\yaozg\My Documents\Docs\myreports\2010\201011月会\outdir-1\theta-all.gif"/>
          <p:cNvPicPr>
            <a:picLocks noChangeAspect="1" noChangeArrowheads="1"/>
          </p:cNvPicPr>
          <p:nvPr/>
        </p:nvPicPr>
        <p:blipFill>
          <a:blip r:embed="rId5" cstate="print"/>
          <a:srcRect/>
          <a:stretch>
            <a:fillRect/>
          </a:stretch>
        </p:blipFill>
        <p:spPr bwMode="auto">
          <a:xfrm>
            <a:off x="827584" y="3861048"/>
            <a:ext cx="3760470" cy="2513648"/>
          </a:xfrm>
          <a:prstGeom prst="rect">
            <a:avLst/>
          </a:prstGeom>
          <a:noFill/>
        </p:spPr>
      </p:pic>
      <p:pic>
        <p:nvPicPr>
          <p:cNvPr id="186374" name="Picture 6" descr="C:\Documents and Settings\yaozg\My Documents\Docs\myreports\2010\201011月会\outdir-1\phi-all.gif"/>
          <p:cNvPicPr>
            <a:picLocks noChangeAspect="1" noChangeArrowheads="1"/>
          </p:cNvPicPr>
          <p:nvPr/>
        </p:nvPicPr>
        <p:blipFill>
          <a:blip r:embed="rId6" cstate="print"/>
          <a:srcRect/>
          <a:stretch>
            <a:fillRect/>
          </a:stretch>
        </p:blipFill>
        <p:spPr bwMode="auto">
          <a:xfrm>
            <a:off x="4771970" y="3789040"/>
            <a:ext cx="3760470" cy="2513648"/>
          </a:xfrm>
          <a:prstGeom prst="rect">
            <a:avLst/>
          </a:prstGeom>
          <a:noFill/>
        </p:spPr>
      </p:pic>
    </p:spTree>
    <p:extLst>
      <p:ext uri="{BB962C8B-B14F-4D97-AF65-F5344CB8AC3E}">
        <p14:creationId xmlns:p14="http://schemas.microsoft.com/office/powerpoint/2010/main" val="27413557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定标系统的几点考虑</a:t>
            </a:r>
            <a:endParaRPr lang="zh-CN" altLang="en-US" dirty="0"/>
          </a:p>
        </p:txBody>
      </p:sp>
      <p:sp>
        <p:nvSpPr>
          <p:cNvPr id="3" name="文本占位符 2"/>
          <p:cNvSpPr>
            <a:spLocks noGrp="1"/>
          </p:cNvSpPr>
          <p:nvPr>
            <p:ph type="body" sz="half" idx="1"/>
          </p:nvPr>
        </p:nvSpPr>
        <p:spPr>
          <a:xfrm>
            <a:off x="949324" y="1341438"/>
            <a:ext cx="4486772" cy="5111898"/>
          </a:xfrm>
        </p:spPr>
        <p:txBody>
          <a:bodyPr/>
          <a:lstStyle/>
          <a:p>
            <a:r>
              <a:rPr lang="zh-CN" altLang="en-US" sz="2000" dirty="0" smtClean="0"/>
              <a:t>脉冲光源（</a:t>
            </a:r>
            <a:r>
              <a:rPr lang="en-US" altLang="zh-CN" sz="2000" dirty="0" smtClean="0"/>
              <a:t>LED/</a:t>
            </a:r>
            <a:r>
              <a:rPr lang="zh-CN" altLang="en-US" sz="2000" dirty="0" smtClean="0"/>
              <a:t>激光）</a:t>
            </a:r>
            <a:r>
              <a:rPr lang="en-US" altLang="zh-CN" sz="2000" dirty="0" smtClean="0"/>
              <a:t>+ </a:t>
            </a:r>
            <a:r>
              <a:rPr lang="zh-CN" altLang="en-US" sz="2000" dirty="0" smtClean="0"/>
              <a:t>光纤；</a:t>
            </a:r>
            <a:endParaRPr lang="en-US" altLang="zh-CN" sz="2000" dirty="0" smtClean="0"/>
          </a:p>
          <a:p>
            <a:pPr lvl="1"/>
            <a:r>
              <a:rPr lang="zh-CN" altLang="en-US" sz="1800" dirty="0" smtClean="0"/>
              <a:t>标定时间和增益（</a:t>
            </a:r>
            <a:r>
              <a:rPr lang="en-US" altLang="zh-CN" sz="1800" dirty="0" smtClean="0"/>
              <a:t>ADC&amp;SPE</a:t>
            </a:r>
            <a:r>
              <a:rPr lang="zh-CN" altLang="en-US" sz="1800" dirty="0" smtClean="0"/>
              <a:t>）；</a:t>
            </a:r>
            <a:endParaRPr lang="en-US" altLang="zh-CN" sz="1800" dirty="0" smtClean="0"/>
          </a:p>
          <a:p>
            <a:pPr lvl="1"/>
            <a:r>
              <a:rPr lang="zh-CN" altLang="en-US" sz="1800" dirty="0" smtClean="0"/>
              <a:t>触发效率（有可能）。</a:t>
            </a:r>
            <a:endParaRPr lang="en-US" altLang="zh-CN" sz="1800" dirty="0" smtClean="0"/>
          </a:p>
          <a:p>
            <a:r>
              <a:rPr lang="zh-CN" altLang="en-US" sz="2000" dirty="0" smtClean="0"/>
              <a:t>双光纤方案：</a:t>
            </a:r>
            <a:endParaRPr lang="en-US" altLang="zh-CN" sz="2000" dirty="0" smtClean="0"/>
          </a:p>
          <a:p>
            <a:pPr lvl="1"/>
            <a:r>
              <a:rPr lang="zh-CN" altLang="en-US" sz="1800" dirty="0" smtClean="0"/>
              <a:t>监测光纤本身的变化；</a:t>
            </a:r>
            <a:endParaRPr lang="en-US" altLang="zh-CN" sz="1800" dirty="0" smtClean="0"/>
          </a:p>
          <a:p>
            <a:pPr lvl="1"/>
            <a:r>
              <a:rPr lang="zh-CN" altLang="en-US" sz="1800" dirty="0" smtClean="0"/>
              <a:t>标定多</a:t>
            </a:r>
            <a:r>
              <a:rPr lang="en-US" altLang="zh-CN" sz="1800" dirty="0" smtClean="0"/>
              <a:t>hit</a:t>
            </a:r>
            <a:r>
              <a:rPr lang="zh-CN" altLang="en-US" sz="1800" dirty="0" smtClean="0"/>
              <a:t>情况下的测量精度；</a:t>
            </a:r>
            <a:endParaRPr lang="en-US" altLang="zh-CN" sz="1800" dirty="0" smtClean="0"/>
          </a:p>
          <a:p>
            <a:pPr lvl="1"/>
            <a:r>
              <a:rPr lang="zh-CN" altLang="en-US" sz="1800" dirty="0" smtClean="0"/>
              <a:t>实现一次脉冲的两次标定；</a:t>
            </a:r>
            <a:endParaRPr lang="en-US" altLang="zh-CN" sz="1800" dirty="0" smtClean="0"/>
          </a:p>
          <a:p>
            <a:pPr lvl="1"/>
            <a:r>
              <a:rPr lang="zh-CN" altLang="en-US" sz="1800" dirty="0" smtClean="0"/>
              <a:t>特殊情况下实现</a:t>
            </a:r>
            <a:r>
              <a:rPr lang="en-US" altLang="zh-CN" sz="1800" dirty="0" smtClean="0"/>
              <a:t>cluster</a:t>
            </a:r>
            <a:r>
              <a:rPr lang="zh-CN" altLang="en-US" sz="1800" dirty="0" smtClean="0"/>
              <a:t>、</a:t>
            </a:r>
            <a:r>
              <a:rPr lang="en-US" altLang="zh-CN" sz="1800" dirty="0" smtClean="0"/>
              <a:t>PMT</a:t>
            </a:r>
            <a:r>
              <a:rPr lang="zh-CN" altLang="en-US" sz="1800" dirty="0" smtClean="0"/>
              <a:t>之间的相互标定。</a:t>
            </a:r>
            <a:endParaRPr lang="en-US" altLang="zh-CN" sz="1800" dirty="0" smtClean="0"/>
          </a:p>
          <a:p>
            <a:r>
              <a:rPr lang="zh-CN" altLang="en-US" sz="2000" dirty="0" smtClean="0"/>
              <a:t>高频脉冲方案：</a:t>
            </a:r>
            <a:endParaRPr lang="en-US" altLang="zh-CN" sz="1600" dirty="0" smtClean="0"/>
          </a:p>
          <a:p>
            <a:pPr lvl="1"/>
            <a:r>
              <a:rPr lang="zh-CN" altLang="en-US" sz="1800" dirty="0" smtClean="0"/>
              <a:t>例如每次发射相隔</a:t>
            </a:r>
            <a:r>
              <a:rPr lang="en-US" altLang="zh-CN" sz="1800" dirty="0" smtClean="0"/>
              <a:t>200 ns</a:t>
            </a:r>
            <a:r>
              <a:rPr lang="zh-CN" altLang="en-US" sz="1800" dirty="0" smtClean="0"/>
              <a:t>的</a:t>
            </a:r>
            <a:r>
              <a:rPr lang="en-US" altLang="zh-CN" sz="1800" dirty="0" smtClean="0"/>
              <a:t>5</a:t>
            </a:r>
            <a:r>
              <a:rPr lang="zh-CN" altLang="en-US" sz="1800" dirty="0" smtClean="0"/>
              <a:t>个脉冲；</a:t>
            </a:r>
            <a:endParaRPr lang="en-US" altLang="zh-CN" sz="1800" dirty="0" smtClean="0"/>
          </a:p>
          <a:p>
            <a:pPr lvl="1"/>
            <a:r>
              <a:rPr lang="zh-CN" altLang="en-US" sz="1800" dirty="0" smtClean="0"/>
              <a:t>实现一次取数的多次测量。</a:t>
            </a:r>
            <a:endParaRPr lang="en-US" altLang="zh-CN" sz="1800" dirty="0" smtClean="0"/>
          </a:p>
          <a:p>
            <a:r>
              <a:rPr lang="zh-CN" altLang="en-US" sz="2200" dirty="0" smtClean="0"/>
              <a:t>实时定标方案：</a:t>
            </a:r>
            <a:endParaRPr lang="en-US" altLang="zh-CN" sz="2200" dirty="0" smtClean="0"/>
          </a:p>
          <a:p>
            <a:pPr lvl="1"/>
            <a:r>
              <a:rPr lang="zh-CN" altLang="en-US" sz="1800" dirty="0" smtClean="0"/>
              <a:t>每秒定标一次。</a:t>
            </a:r>
            <a:endParaRPr lang="en-US" altLang="zh-CN" sz="1800" dirty="0" smtClean="0"/>
          </a:p>
          <a:p>
            <a:pPr lvl="1"/>
            <a:endParaRPr lang="zh-CN" altLang="en-US" sz="18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46</a:t>
            </a:fld>
            <a:endParaRPr lang="en-US" altLang="zh-CN" dirty="0"/>
          </a:p>
        </p:txBody>
      </p:sp>
      <p:grpSp>
        <p:nvGrpSpPr>
          <p:cNvPr id="6" name="组合 5"/>
          <p:cNvGrpSpPr/>
          <p:nvPr/>
        </p:nvGrpSpPr>
        <p:grpSpPr>
          <a:xfrm>
            <a:off x="5580112" y="2041208"/>
            <a:ext cx="3168352" cy="3115984"/>
            <a:chOff x="5580112" y="3409360"/>
            <a:chExt cx="3168352" cy="3115984"/>
          </a:xfrm>
        </p:grpSpPr>
        <p:sp>
          <p:nvSpPr>
            <p:cNvPr id="7" name="矩形 6"/>
            <p:cNvSpPr/>
            <p:nvPr/>
          </p:nvSpPr>
          <p:spPr>
            <a:xfrm>
              <a:off x="5580112" y="4941168"/>
              <a:ext cx="1584176" cy="15841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sz="3200" dirty="0" smtClean="0">
                  <a:solidFill>
                    <a:schemeClr val="tx1"/>
                  </a:solidFill>
                </a:rPr>
                <a:t>Cluster</a:t>
              </a:r>
            </a:p>
            <a:p>
              <a:r>
                <a:rPr lang="en-US" altLang="zh-CN" sz="3200" dirty="0" smtClean="0">
                  <a:solidFill>
                    <a:schemeClr val="tx1"/>
                  </a:solidFill>
                </a:rPr>
                <a:t>A</a:t>
              </a:r>
              <a:endParaRPr lang="zh-CN" altLang="en-US" sz="3200" dirty="0">
                <a:solidFill>
                  <a:schemeClr val="tx1"/>
                </a:solidFill>
              </a:endParaRPr>
            </a:p>
          </p:txBody>
        </p:sp>
        <p:sp>
          <p:nvSpPr>
            <p:cNvPr id="8" name="矩形 7"/>
            <p:cNvSpPr/>
            <p:nvPr/>
          </p:nvSpPr>
          <p:spPr>
            <a:xfrm>
              <a:off x="7164288" y="4941168"/>
              <a:ext cx="1584176" cy="15841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altLang="zh-CN" sz="3200" dirty="0" smtClean="0">
                  <a:solidFill>
                    <a:schemeClr val="tx1"/>
                  </a:solidFill>
                </a:rPr>
                <a:t>Cluster</a:t>
              </a:r>
            </a:p>
            <a:p>
              <a:pPr algn="r"/>
              <a:r>
                <a:rPr lang="en-US" altLang="zh-CN" sz="3200" dirty="0" smtClean="0">
                  <a:solidFill>
                    <a:schemeClr val="tx1"/>
                  </a:solidFill>
                </a:rPr>
                <a:t>B</a:t>
              </a:r>
              <a:endParaRPr lang="zh-CN" altLang="en-US" sz="3200" dirty="0">
                <a:solidFill>
                  <a:schemeClr val="tx1"/>
                </a:solidFill>
              </a:endParaRPr>
            </a:p>
          </p:txBody>
        </p:sp>
        <p:sp>
          <p:nvSpPr>
            <p:cNvPr id="9" name="椭圆 8"/>
            <p:cNvSpPr/>
            <p:nvPr/>
          </p:nvSpPr>
          <p:spPr>
            <a:xfrm>
              <a:off x="6620870" y="5980264"/>
              <a:ext cx="427538" cy="415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278500" y="5980264"/>
              <a:ext cx="427538" cy="415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6516216" y="4941168"/>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12360" y="4941168"/>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580112" y="5877272"/>
              <a:ext cx="316835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rot="5400000">
              <a:off x="6218430" y="3504064"/>
              <a:ext cx="523695" cy="334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rot="5400000">
              <a:off x="5472100" y="4833156"/>
              <a:ext cx="18002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0" idx="0"/>
            </p:cNvCxnSpPr>
            <p:nvPr/>
          </p:nvCxnSpPr>
          <p:spPr>
            <a:xfrm>
              <a:off x="6592736" y="3933058"/>
              <a:ext cx="899533" cy="2047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rot="16200000">
              <a:off x="7573641" y="3523704"/>
              <a:ext cx="523695" cy="334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16200000">
              <a:off x="7043335" y="4852796"/>
              <a:ext cx="18002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9" idx="0"/>
            </p:cNvCxnSpPr>
            <p:nvPr/>
          </p:nvCxnSpPr>
          <p:spPr>
            <a:xfrm flipH="1">
              <a:off x="6834639" y="3933056"/>
              <a:ext cx="898950" cy="2047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5934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定标系统待解决的问题</a:t>
            </a:r>
            <a:endParaRPr lang="zh-CN" altLang="en-US" dirty="0"/>
          </a:p>
        </p:txBody>
      </p:sp>
      <p:sp>
        <p:nvSpPr>
          <p:cNvPr id="3" name="文本占位符 2"/>
          <p:cNvSpPr>
            <a:spLocks noGrp="1"/>
          </p:cNvSpPr>
          <p:nvPr>
            <p:ph type="body" sz="half" idx="1"/>
          </p:nvPr>
        </p:nvSpPr>
        <p:spPr>
          <a:xfrm>
            <a:off x="949324" y="1341438"/>
            <a:ext cx="7295083" cy="4463826"/>
          </a:xfrm>
        </p:spPr>
        <p:txBody>
          <a:bodyPr/>
          <a:lstStyle/>
          <a:p>
            <a:r>
              <a:rPr lang="en-US" altLang="zh-CN" sz="2400" dirty="0" smtClean="0"/>
              <a:t>LED</a:t>
            </a:r>
            <a:r>
              <a:rPr lang="zh-CN" altLang="en-US" sz="2400" dirty="0" smtClean="0"/>
              <a:t>的选型和测试：</a:t>
            </a:r>
            <a:endParaRPr lang="en-US" altLang="zh-CN" sz="2400" dirty="0" smtClean="0"/>
          </a:p>
          <a:p>
            <a:pPr lvl="1"/>
            <a:r>
              <a:rPr lang="zh-CN" altLang="en-US" sz="2000" dirty="0" smtClean="0"/>
              <a:t>窄脉宽、大功率；</a:t>
            </a:r>
            <a:endParaRPr lang="en-US" altLang="zh-CN" sz="2000" dirty="0" smtClean="0"/>
          </a:p>
          <a:p>
            <a:pPr lvl="1"/>
            <a:r>
              <a:rPr lang="en-US" altLang="zh-CN" sz="2000" dirty="0" smtClean="0"/>
              <a:t>NICHIA</a:t>
            </a:r>
            <a:r>
              <a:rPr lang="zh-CN" altLang="en-US" sz="2000" dirty="0" smtClean="0"/>
              <a:t>、</a:t>
            </a:r>
            <a:r>
              <a:rPr lang="zh-CN" altLang="zh-CN" sz="2000" dirty="0" smtClean="0"/>
              <a:t> Chicago Miniature</a:t>
            </a:r>
            <a:r>
              <a:rPr lang="zh-CN" altLang="en-US" sz="2000" dirty="0" smtClean="0"/>
              <a:t>等等。</a:t>
            </a:r>
            <a:endParaRPr lang="en-US" altLang="zh-CN" sz="2000" dirty="0" smtClean="0"/>
          </a:p>
          <a:p>
            <a:r>
              <a:rPr lang="en-US" altLang="zh-CN" sz="2400" dirty="0" smtClean="0"/>
              <a:t>LED</a:t>
            </a:r>
            <a:r>
              <a:rPr lang="zh-CN" altLang="en-US" sz="2400" dirty="0" smtClean="0"/>
              <a:t>驱动电路的设计和制作：</a:t>
            </a:r>
            <a:endParaRPr lang="en-US" altLang="zh-CN" sz="2400" dirty="0" smtClean="0"/>
          </a:p>
          <a:p>
            <a:pPr lvl="1"/>
            <a:r>
              <a:rPr lang="en-US" altLang="zh-CN" sz="2000" dirty="0" smtClean="0"/>
              <a:t>LED</a:t>
            </a:r>
            <a:r>
              <a:rPr lang="zh-CN" altLang="en-US" sz="2000" dirty="0" smtClean="0"/>
              <a:t>阵列。</a:t>
            </a:r>
            <a:endParaRPr lang="en-US" altLang="zh-CN" sz="2000" dirty="0" smtClean="0"/>
          </a:p>
          <a:p>
            <a:r>
              <a:rPr lang="zh-CN" altLang="en-US" sz="2400" dirty="0" smtClean="0"/>
              <a:t>光均匀化处理：</a:t>
            </a:r>
            <a:endParaRPr lang="en-US" altLang="zh-CN" sz="2400" dirty="0" smtClean="0"/>
          </a:p>
          <a:p>
            <a:pPr lvl="1"/>
            <a:r>
              <a:rPr lang="en-US" altLang="zh-CN" sz="2000" dirty="0" smtClean="0"/>
              <a:t>Teflon</a:t>
            </a:r>
            <a:r>
              <a:rPr lang="zh-CN" altLang="en-US" sz="2000" dirty="0" smtClean="0"/>
              <a:t>、光导等；</a:t>
            </a:r>
            <a:endParaRPr lang="en-US" altLang="zh-CN" sz="2000" dirty="0" smtClean="0"/>
          </a:p>
          <a:p>
            <a:pPr lvl="1"/>
            <a:r>
              <a:rPr lang="zh-CN" altLang="en-US" sz="2000" dirty="0" smtClean="0"/>
              <a:t>保证光强一致性。</a:t>
            </a:r>
            <a:endParaRPr lang="en-US" altLang="zh-CN" sz="2000" dirty="0" smtClean="0"/>
          </a:p>
          <a:p>
            <a:r>
              <a:rPr lang="zh-CN" altLang="en-US" sz="2400" dirty="0" smtClean="0"/>
              <a:t>光纤稳定性的研究。</a:t>
            </a:r>
            <a:endParaRPr lang="zh-CN" altLang="en-US" sz="24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47</a:t>
            </a:fld>
            <a:endParaRPr lang="en-US" altLang="zh-CN" dirty="0"/>
          </a:p>
        </p:txBody>
      </p:sp>
    </p:spTree>
    <p:extLst>
      <p:ext uri="{BB962C8B-B14F-4D97-AF65-F5344CB8AC3E}">
        <p14:creationId xmlns:p14="http://schemas.microsoft.com/office/powerpoint/2010/main" val="49097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solidFill>
                  <a:schemeClr val="tx1"/>
                </a:solidFill>
                <a:latin typeface="+mn-lt"/>
                <a:ea typeface="宋体" pitchFamily="2" charset="-122"/>
              </a:rPr>
              <a:t>Main events </a:t>
            </a:r>
            <a:r>
              <a:rPr lang="en-US" altLang="zh-CN" sz="3600" dirty="0" smtClean="0">
                <a:solidFill>
                  <a:schemeClr val="tx1"/>
                </a:solidFill>
                <a:latin typeface="+mn-lt"/>
              </a:rPr>
              <a:t>of the unit</a:t>
            </a:r>
            <a:endParaRPr lang="zh-CN" altLang="en-US" sz="3600" dirty="0">
              <a:solidFill>
                <a:schemeClr val="tx1"/>
              </a:solidFill>
              <a:latin typeface="+mn-lt"/>
            </a:endParaRPr>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5</a:t>
            </a:fld>
            <a:endParaRPr lang="en-US" altLang="zh-CN" dirty="0"/>
          </a:p>
        </p:txBody>
      </p:sp>
      <p:graphicFrame>
        <p:nvGraphicFramePr>
          <p:cNvPr id="7" name="表格 6"/>
          <p:cNvGraphicFramePr>
            <a:graphicFrameLocks noGrp="1"/>
          </p:cNvGraphicFramePr>
          <p:nvPr>
            <p:extLst>
              <p:ext uri="{D42A27DB-BD31-4B8C-83A1-F6EECF244321}">
                <p14:modId xmlns:p14="http://schemas.microsoft.com/office/powerpoint/2010/main" val="835008061"/>
              </p:ext>
            </p:extLst>
          </p:nvPr>
        </p:nvGraphicFramePr>
        <p:xfrm>
          <a:off x="1043608" y="1772816"/>
          <a:ext cx="7272808" cy="4248474"/>
        </p:xfrm>
        <a:graphic>
          <a:graphicData uri="http://schemas.openxmlformats.org/drawingml/2006/table">
            <a:tbl>
              <a:tblPr firstRow="1" bandRow="1"/>
              <a:tblGrid>
                <a:gridCol w="2031885"/>
                <a:gridCol w="5240923"/>
              </a:tblGrid>
              <a:tr h="405321">
                <a:tc gridSpan="2">
                  <a:txBody>
                    <a:bodyPr/>
                    <a:lstStyle>
                      <a:lvl1pPr marL="0" algn="l" rtl="0" eaLnBrk="1" latinLnBrk="0" hangingPunct="1">
                        <a:defRPr kumimoji="0" b="1" kern="1200">
                          <a:solidFill>
                            <a:schemeClr val="lt1"/>
                          </a:solidFill>
                          <a:latin typeface="Candara"/>
                        </a:defRPr>
                      </a:lvl1pPr>
                      <a:lvl2pPr marL="457200" algn="l" rtl="0" eaLnBrk="1" latinLnBrk="0" hangingPunct="1">
                        <a:defRPr kumimoji="0" b="1" kern="1200">
                          <a:solidFill>
                            <a:schemeClr val="lt1"/>
                          </a:solidFill>
                          <a:latin typeface="Candara"/>
                        </a:defRPr>
                      </a:lvl2pPr>
                      <a:lvl3pPr marL="914400" algn="l" rtl="0" eaLnBrk="1" latinLnBrk="0" hangingPunct="1">
                        <a:defRPr kumimoji="0" b="1" kern="1200">
                          <a:solidFill>
                            <a:schemeClr val="lt1"/>
                          </a:solidFill>
                          <a:latin typeface="Candara"/>
                        </a:defRPr>
                      </a:lvl3pPr>
                      <a:lvl4pPr marL="1371600" algn="l" rtl="0" eaLnBrk="1" latinLnBrk="0" hangingPunct="1">
                        <a:defRPr kumimoji="0" b="1" kern="1200">
                          <a:solidFill>
                            <a:schemeClr val="lt1"/>
                          </a:solidFill>
                          <a:latin typeface="Candara"/>
                        </a:defRPr>
                      </a:lvl4pPr>
                      <a:lvl5pPr marL="1828800" algn="l" rtl="0" eaLnBrk="1" latinLnBrk="0" hangingPunct="1">
                        <a:defRPr kumimoji="0" b="1" kern="1200">
                          <a:solidFill>
                            <a:schemeClr val="lt1"/>
                          </a:solidFill>
                          <a:latin typeface="Candara"/>
                        </a:defRPr>
                      </a:lvl5pPr>
                      <a:lvl6pPr marL="2286000" algn="l" rtl="0" eaLnBrk="1" latinLnBrk="0" hangingPunct="1">
                        <a:defRPr kumimoji="0" b="1" kern="1200">
                          <a:solidFill>
                            <a:schemeClr val="lt1"/>
                          </a:solidFill>
                          <a:latin typeface="Candara"/>
                        </a:defRPr>
                      </a:lvl6pPr>
                      <a:lvl7pPr marL="2743200" algn="l" rtl="0" eaLnBrk="1" latinLnBrk="0" hangingPunct="1">
                        <a:defRPr kumimoji="0" b="1" kern="1200">
                          <a:solidFill>
                            <a:schemeClr val="lt1"/>
                          </a:solidFill>
                          <a:latin typeface="Candara"/>
                        </a:defRPr>
                      </a:lvl7pPr>
                      <a:lvl8pPr marL="3200400" algn="l" rtl="0" eaLnBrk="1" latinLnBrk="0" hangingPunct="1">
                        <a:defRPr kumimoji="0" b="1" kern="1200">
                          <a:solidFill>
                            <a:schemeClr val="lt1"/>
                          </a:solidFill>
                          <a:latin typeface="Candara"/>
                        </a:defRPr>
                      </a:lvl8pPr>
                      <a:lvl9pPr marL="3657600" algn="l" rtl="0" eaLnBrk="1" latinLnBrk="0" hangingPunct="1">
                        <a:defRPr kumimoji="0" b="1" kern="1200">
                          <a:solidFill>
                            <a:schemeClr val="lt1"/>
                          </a:solidFill>
                          <a:latin typeface="Candara"/>
                        </a:defRPr>
                      </a:lvl9pPr>
                    </a:lstStyle>
                    <a:p>
                      <a:endParaRPr lang="zh-CN" altLang="en-US" dirty="0">
                        <a:solidFill>
                          <a:schemeClr val="tx1"/>
                        </a:solidFill>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hMerge="1">
                  <a:txBody>
                    <a:bodyPr/>
                    <a:lstStyle/>
                    <a:p>
                      <a:endParaRPr lang="zh-CN" altLang="en-US" dirty="0"/>
                    </a:p>
                  </a:txBody>
                  <a:tcPr/>
                </a:tc>
              </a:tr>
              <a:tr h="707789">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April,2009</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Construction was done</a:t>
                      </a:r>
                      <a:r>
                        <a:rPr kumimoji="0" lang="zh-CN" altLang="en-US"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a:t>
                      </a:r>
                      <a:endPar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endParaRPr>
                    </a:p>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And the First PMT deployed.</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707789">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June,2009</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Replaced with a new water-proof PMT, and start events taking.</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405321">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April,2010</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Replaced with a Hamamatsu R5912 PMT</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1011127">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June,2010</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Black PE film was hung inside the water tank. And the water recycling and purification was upgraded.</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1011127">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August,2010</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rtl="0" eaLnBrk="1" latinLnBrk="0" hangingPunct="1">
                        <a:defRPr kumimoji="0" kern="1200">
                          <a:solidFill>
                            <a:schemeClr val="dk1"/>
                          </a:solidFill>
                          <a:latin typeface="Candara"/>
                        </a:defRPr>
                      </a:lvl1pPr>
                      <a:lvl2pPr marL="457200" algn="l" rtl="0" eaLnBrk="1" latinLnBrk="0" hangingPunct="1">
                        <a:defRPr kumimoji="0" kern="1200">
                          <a:solidFill>
                            <a:schemeClr val="dk1"/>
                          </a:solidFill>
                          <a:latin typeface="Candara"/>
                        </a:defRPr>
                      </a:lvl2pPr>
                      <a:lvl3pPr marL="914400" algn="l" rtl="0" eaLnBrk="1" latinLnBrk="0" hangingPunct="1">
                        <a:defRPr kumimoji="0" kern="1200">
                          <a:solidFill>
                            <a:schemeClr val="dk1"/>
                          </a:solidFill>
                          <a:latin typeface="Candara"/>
                        </a:defRPr>
                      </a:lvl3pPr>
                      <a:lvl4pPr marL="1371600" algn="l" rtl="0" eaLnBrk="1" latinLnBrk="0" hangingPunct="1">
                        <a:defRPr kumimoji="0" kern="1200">
                          <a:solidFill>
                            <a:schemeClr val="dk1"/>
                          </a:solidFill>
                          <a:latin typeface="Candara"/>
                        </a:defRPr>
                      </a:lvl4pPr>
                      <a:lvl5pPr marL="1828800" algn="l" rtl="0" eaLnBrk="1" latinLnBrk="0" hangingPunct="1">
                        <a:defRPr kumimoji="0" kern="1200">
                          <a:solidFill>
                            <a:schemeClr val="dk1"/>
                          </a:solidFill>
                          <a:latin typeface="Candara"/>
                        </a:defRPr>
                      </a:lvl5pPr>
                      <a:lvl6pPr marL="2286000" algn="l" rtl="0" eaLnBrk="1" latinLnBrk="0" hangingPunct="1">
                        <a:defRPr kumimoji="0" kern="1200">
                          <a:solidFill>
                            <a:schemeClr val="dk1"/>
                          </a:solidFill>
                          <a:latin typeface="Candara"/>
                        </a:defRPr>
                      </a:lvl6pPr>
                      <a:lvl7pPr marL="2743200" algn="l" rtl="0" eaLnBrk="1" latinLnBrk="0" hangingPunct="1">
                        <a:defRPr kumimoji="0" kern="1200">
                          <a:solidFill>
                            <a:schemeClr val="dk1"/>
                          </a:solidFill>
                          <a:latin typeface="Candara"/>
                        </a:defRPr>
                      </a:lvl7pPr>
                      <a:lvl8pPr marL="3200400" algn="l" rtl="0" eaLnBrk="1" latinLnBrk="0" hangingPunct="1">
                        <a:defRPr kumimoji="0" kern="1200">
                          <a:solidFill>
                            <a:schemeClr val="dk1"/>
                          </a:solidFill>
                          <a:latin typeface="Candara"/>
                        </a:defRPr>
                      </a:lvl8pPr>
                      <a:lvl9pPr marL="3657600" algn="l" rtl="0" eaLnBrk="1" latinLnBrk="0" hangingPunct="1">
                        <a:defRPr kumimoji="0" kern="1200">
                          <a:solidFill>
                            <a:schemeClr val="dk1"/>
                          </a:solidFill>
                          <a:latin typeface="Candara"/>
                        </a:defRPr>
                      </a:lvl9pPr>
                    </a:lstStyle>
                    <a:p>
                      <a:r>
                        <a:rPr kumimoji="0" lang="en-US" altLang="zh-CN" sz="1800" b="0"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Study on the water quality, and solve the problem of the stability of the water quality.</a:t>
                      </a:r>
                      <a:r>
                        <a:rPr kumimoji="0" lang="en-US" altLang="zh-CN" sz="1600" b="1" i="0" u="none" strike="noStrike" kern="1200" cap="none" spc="0" normalizeH="0" baseline="0" noProof="0" dirty="0" smtClean="0">
                          <a:ln>
                            <a:noFill/>
                          </a:ln>
                          <a:solidFill>
                            <a:prstClr val="black"/>
                          </a:solidFill>
                          <a:effectLst/>
                          <a:uLnTx/>
                          <a:uFillTx/>
                          <a:latin typeface="宋体" pitchFamily="2" charset="-122"/>
                          <a:ea typeface="宋体" pitchFamily="2" charset="-122"/>
                          <a:cs typeface="+mn-cs"/>
                        </a:rPr>
                        <a:t> </a:t>
                      </a:r>
                      <a:endParaRPr lang="zh-CN" altLang="en-US" dirty="0">
                        <a:latin typeface="宋体" pitchFamily="2" charset="-122"/>
                        <a:ea typeface="宋体"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1035444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472576"/>
            <a:ext cx="4303713"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Measure the muon events.</a:t>
            </a:r>
            <a:endParaRPr lang="zh-CN" altLang="en-US" dirty="0"/>
          </a:p>
        </p:txBody>
      </p:sp>
      <p:sp>
        <p:nvSpPr>
          <p:cNvPr id="4" name="内容占位符 3"/>
          <p:cNvSpPr>
            <a:spLocks noGrp="1"/>
          </p:cNvSpPr>
          <p:nvPr>
            <p:ph sz="half" idx="2"/>
          </p:nvPr>
        </p:nvSpPr>
        <p:spPr>
          <a:xfrm>
            <a:off x="4860033" y="1621003"/>
            <a:ext cx="3600400" cy="2456069"/>
          </a:xfrm>
        </p:spPr>
        <p:txBody>
          <a:bodyPr>
            <a:normAutofit fontScale="92500" lnSpcReduction="10000"/>
          </a:bodyPr>
          <a:lstStyle/>
          <a:p>
            <a:pPr>
              <a:defRPr/>
            </a:pPr>
            <a:r>
              <a:rPr lang="en-US" altLang="zh-CN" sz="2000" dirty="0" smtClean="0">
                <a:latin typeface="宋体" pitchFamily="2" charset="-122"/>
              </a:rPr>
              <a:t>The vertical and central </a:t>
            </a:r>
            <a:r>
              <a:rPr lang="en-US" altLang="zh-CN" sz="2000" dirty="0" err="1" smtClean="0">
                <a:latin typeface="宋体" pitchFamily="2" charset="-122"/>
              </a:rPr>
              <a:t>muons</a:t>
            </a:r>
            <a:r>
              <a:rPr lang="en-US" altLang="zh-CN" sz="2000" dirty="0" smtClean="0">
                <a:latin typeface="宋体" pitchFamily="2" charset="-122"/>
              </a:rPr>
              <a:t>, which cross the tank, are selected.</a:t>
            </a:r>
            <a:endParaRPr lang="en-US" altLang="zh-CN" sz="2000" dirty="0">
              <a:latin typeface="宋体" pitchFamily="2" charset="-122"/>
            </a:endParaRPr>
          </a:p>
          <a:p>
            <a:pPr>
              <a:defRPr/>
            </a:pPr>
            <a:endParaRPr lang="en-US" altLang="zh-CN" sz="2000" dirty="0">
              <a:latin typeface="宋体" pitchFamily="2" charset="-122"/>
            </a:endParaRPr>
          </a:p>
          <a:p>
            <a:pPr>
              <a:defRPr/>
            </a:pPr>
            <a:r>
              <a:rPr lang="en-US" altLang="zh-CN" sz="2000" dirty="0" smtClean="0">
                <a:latin typeface="宋体" pitchFamily="2" charset="-122"/>
              </a:rPr>
              <a:t>Dotted line is from the simulation(scale up 5.2%)</a:t>
            </a:r>
            <a:r>
              <a:rPr lang="zh-CN" altLang="en-US" sz="2000" dirty="0" smtClean="0">
                <a:latin typeface="宋体" pitchFamily="2" charset="-122"/>
              </a:rPr>
              <a:t>，</a:t>
            </a:r>
            <a:r>
              <a:rPr lang="en-US" altLang="zh-CN" sz="2000" dirty="0" smtClean="0">
                <a:latin typeface="宋体" pitchFamily="2" charset="-122"/>
              </a:rPr>
              <a:t>real line is experimental data.</a:t>
            </a:r>
            <a:endParaRPr lang="zh-CN" altLang="en-US" sz="20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6</a:t>
            </a:fld>
            <a:endParaRPr lang="en-US" altLang="zh-CN" dirty="0"/>
          </a:p>
        </p:txBody>
      </p:sp>
      <p:sp>
        <p:nvSpPr>
          <p:cNvPr id="6" name="矩形 5"/>
          <p:cNvSpPr/>
          <p:nvPr/>
        </p:nvSpPr>
        <p:spPr>
          <a:xfrm>
            <a:off x="1018183" y="5011341"/>
            <a:ext cx="727280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400" b="1" dirty="0" smtClean="0">
                <a:solidFill>
                  <a:srgbClr val="C00000"/>
                </a:solidFill>
                <a:latin typeface="宋体" pitchFamily="2" charset="-122"/>
              </a:rPr>
              <a:t>The second peak in the muon spectrum was FOUND!</a:t>
            </a:r>
            <a:endParaRPr lang="en-US" altLang="zh-CN" sz="1200" b="1" dirty="0">
              <a:latin typeface="宋体" pitchFamily="2" charset="-122"/>
            </a:endParaRPr>
          </a:p>
          <a:p>
            <a:pPr>
              <a:defRPr/>
            </a:pPr>
            <a:endParaRPr lang="en-US" altLang="zh-CN" b="1" dirty="0" smtClean="0">
              <a:latin typeface="宋体" pitchFamily="2" charset="-122"/>
            </a:endParaRPr>
          </a:p>
          <a:p>
            <a:pPr marL="285750" indent="-285750">
              <a:buFont typeface="Arial" pitchFamily="34" charset="0"/>
              <a:buChar char="•"/>
              <a:defRPr/>
            </a:pPr>
            <a:r>
              <a:rPr lang="en-US" altLang="zh-CN" b="1" dirty="0" smtClean="0">
                <a:latin typeface="宋体" pitchFamily="2" charset="-122"/>
              </a:rPr>
              <a:t>It comes from that the photo-cathode of PMT is directly hit by the charge particles!</a:t>
            </a:r>
          </a:p>
          <a:p>
            <a:pPr marL="285750" indent="-285750">
              <a:buFont typeface="Arial" pitchFamily="34" charset="0"/>
              <a:buChar char="•"/>
              <a:defRPr/>
            </a:pPr>
            <a:r>
              <a:rPr lang="en-US" altLang="zh-CN" b="1" dirty="0" smtClean="0">
                <a:latin typeface="宋体" pitchFamily="2" charset="-122"/>
              </a:rPr>
              <a:t>A possible method to calibrate the system.</a:t>
            </a:r>
            <a:endParaRPr lang="zh-CN" altLang="en-US" b="1" dirty="0">
              <a:latin typeface="宋体" pitchFamily="2" charset="-122"/>
            </a:endParaRPr>
          </a:p>
        </p:txBody>
      </p:sp>
      <p:sp>
        <p:nvSpPr>
          <p:cNvPr id="8" name="椭圆 7"/>
          <p:cNvSpPr/>
          <p:nvPr/>
        </p:nvSpPr>
        <p:spPr>
          <a:xfrm>
            <a:off x="3203848" y="3501008"/>
            <a:ext cx="935037" cy="863600"/>
          </a:xfrm>
          <a:prstGeom prst="ellipse">
            <a:avLst/>
          </a:prstGeom>
          <a:solidFill>
            <a:srgbClr val="FFFF00">
              <a:alpha val="7000"/>
            </a:srgbClr>
          </a:solidFill>
          <a:ln w="50800"/>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cxnSp>
        <p:nvCxnSpPr>
          <p:cNvPr id="9" name="直接箭头连接符 8"/>
          <p:cNvCxnSpPr/>
          <p:nvPr/>
        </p:nvCxnSpPr>
        <p:spPr>
          <a:xfrm flipH="1" flipV="1">
            <a:off x="4161110" y="4040758"/>
            <a:ext cx="986954" cy="82840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084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56" y="1708"/>
            <a:ext cx="7993063" cy="1052513"/>
          </a:xfrm>
        </p:spPr>
        <p:txBody>
          <a:bodyPr>
            <a:normAutofit fontScale="90000"/>
          </a:bodyPr>
          <a:lstStyle/>
          <a:p>
            <a:r>
              <a:rPr lang="en-US" altLang="zh-CN" dirty="0" smtClean="0"/>
              <a:t>Study on the components of the second peak by simulation</a:t>
            </a:r>
            <a:r>
              <a:rPr lang="zh-CN" altLang="en-US" dirty="0" smtClean="0"/>
              <a:t>：</a:t>
            </a:r>
            <a:endParaRPr lang="zh-CN" altLang="en-US" dirty="0"/>
          </a:p>
        </p:txBody>
      </p:sp>
      <p:sp>
        <p:nvSpPr>
          <p:cNvPr id="21" name="内容占位符 20"/>
          <p:cNvSpPr>
            <a:spLocks noGrp="1"/>
          </p:cNvSpPr>
          <p:nvPr>
            <p:ph sz="half" idx="2"/>
          </p:nvPr>
        </p:nvSpPr>
        <p:spPr>
          <a:xfrm>
            <a:off x="4968044" y="1650781"/>
            <a:ext cx="4068452" cy="4967858"/>
          </a:xfrm>
        </p:spPr>
        <p:txBody>
          <a:bodyPr>
            <a:normAutofit lnSpcReduction="10000"/>
          </a:bodyPr>
          <a:lstStyle/>
          <a:p>
            <a:pPr>
              <a:spcBef>
                <a:spcPct val="50000"/>
              </a:spcBef>
              <a:defRPr/>
            </a:pPr>
            <a:r>
              <a:rPr lang="en-US" altLang="zh-CN" sz="1600" dirty="0" smtClean="0">
                <a:sym typeface="Wingdings" pitchFamily="2" charset="2"/>
              </a:rPr>
              <a:t>Black line all processes </a:t>
            </a:r>
            <a:r>
              <a:rPr lang="zh-CN" altLang="en-US" sz="1600" dirty="0" smtClean="0"/>
              <a:t>：</a:t>
            </a:r>
            <a:r>
              <a:rPr lang="en-US" altLang="zh-CN" sz="1600" dirty="0" smtClean="0"/>
              <a:t>564.2</a:t>
            </a:r>
            <a:r>
              <a:rPr lang="zh-CN" altLang="en-US" sz="1600" dirty="0" smtClean="0"/>
              <a:t>；</a:t>
            </a:r>
          </a:p>
          <a:p>
            <a:pPr>
              <a:spcBef>
                <a:spcPct val="50000"/>
              </a:spcBef>
              <a:defRPr/>
            </a:pPr>
            <a:r>
              <a:rPr lang="en-US" altLang="zh-CN" sz="1600" dirty="0" smtClean="0">
                <a:sym typeface="Wingdings" pitchFamily="2" charset="2"/>
              </a:rPr>
              <a:t>Red line </a:t>
            </a:r>
            <a:r>
              <a:rPr lang="en-US" altLang="zh-CN" sz="1600" dirty="0" smtClean="0">
                <a:solidFill>
                  <a:srgbClr val="FF0000"/>
                </a:solidFill>
                <a:sym typeface="Wingdings" pitchFamily="2" charset="2"/>
              </a:rPr>
              <a:t>A</a:t>
            </a:r>
            <a:r>
              <a:rPr lang="zh-CN" altLang="en-US" sz="1600" dirty="0" smtClean="0">
                <a:sym typeface="Wingdings" pitchFamily="2" charset="2"/>
              </a:rPr>
              <a:t>：</a:t>
            </a:r>
            <a:r>
              <a:rPr lang="en-US" altLang="zh-CN" sz="1600" dirty="0" smtClean="0"/>
              <a:t>505.0</a:t>
            </a:r>
            <a:r>
              <a:rPr lang="zh-CN" altLang="en-US" sz="1600" dirty="0" smtClean="0"/>
              <a:t>；</a:t>
            </a:r>
          </a:p>
          <a:p>
            <a:pPr>
              <a:spcBef>
                <a:spcPct val="50000"/>
              </a:spcBef>
              <a:defRPr/>
            </a:pPr>
            <a:r>
              <a:rPr lang="en-US" altLang="zh-CN" sz="1600" dirty="0" smtClean="0">
                <a:sym typeface="Wingdings" pitchFamily="2" charset="2"/>
              </a:rPr>
              <a:t>Blue line </a:t>
            </a:r>
            <a:r>
              <a:rPr lang="en-US" altLang="zh-CN" sz="1600" dirty="0" smtClean="0">
                <a:solidFill>
                  <a:srgbClr val="FF0000"/>
                </a:solidFill>
                <a:sym typeface="Wingdings" pitchFamily="2" charset="2"/>
              </a:rPr>
              <a:t>B</a:t>
            </a:r>
            <a:r>
              <a:rPr lang="zh-CN" altLang="en-US" sz="1600" dirty="0" smtClean="0">
                <a:sym typeface="Wingdings" pitchFamily="2" charset="2"/>
              </a:rPr>
              <a:t>：</a:t>
            </a:r>
            <a:r>
              <a:rPr lang="en-US" altLang="zh-CN" sz="1600" dirty="0" smtClean="0"/>
              <a:t>487.7</a:t>
            </a:r>
            <a:r>
              <a:rPr lang="zh-CN" altLang="en-US" sz="1600" dirty="0" smtClean="0"/>
              <a:t>；</a:t>
            </a:r>
          </a:p>
          <a:p>
            <a:pPr>
              <a:spcBef>
                <a:spcPct val="50000"/>
              </a:spcBef>
              <a:defRPr/>
            </a:pPr>
            <a:r>
              <a:rPr lang="en-US" altLang="zh-CN" sz="1600" dirty="0" smtClean="0">
                <a:sym typeface="Wingdings" pitchFamily="2" charset="2"/>
              </a:rPr>
              <a:t>Pink line </a:t>
            </a:r>
            <a:r>
              <a:rPr lang="en-US" altLang="zh-CN" sz="1600" dirty="0" smtClean="0">
                <a:solidFill>
                  <a:srgbClr val="FF0000"/>
                </a:solidFill>
                <a:sym typeface="Wingdings" pitchFamily="2" charset="2"/>
              </a:rPr>
              <a:t>A&amp;B</a:t>
            </a:r>
            <a:r>
              <a:rPr lang="zh-CN" altLang="en-US" sz="1600" dirty="0" smtClean="0"/>
              <a:t>：</a:t>
            </a:r>
            <a:r>
              <a:rPr lang="en-US" altLang="zh-CN" sz="1600" dirty="0" smtClean="0"/>
              <a:t>439.3</a:t>
            </a:r>
          </a:p>
          <a:p>
            <a:pPr>
              <a:spcBef>
                <a:spcPct val="50000"/>
              </a:spcBef>
              <a:defRPr/>
            </a:pPr>
            <a:r>
              <a:rPr lang="en-US" altLang="zh-CN" sz="1600" dirty="0" smtClean="0">
                <a:sym typeface="Wingdings" pitchFamily="2" charset="2"/>
              </a:rPr>
              <a:t>Green line </a:t>
            </a:r>
            <a:r>
              <a:rPr lang="en-US" altLang="zh-CN" sz="1600" dirty="0" smtClean="0">
                <a:solidFill>
                  <a:srgbClr val="FF0000"/>
                </a:solidFill>
                <a:sym typeface="Wingdings" pitchFamily="2" charset="2"/>
              </a:rPr>
              <a:t>A&amp;B&amp;C</a:t>
            </a:r>
            <a:r>
              <a:rPr lang="zh-CN" altLang="en-US" sz="1600" dirty="0" smtClean="0">
                <a:sym typeface="Wingdings" pitchFamily="2" charset="2"/>
              </a:rPr>
              <a:t>：</a:t>
            </a:r>
            <a:r>
              <a:rPr lang="en-US" altLang="zh-CN" sz="1600" dirty="0" smtClean="0">
                <a:sym typeface="Wingdings" pitchFamily="2" charset="2"/>
              </a:rPr>
              <a:t>391.9</a:t>
            </a:r>
            <a:r>
              <a:rPr lang="zh-CN" altLang="en-US" sz="1600" dirty="0" smtClean="0">
                <a:sym typeface="Wingdings" pitchFamily="2" charset="2"/>
              </a:rPr>
              <a:t>。</a:t>
            </a:r>
            <a:endParaRPr lang="en-US" altLang="zh-CN" sz="1600" dirty="0" smtClean="0"/>
          </a:p>
          <a:p>
            <a:pPr>
              <a:spcBef>
                <a:spcPct val="50000"/>
              </a:spcBef>
              <a:defRPr/>
            </a:pPr>
            <a:r>
              <a:rPr lang="en-US" altLang="zh-CN" sz="1600" dirty="0" smtClean="0">
                <a:sym typeface="Symbol"/>
              </a:rPr>
              <a:t>Contribution from </a:t>
            </a:r>
            <a:r>
              <a:rPr lang="en-US" altLang="zh-CN" sz="1600" dirty="0" smtClean="0"/>
              <a:t>-ray</a:t>
            </a:r>
            <a:r>
              <a:rPr lang="en-US" altLang="zh-CN" sz="1600" dirty="0"/>
              <a:t> </a:t>
            </a:r>
            <a:r>
              <a:rPr lang="en-US" altLang="zh-CN" sz="1600" dirty="0" smtClean="0"/>
              <a:t>&amp; MSC</a:t>
            </a:r>
            <a:r>
              <a:rPr lang="zh-CN" altLang="en-US" sz="1600" dirty="0" smtClean="0"/>
              <a:t>：</a:t>
            </a:r>
            <a:endParaRPr lang="en-US" altLang="zh-CN" sz="1600" dirty="0" smtClean="0"/>
          </a:p>
          <a:p>
            <a:pPr lvl="1">
              <a:spcBef>
                <a:spcPct val="50000"/>
              </a:spcBef>
              <a:defRPr/>
            </a:pPr>
            <a:r>
              <a:rPr lang="en-US" altLang="zh-CN" sz="1400" dirty="0" smtClean="0"/>
              <a:t>(B-A&amp;B)/B = 10%</a:t>
            </a:r>
          </a:p>
          <a:p>
            <a:pPr>
              <a:spcBef>
                <a:spcPct val="50000"/>
              </a:spcBef>
              <a:defRPr/>
            </a:pPr>
            <a:r>
              <a:rPr lang="en-US" altLang="zh-CN" sz="1600" dirty="0" smtClean="0"/>
              <a:t>Contribution </a:t>
            </a:r>
            <a:r>
              <a:rPr lang="en-US" altLang="zh-CN" sz="1600" dirty="0"/>
              <a:t>from </a:t>
            </a:r>
            <a:r>
              <a:rPr lang="en-US" altLang="zh-CN" sz="1600" dirty="0" smtClean="0"/>
              <a:t>uneven QE</a:t>
            </a:r>
            <a:r>
              <a:rPr lang="zh-CN" altLang="en-US" sz="1600" dirty="0" smtClean="0"/>
              <a:t>：</a:t>
            </a:r>
            <a:endParaRPr lang="en-US" altLang="zh-CN" sz="1600" dirty="0" smtClean="0"/>
          </a:p>
          <a:p>
            <a:pPr marL="904875" lvl="1" indent="-447675">
              <a:spcBef>
                <a:spcPct val="50000"/>
              </a:spcBef>
              <a:buClr>
                <a:schemeClr val="accent1"/>
              </a:buClr>
              <a:buSzPct val="70000"/>
            </a:pPr>
            <a:r>
              <a:rPr lang="en-US" altLang="zh-CN" sz="1400" dirty="0" smtClean="0"/>
              <a:t>(A-A&amp;B)/A=13%</a:t>
            </a:r>
          </a:p>
          <a:p>
            <a:pPr marL="463550">
              <a:spcBef>
                <a:spcPct val="50000"/>
              </a:spcBef>
            </a:pPr>
            <a:r>
              <a:rPr lang="en-US" altLang="zh-CN" sz="1600" dirty="0" smtClean="0"/>
              <a:t>Contribution from the boundary effect and thickness of glass</a:t>
            </a:r>
            <a:r>
              <a:rPr lang="zh-CN" altLang="en-US" sz="1600" dirty="0" smtClean="0"/>
              <a:t>：</a:t>
            </a:r>
            <a:endParaRPr lang="en-US" altLang="zh-CN" sz="1600" dirty="0" smtClean="0"/>
          </a:p>
          <a:p>
            <a:pPr marL="904875" lvl="1">
              <a:spcBef>
                <a:spcPct val="50000"/>
              </a:spcBef>
            </a:pPr>
            <a:r>
              <a:rPr lang="en-US" altLang="zh-CN" sz="1400" dirty="0" smtClean="0"/>
              <a:t>(A&amp;B-A&amp;B&amp;C)/A&amp;B=11%</a:t>
            </a:r>
          </a:p>
          <a:p>
            <a:pPr>
              <a:spcBef>
                <a:spcPct val="50000"/>
              </a:spcBef>
            </a:pPr>
            <a:r>
              <a:rPr lang="en-US" altLang="zh-CN" sz="1600" dirty="0" smtClean="0"/>
              <a:t>Consider QE and track length:</a:t>
            </a:r>
            <a:r>
              <a:rPr lang="zh-CN" altLang="en-US" sz="1600" dirty="0" smtClean="0"/>
              <a:t>：</a:t>
            </a:r>
            <a:endParaRPr lang="en-US" altLang="zh-CN" sz="1600" dirty="0" smtClean="0"/>
          </a:p>
          <a:p>
            <a:pPr marL="904875" lvl="1" indent="-447675">
              <a:spcBef>
                <a:spcPct val="50000"/>
              </a:spcBef>
              <a:buClr>
                <a:schemeClr val="accent1"/>
              </a:buClr>
              <a:buSzPct val="70000"/>
            </a:pPr>
            <a:r>
              <a:rPr lang="en-US" altLang="zh-CN" sz="1400" dirty="0" smtClean="0"/>
              <a:t>A&amp;B&amp;C / 6.3 / 60 = 1.04</a:t>
            </a:r>
            <a:r>
              <a:rPr lang="zh-CN" altLang="en-US" sz="1400" dirty="0" smtClean="0"/>
              <a:t>。 </a:t>
            </a:r>
            <a:r>
              <a:rPr lang="en-US" altLang="zh-CN" sz="1400" dirty="0" smtClean="0"/>
              <a:t>Only 4% difference is left.</a:t>
            </a:r>
          </a:p>
          <a:p>
            <a:endParaRPr lang="zh-CN" altLang="en-US" sz="2800" dirty="0"/>
          </a:p>
        </p:txBody>
      </p:sp>
      <p:sp>
        <p:nvSpPr>
          <p:cNvPr id="5" name="灯片编号占位符 4"/>
          <p:cNvSpPr>
            <a:spLocks noGrp="1"/>
          </p:cNvSpPr>
          <p:nvPr>
            <p:ph type="sldNum" sz="quarter" idx="12"/>
          </p:nvPr>
        </p:nvSpPr>
        <p:spPr/>
        <p:txBody>
          <a:bodyPr>
            <a:normAutofit fontScale="85000" lnSpcReduction="20000"/>
          </a:bodyPr>
          <a:lstStyle/>
          <a:p>
            <a:fld id="{FB27B190-A1D6-4D5E-A71F-0912BB8D3D37}" type="slidenum">
              <a:rPr lang="en-US" altLang="zh-CN" smtClean="0"/>
              <a:pPr/>
              <a:t>7</a:t>
            </a:fld>
            <a:endParaRPr lang="en-US" altLang="zh-CN" dirty="0"/>
          </a:p>
        </p:txBody>
      </p:sp>
      <p:pic>
        <p:nvPicPr>
          <p:cNvPr id="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96752"/>
            <a:ext cx="4961259" cy="3528392"/>
          </a:xfrm>
          <a:prstGeom prst="rect">
            <a:avLst/>
          </a:prstGeom>
          <a:noFill/>
          <a:ln w="9525">
            <a:noFill/>
            <a:round/>
            <a:headEnd/>
            <a:tailEnd/>
          </a:ln>
          <a:effectLst/>
        </p:spPr>
      </p:pic>
      <p:sp>
        <p:nvSpPr>
          <p:cNvPr id="22" name="内容占位符 20"/>
          <p:cNvSpPr txBox="1">
            <a:spLocks/>
          </p:cNvSpPr>
          <p:nvPr/>
        </p:nvSpPr>
        <p:spPr bwMode="auto">
          <a:xfrm>
            <a:off x="440412" y="4719558"/>
            <a:ext cx="4059579" cy="2138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447675" algn="l" defTabSz="914400" rtl="0" eaLnBrk="1" fontAlgn="base" latinLnBrk="0" hangingPunct="0">
              <a:lnSpc>
                <a:spcPct val="100000"/>
              </a:lnSpc>
              <a:spcBef>
                <a:spcPct val="50000"/>
              </a:spcBef>
              <a:spcAft>
                <a:spcPct val="0"/>
              </a:spcAft>
              <a:buClr>
                <a:schemeClr val="accent1"/>
              </a:buClr>
              <a:buSzPct val="70000"/>
              <a:buFont typeface="Wingdings" pitchFamily="2" charset="2"/>
              <a:buChar char="n"/>
              <a:tabLst/>
              <a:defRPr/>
            </a:pPr>
            <a:r>
              <a:rPr lang="en-US" altLang="zh-CN" sz="1600" kern="0" dirty="0" smtClean="0"/>
              <a:t>Three cases</a:t>
            </a:r>
            <a:r>
              <a:rPr kumimoji="0" lang="zh-CN" altLang="en-US" sz="1600" b="0"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1600" b="0" i="0" u="none" strike="noStrike" kern="0" cap="none" spc="0" normalizeH="0" baseline="0" noProof="0" dirty="0" smtClean="0">
              <a:ln>
                <a:noFill/>
              </a:ln>
              <a:solidFill>
                <a:schemeClr val="tx1"/>
              </a:solidFill>
              <a:effectLst/>
              <a:uLnTx/>
              <a:uFillTx/>
              <a:latin typeface="+mn-lt"/>
              <a:ea typeface="+mn-ea"/>
              <a:cs typeface="+mn-cs"/>
            </a:endParaRPr>
          </a:p>
          <a:p>
            <a:pPr marL="904875" marR="0" lvl="1" indent="-447675" algn="l" defTabSz="914400" rtl="0" eaLnBrk="1" fontAlgn="base" latinLnBrk="0" hangingPunct="0">
              <a:lnSpc>
                <a:spcPct val="100000"/>
              </a:lnSpc>
              <a:spcBef>
                <a:spcPct val="50000"/>
              </a:spcBef>
              <a:spcAft>
                <a:spcPct val="0"/>
              </a:spcAft>
              <a:buClr>
                <a:srgbClr val="FF6600"/>
              </a:buClr>
              <a:buSzPct val="100000"/>
              <a:buFont typeface="+mj-lt"/>
              <a:buAutoNum type="alphaUcPeriod"/>
              <a:tabLst/>
              <a:defRPr/>
            </a:pPr>
            <a:r>
              <a:rPr kumimoji="0" lang="en-US" altLang="zh-CN" sz="1400" b="0" i="0" u="none" strike="noStrike" kern="0" cap="none" spc="0" normalizeH="0" baseline="0" noProof="0" dirty="0" smtClean="0">
                <a:ln>
                  <a:noFill/>
                </a:ln>
                <a:solidFill>
                  <a:schemeClr val="tx1"/>
                </a:solidFill>
                <a:effectLst/>
                <a:uLnTx/>
                <a:uFillTx/>
                <a:latin typeface="+mn-lt"/>
                <a:ea typeface="+mn-ea"/>
                <a:sym typeface="Symbol"/>
              </a:rPr>
              <a:t>Without</a:t>
            </a:r>
            <a:r>
              <a:rPr kumimoji="0" lang="en-US" altLang="zh-CN" sz="1400" b="0" i="0" u="none" strike="noStrike" kern="0" cap="none" spc="0" normalizeH="0" noProof="0" dirty="0" smtClean="0">
                <a:ln>
                  <a:noFill/>
                </a:ln>
                <a:solidFill>
                  <a:schemeClr val="tx1"/>
                </a:solidFill>
                <a:effectLst/>
                <a:uLnTx/>
                <a:uFillTx/>
                <a:latin typeface="+mn-lt"/>
                <a:ea typeface="+mn-ea"/>
                <a:sym typeface="Symbol"/>
              </a:rPr>
              <a:t> </a:t>
            </a:r>
            <a:r>
              <a:rPr kumimoji="0" lang="en-US" altLang="zh-CN" sz="1400" b="0" i="0" u="none" strike="noStrike" kern="0" cap="none" spc="0" normalizeH="0" baseline="0" noProof="0" dirty="0" smtClean="0">
                <a:ln>
                  <a:noFill/>
                </a:ln>
                <a:solidFill>
                  <a:schemeClr val="tx1"/>
                </a:solidFill>
                <a:effectLst/>
                <a:uLnTx/>
                <a:uFillTx/>
                <a:latin typeface="+mn-lt"/>
                <a:ea typeface="+mn-ea"/>
                <a:sym typeface="Symbol"/>
              </a:rPr>
              <a:t></a:t>
            </a:r>
            <a:r>
              <a:rPr kumimoji="0" lang="en-US" altLang="zh-CN" sz="1400" b="0" i="0" u="none" strike="noStrike" kern="0" cap="none" spc="0" normalizeH="0" baseline="0" noProof="0" dirty="0" smtClean="0">
                <a:ln>
                  <a:noFill/>
                </a:ln>
                <a:solidFill>
                  <a:schemeClr val="tx1"/>
                </a:solidFill>
                <a:effectLst/>
                <a:uLnTx/>
                <a:uFillTx/>
                <a:latin typeface="+mn-lt"/>
                <a:ea typeface="+mn-ea"/>
              </a:rPr>
              <a:t>-ray</a:t>
            </a:r>
            <a:r>
              <a:rPr lang="zh-CN" altLang="en-US" sz="1400" kern="0" dirty="0"/>
              <a:t> </a:t>
            </a:r>
            <a:r>
              <a:rPr lang="en-US" altLang="zh-CN" sz="1400" kern="0" dirty="0" smtClean="0"/>
              <a:t>and </a:t>
            </a:r>
            <a:r>
              <a:rPr kumimoji="0" lang="en-US" altLang="zh-CN" sz="1400" b="0" i="0" u="none" strike="noStrike" kern="0" cap="none" spc="0" normalizeH="0" baseline="0" noProof="0" dirty="0" smtClean="0">
                <a:ln>
                  <a:noFill/>
                </a:ln>
                <a:solidFill>
                  <a:schemeClr val="tx1"/>
                </a:solidFill>
                <a:effectLst/>
                <a:uLnTx/>
                <a:uFillTx/>
                <a:latin typeface="+mn-lt"/>
                <a:ea typeface="+mn-ea"/>
              </a:rPr>
              <a:t>MSC</a:t>
            </a:r>
            <a:r>
              <a:rPr lang="zh-CN" altLang="en-US" sz="1400" kern="0" dirty="0"/>
              <a:t> </a:t>
            </a:r>
            <a:r>
              <a:rPr lang="en-US" altLang="zh-CN" sz="1400" kern="0" dirty="0" smtClean="0"/>
              <a:t>process</a:t>
            </a:r>
            <a:r>
              <a:rPr kumimoji="0" lang="zh-CN" altLang="en-US" sz="1400" b="0" i="0" u="none" strike="noStrike" kern="0" cap="none" spc="0" normalizeH="0" baseline="0" noProof="0" dirty="0" smtClean="0">
                <a:ln>
                  <a:noFill/>
                </a:ln>
                <a:solidFill>
                  <a:schemeClr val="tx1"/>
                </a:solidFill>
                <a:effectLst/>
                <a:uLnTx/>
                <a:uFillTx/>
                <a:latin typeface="+mn-lt"/>
                <a:ea typeface="+mn-ea"/>
              </a:rPr>
              <a:t>；</a:t>
            </a:r>
            <a:endParaRPr kumimoji="0" lang="en-US" altLang="zh-CN" sz="1400" b="0" i="0" u="none" strike="noStrike" kern="0" cap="none" spc="0" normalizeH="0" baseline="0" noProof="0" dirty="0" smtClean="0">
              <a:ln>
                <a:noFill/>
              </a:ln>
              <a:solidFill>
                <a:schemeClr val="tx1"/>
              </a:solidFill>
              <a:effectLst/>
              <a:uLnTx/>
              <a:uFillTx/>
              <a:latin typeface="+mn-lt"/>
              <a:ea typeface="+mn-ea"/>
            </a:endParaRPr>
          </a:p>
          <a:p>
            <a:pPr marL="904875" marR="0" lvl="1" indent="-447675" algn="l" defTabSz="914400" rtl="0" eaLnBrk="1" fontAlgn="base" latinLnBrk="0" hangingPunct="0">
              <a:lnSpc>
                <a:spcPct val="100000"/>
              </a:lnSpc>
              <a:spcBef>
                <a:spcPct val="50000"/>
              </a:spcBef>
              <a:spcAft>
                <a:spcPct val="0"/>
              </a:spcAft>
              <a:buClr>
                <a:srgbClr val="FF6600"/>
              </a:buClr>
              <a:buSzPct val="100000"/>
              <a:buFont typeface="+mj-lt"/>
              <a:buAutoNum type="alphaUcPeriod"/>
              <a:tabLst/>
              <a:defRPr/>
            </a:pPr>
            <a:r>
              <a:rPr lang="en-US" altLang="zh-CN" sz="1400" kern="0" dirty="0" smtClean="0"/>
              <a:t>Uniform </a:t>
            </a:r>
            <a:r>
              <a:rPr kumimoji="0" lang="en-US" altLang="zh-CN" sz="1400" b="0" i="0" u="none" strike="noStrike" kern="0" cap="none" spc="0" normalizeH="0" baseline="0" noProof="0" dirty="0" smtClean="0">
                <a:ln>
                  <a:noFill/>
                </a:ln>
                <a:solidFill>
                  <a:schemeClr val="tx1"/>
                </a:solidFill>
                <a:effectLst/>
                <a:uLnTx/>
                <a:uFillTx/>
                <a:latin typeface="+mn-lt"/>
                <a:ea typeface="+mn-ea"/>
              </a:rPr>
              <a:t>QE(A/An = 1)</a:t>
            </a:r>
            <a:r>
              <a:rPr kumimoji="0" lang="zh-CN" altLang="en-US" sz="1400" b="0" i="0" u="none" strike="noStrike" kern="0" cap="none" spc="0" normalizeH="0" baseline="0" noProof="0" dirty="0" smtClean="0">
                <a:ln>
                  <a:noFill/>
                </a:ln>
                <a:solidFill>
                  <a:schemeClr val="tx1"/>
                </a:solidFill>
                <a:effectLst/>
                <a:uLnTx/>
                <a:uFillTx/>
                <a:latin typeface="+mn-lt"/>
                <a:ea typeface="+mn-ea"/>
              </a:rPr>
              <a:t>；</a:t>
            </a:r>
            <a:endParaRPr kumimoji="0" lang="en-US" altLang="zh-CN" sz="1400" b="0" i="0" u="none" strike="noStrike" kern="0" cap="none" spc="0" normalizeH="0" baseline="0" noProof="0" dirty="0" smtClean="0">
              <a:ln>
                <a:noFill/>
              </a:ln>
              <a:solidFill>
                <a:schemeClr val="tx1"/>
              </a:solidFill>
              <a:effectLst/>
              <a:uLnTx/>
              <a:uFillTx/>
              <a:latin typeface="+mn-lt"/>
              <a:ea typeface="+mn-ea"/>
            </a:endParaRPr>
          </a:p>
          <a:p>
            <a:pPr marL="904875" marR="0" lvl="1" indent="-447675" algn="l" defTabSz="914400" rtl="0" eaLnBrk="1" fontAlgn="base" latinLnBrk="0" hangingPunct="0">
              <a:lnSpc>
                <a:spcPct val="100000"/>
              </a:lnSpc>
              <a:spcBef>
                <a:spcPct val="50000"/>
              </a:spcBef>
              <a:spcAft>
                <a:spcPct val="0"/>
              </a:spcAft>
              <a:buClr>
                <a:srgbClr val="FF6600"/>
              </a:buClr>
              <a:buSzPct val="100000"/>
              <a:buFont typeface="+mj-lt"/>
              <a:buAutoNum type="alphaUcPeriod"/>
              <a:tabLst/>
              <a:defRPr/>
            </a:pPr>
            <a:r>
              <a:rPr kumimoji="0" lang="en-US" altLang="zh-CN" sz="1400" b="0" i="0" u="none" strike="noStrike" kern="0" cap="none" spc="0" normalizeH="0" baseline="0" noProof="0" dirty="0" smtClean="0">
                <a:ln>
                  <a:noFill/>
                </a:ln>
                <a:solidFill>
                  <a:schemeClr val="tx1"/>
                </a:solidFill>
                <a:effectLst/>
                <a:uLnTx/>
                <a:uFillTx/>
                <a:latin typeface="+mn-lt"/>
                <a:ea typeface="+mn-ea"/>
                <a:sym typeface="Wingdings" pitchFamily="2" charset="2"/>
              </a:rPr>
              <a:t>Without</a:t>
            </a:r>
            <a:r>
              <a:rPr kumimoji="0" lang="en-US" altLang="zh-CN" sz="1400" b="0" i="0" u="none" strike="noStrike" kern="0" cap="none" spc="0" normalizeH="0" noProof="0" dirty="0" smtClean="0">
                <a:ln>
                  <a:noFill/>
                </a:ln>
                <a:solidFill>
                  <a:schemeClr val="tx1"/>
                </a:solidFill>
                <a:effectLst/>
                <a:uLnTx/>
                <a:uFillTx/>
                <a:latin typeface="+mn-lt"/>
                <a:ea typeface="+mn-ea"/>
                <a:sym typeface="Wingdings" pitchFamily="2" charset="2"/>
              </a:rPr>
              <a:t> the glass boundary effect and thickness of glass is 0.01mm</a:t>
            </a:r>
            <a:r>
              <a:rPr kumimoji="0" lang="zh-CN" altLang="en-US" sz="1400" b="0" i="0" u="none" strike="noStrike" kern="0" cap="none" spc="0" normalizeH="0" baseline="0" noProof="0" dirty="0" smtClean="0">
                <a:ln>
                  <a:noFill/>
                </a:ln>
                <a:solidFill>
                  <a:schemeClr val="tx1"/>
                </a:solidFill>
                <a:effectLst/>
                <a:uLnTx/>
                <a:uFillTx/>
                <a:latin typeface="+mn-lt"/>
                <a:ea typeface="+mn-ea"/>
                <a:sym typeface="Wingdings" pitchFamily="2" charset="2"/>
              </a:rPr>
              <a:t>。</a:t>
            </a:r>
            <a:endParaRPr kumimoji="0" lang="en-US" altLang="zh-CN" sz="1400" b="0" i="0" u="none" strike="noStrike" kern="0" cap="none" spc="0" normalizeH="0" baseline="0" noProof="0" dirty="0" smtClean="0">
              <a:ln>
                <a:noFill/>
              </a:ln>
              <a:solidFill>
                <a:schemeClr val="tx1"/>
              </a:solidFill>
              <a:effectLst/>
              <a:uLnTx/>
              <a:uFillTx/>
              <a:latin typeface="+mn-lt"/>
              <a:ea typeface="+mn-ea"/>
              <a:sym typeface="Wingdings" pitchFamily="2" charset="2"/>
            </a:endParaRPr>
          </a:p>
          <a:p>
            <a:pPr marL="904875" marR="0" lvl="1" indent="-447675" algn="l" defTabSz="914400" rtl="0" eaLnBrk="1" fontAlgn="base" latinLnBrk="0" hangingPunct="0">
              <a:lnSpc>
                <a:spcPct val="100000"/>
              </a:lnSpc>
              <a:spcBef>
                <a:spcPct val="50000"/>
              </a:spcBef>
              <a:spcAft>
                <a:spcPct val="0"/>
              </a:spcAft>
              <a:buClr>
                <a:srgbClr val="FF6600"/>
              </a:buClr>
              <a:buSzPct val="100000"/>
              <a:tabLst/>
              <a:defRPr/>
            </a:pPr>
            <a:r>
              <a:rPr lang="en-US" altLang="zh-CN" sz="1400" kern="0" dirty="0" smtClean="0"/>
              <a:t>Note</a:t>
            </a:r>
            <a:r>
              <a:rPr kumimoji="0" lang="zh-CN" altLang="en-US" sz="1400" b="0" i="0" u="none" strike="noStrike" kern="0" cap="none" spc="0" normalizeH="0" baseline="0" noProof="0" dirty="0" smtClean="0">
                <a:ln>
                  <a:noFill/>
                </a:ln>
                <a:solidFill>
                  <a:schemeClr val="tx1"/>
                </a:solidFill>
                <a:effectLst/>
                <a:uLnTx/>
                <a:uFillTx/>
              </a:rPr>
              <a:t>：</a:t>
            </a:r>
            <a:r>
              <a:rPr lang="en-US" altLang="zh-CN" sz="1400" kern="0" dirty="0" smtClean="0"/>
              <a:t>Case B and C are related</a:t>
            </a:r>
            <a:r>
              <a:rPr kumimoji="0" lang="zh-CN" altLang="en-US" sz="1400" b="0" i="0" u="none" strike="noStrike" kern="0" cap="none" spc="0" normalizeH="0" baseline="0" noProof="0" dirty="0" smtClean="0">
                <a:ln>
                  <a:noFill/>
                </a:ln>
                <a:solidFill>
                  <a:schemeClr val="tx1"/>
                </a:solidFill>
                <a:effectLst/>
                <a:uLnTx/>
                <a:uFillTx/>
              </a:rPr>
              <a:t>！</a:t>
            </a:r>
            <a:endParaRPr kumimoji="0" lang="en-US" altLang="zh-CN" sz="1400" b="0" i="0" u="none" strike="noStrike" kern="0" cap="none" spc="0" normalizeH="0" baseline="0" noProof="0" dirty="0" smtClean="0">
              <a:ln>
                <a:noFill/>
              </a:ln>
              <a:solidFill>
                <a:schemeClr val="tx1"/>
              </a:solidFill>
              <a:effectLst/>
              <a:uLnTx/>
              <a:uFillTx/>
            </a:endParaRPr>
          </a:p>
          <a:p>
            <a:pPr marL="447675" marR="0" lvl="0" indent="-447675" algn="l" defTabSz="914400" rtl="0" eaLnBrk="1" fontAlgn="base" latinLnBrk="0" hangingPunct="0">
              <a:lnSpc>
                <a:spcPct val="100000"/>
              </a:lnSpc>
              <a:spcBef>
                <a:spcPct val="20000"/>
              </a:spcBef>
              <a:spcAft>
                <a:spcPct val="0"/>
              </a:spcAft>
              <a:buClr>
                <a:schemeClr val="accent1"/>
              </a:buClr>
              <a:buSzPct val="70000"/>
              <a:buFont typeface="Wingdings" pitchFamily="2" charset="2"/>
              <a:buChar char="n"/>
              <a:tabLst/>
              <a:defRPr/>
            </a:pPr>
            <a:endParaRPr kumimoji="0" lang="zh-CN" altLang="en-US" sz="2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50015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sym typeface="Symbol"/>
              </a:rPr>
              <a:t>Rise time </a:t>
            </a:r>
            <a:r>
              <a:rPr lang="en-US" altLang="zh-CN" sz="3200" dirty="0">
                <a:sym typeface="Symbol"/>
              </a:rPr>
              <a:t>m</a:t>
            </a:r>
            <a:r>
              <a:rPr lang="en-US" altLang="zh-CN" sz="3200" dirty="0" smtClean="0">
                <a:sym typeface="Symbol"/>
              </a:rPr>
              <a:t>easurement of muon signal</a:t>
            </a:r>
            <a:endParaRPr lang="zh-CN" altLang="en-US" sz="3200" dirty="0"/>
          </a:p>
        </p:txBody>
      </p:sp>
      <p:sp>
        <p:nvSpPr>
          <p:cNvPr id="3" name="文本占位符 2"/>
          <p:cNvSpPr>
            <a:spLocks noGrp="1"/>
          </p:cNvSpPr>
          <p:nvPr>
            <p:ph type="body" sz="half" idx="1"/>
          </p:nvPr>
        </p:nvSpPr>
        <p:spPr>
          <a:xfrm>
            <a:off x="179512" y="1628800"/>
            <a:ext cx="4320480" cy="4752528"/>
          </a:xfrm>
        </p:spPr>
        <p:txBody>
          <a:bodyPr/>
          <a:lstStyle/>
          <a:p>
            <a:r>
              <a:rPr lang="en-US" altLang="zh-CN" sz="2000" dirty="0" smtClean="0"/>
              <a:t>Tektronix TDS 3054B scope</a:t>
            </a:r>
            <a:r>
              <a:rPr lang="zh-CN" altLang="en-US" sz="2000" dirty="0" smtClean="0"/>
              <a:t>；</a:t>
            </a:r>
            <a:endParaRPr lang="en-US" altLang="zh-CN" sz="2000" dirty="0" smtClean="0"/>
          </a:p>
          <a:p>
            <a:r>
              <a:rPr lang="en-US" altLang="zh-CN" sz="2000" dirty="0" smtClean="0"/>
              <a:t>Vertical muon events selected</a:t>
            </a:r>
            <a:r>
              <a:rPr lang="zh-CN" altLang="en-US" sz="2000" dirty="0" smtClean="0"/>
              <a:t>；</a:t>
            </a:r>
            <a:endParaRPr lang="en-US" altLang="zh-CN" sz="2000" dirty="0" smtClean="0"/>
          </a:p>
          <a:p>
            <a:r>
              <a:rPr lang="en-US" altLang="zh-CN" sz="2000" dirty="0" smtClean="0"/>
              <a:t>8-in R5912 PMT at Gain10</a:t>
            </a:r>
            <a:r>
              <a:rPr lang="en-US" altLang="zh-CN" sz="2000" baseline="30000" dirty="0" smtClean="0"/>
              <a:t>6</a:t>
            </a:r>
            <a:r>
              <a:rPr lang="en-US" altLang="zh-CN" sz="2000" dirty="0" smtClean="0"/>
              <a:t> </a:t>
            </a:r>
            <a:r>
              <a:rPr lang="zh-CN" altLang="en-US" sz="2000" dirty="0" smtClean="0"/>
              <a:t>； </a:t>
            </a:r>
            <a:endParaRPr lang="en-US" altLang="zh-CN" sz="2000" dirty="0" smtClean="0"/>
          </a:p>
          <a:p>
            <a:r>
              <a:rPr lang="en-US" altLang="zh-CN" sz="2000" dirty="0" smtClean="0"/>
              <a:t>Typical RT from datasheet: 4ns;</a:t>
            </a:r>
          </a:p>
          <a:p>
            <a:r>
              <a:rPr lang="en-US" altLang="zh-CN" sz="2000" dirty="0" smtClean="0"/>
              <a:t>Typical TTS from datasheet: 2.2 ns</a:t>
            </a:r>
            <a:r>
              <a:rPr lang="zh-CN" altLang="en-US" sz="2000" dirty="0" smtClean="0"/>
              <a:t>；</a:t>
            </a:r>
            <a:endParaRPr lang="en-US" altLang="zh-CN" sz="2000" dirty="0" smtClean="0"/>
          </a:p>
          <a:p>
            <a:r>
              <a:rPr lang="en-US" altLang="zh-CN" sz="2000" dirty="0" smtClean="0"/>
              <a:t>Results</a:t>
            </a:r>
            <a:r>
              <a:rPr lang="zh-CN" altLang="en-US" sz="2000" dirty="0" smtClean="0"/>
              <a:t>：</a:t>
            </a:r>
            <a:endParaRPr lang="en-US" altLang="zh-CN" sz="2000" dirty="0" smtClean="0"/>
          </a:p>
          <a:p>
            <a:pPr lvl="1"/>
            <a:r>
              <a:rPr lang="en-US" altLang="zh-CN" sz="1600" dirty="0" smtClean="0"/>
              <a:t>Min. value</a:t>
            </a:r>
            <a:r>
              <a:rPr lang="zh-CN" altLang="en-US" sz="1600" dirty="0" smtClean="0"/>
              <a:t>：</a:t>
            </a:r>
            <a:r>
              <a:rPr lang="en-US" altLang="zh-CN" sz="1600" dirty="0" smtClean="0"/>
              <a:t>4.3 ns </a:t>
            </a:r>
            <a:r>
              <a:rPr lang="en-US" altLang="zh-CN" sz="1600" dirty="0" smtClean="0">
                <a:solidFill>
                  <a:srgbClr val="FF6600"/>
                </a:solidFill>
                <a:sym typeface="Wingdings" pitchFamily="2" charset="2"/>
              </a:rPr>
              <a:t> PMT RT;</a:t>
            </a:r>
            <a:endParaRPr lang="en-US" altLang="zh-CN" sz="1600" dirty="0" smtClean="0"/>
          </a:p>
          <a:p>
            <a:pPr lvl="1"/>
            <a:r>
              <a:rPr lang="en-US" altLang="zh-CN" sz="1600" dirty="0" smtClean="0"/>
              <a:t>MPV</a:t>
            </a:r>
            <a:r>
              <a:rPr lang="zh-CN" altLang="en-US" sz="1600" dirty="0" smtClean="0"/>
              <a:t>：</a:t>
            </a:r>
            <a:r>
              <a:rPr lang="en-US" altLang="zh-CN" sz="1600" dirty="0" smtClean="0"/>
              <a:t>5.1 ns </a:t>
            </a:r>
            <a:r>
              <a:rPr lang="en-US" altLang="zh-CN" sz="1600" dirty="0" smtClean="0">
                <a:solidFill>
                  <a:srgbClr val="FF6600"/>
                </a:solidFill>
                <a:sym typeface="Wingdings" pitchFamily="2" charset="2"/>
              </a:rPr>
              <a:t> Including the difference of PE’s arrival time</a:t>
            </a:r>
            <a:r>
              <a:rPr lang="zh-CN" altLang="en-US" sz="1600" dirty="0" smtClean="0"/>
              <a:t>；</a:t>
            </a:r>
            <a:endParaRPr lang="en-US" altLang="zh-CN" sz="1600" dirty="0" smtClean="0"/>
          </a:p>
          <a:p>
            <a:pPr lvl="1"/>
            <a:r>
              <a:rPr lang="en-US" altLang="zh-CN" sz="1600" dirty="0" smtClean="0"/>
              <a:t>Smaller amplitude, wider RT distribution </a:t>
            </a:r>
            <a:r>
              <a:rPr lang="en-US" altLang="zh-CN" sz="1600" dirty="0" smtClean="0">
                <a:solidFill>
                  <a:schemeClr val="accent2">
                    <a:lumMod val="75000"/>
                  </a:schemeClr>
                </a:solidFill>
                <a:sym typeface="Wingdings" pitchFamily="2" charset="2"/>
              </a:rPr>
              <a:t> measurement error</a:t>
            </a:r>
            <a:r>
              <a:rPr lang="zh-CN" altLang="en-US" sz="1600" dirty="0" smtClean="0">
                <a:solidFill>
                  <a:schemeClr val="accent2">
                    <a:lumMod val="75000"/>
                  </a:schemeClr>
                </a:solidFill>
                <a:sym typeface="Wingdings" pitchFamily="2" charset="2"/>
              </a:rPr>
              <a:t>；</a:t>
            </a:r>
            <a:r>
              <a:rPr lang="en-US" altLang="zh-CN" sz="1600" dirty="0" smtClean="0">
                <a:solidFill>
                  <a:schemeClr val="accent2">
                    <a:lumMod val="75000"/>
                  </a:schemeClr>
                </a:solidFill>
                <a:sym typeface="Wingdings" pitchFamily="2" charset="2"/>
              </a:rPr>
              <a:t>TTS</a:t>
            </a:r>
            <a:r>
              <a:rPr lang="zh-CN" altLang="en-US" sz="1600" dirty="0" smtClean="0">
                <a:solidFill>
                  <a:schemeClr val="accent2">
                    <a:lumMod val="75000"/>
                  </a:schemeClr>
                </a:solidFill>
                <a:sym typeface="Wingdings" pitchFamily="2" charset="2"/>
              </a:rPr>
              <a:t>；</a:t>
            </a:r>
            <a:r>
              <a:rPr lang="en-US" altLang="zh-CN" sz="1600" dirty="0" smtClean="0">
                <a:solidFill>
                  <a:schemeClr val="accent2">
                    <a:lumMod val="75000"/>
                  </a:schemeClr>
                </a:solidFill>
                <a:sym typeface="Wingdings" pitchFamily="2" charset="2"/>
              </a:rPr>
              <a:t>scattering  of Cerenkov light</a:t>
            </a:r>
            <a:r>
              <a:rPr lang="zh-CN" altLang="en-US" sz="1600" dirty="0" smtClean="0">
                <a:sym typeface="Wingdings" pitchFamily="2" charset="2"/>
              </a:rPr>
              <a:t>。</a:t>
            </a:r>
            <a:endParaRPr lang="en-US" altLang="zh-CN" sz="1600" dirty="0" smtClean="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8</a:t>
            </a:fld>
            <a:endParaRPr lang="en-US" altLang="zh-CN"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546562"/>
            <a:ext cx="4104456" cy="5300242"/>
          </a:xfrm>
          <a:prstGeom prst="rect">
            <a:avLst/>
          </a:prstGeom>
        </p:spPr>
      </p:pic>
    </p:spTree>
    <p:extLst>
      <p:ext uri="{BB962C8B-B14F-4D97-AF65-F5344CB8AC3E}">
        <p14:creationId xmlns:p14="http://schemas.microsoft.com/office/powerpoint/2010/main" val="319412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276872"/>
            <a:ext cx="3749427" cy="2792853"/>
          </a:xfrm>
          <a:prstGeom prst="rect">
            <a:avLst/>
          </a:prstGeom>
        </p:spPr>
      </p:pic>
      <p:sp>
        <p:nvSpPr>
          <p:cNvPr id="2" name="标题 1"/>
          <p:cNvSpPr>
            <a:spLocks noGrp="1"/>
          </p:cNvSpPr>
          <p:nvPr>
            <p:ph type="title"/>
          </p:nvPr>
        </p:nvSpPr>
        <p:spPr>
          <a:xfrm>
            <a:off x="467544" y="0"/>
            <a:ext cx="7993063" cy="1052513"/>
          </a:xfrm>
        </p:spPr>
        <p:txBody>
          <a:bodyPr>
            <a:noAutofit/>
          </a:bodyPr>
          <a:lstStyle/>
          <a:p>
            <a:r>
              <a:rPr lang="en-US" altLang="zh-CN" sz="3200" b="1" dirty="0" smtClean="0"/>
              <a:t>Single rate measurement of PMT signals </a:t>
            </a:r>
            <a:endParaRPr lang="zh-CN" altLang="en-US" sz="3200" b="1" dirty="0"/>
          </a:p>
        </p:txBody>
      </p:sp>
      <p:sp>
        <p:nvSpPr>
          <p:cNvPr id="3" name="文本占位符 2"/>
          <p:cNvSpPr>
            <a:spLocks noGrp="1"/>
          </p:cNvSpPr>
          <p:nvPr>
            <p:ph type="body" sz="half" idx="1"/>
          </p:nvPr>
        </p:nvSpPr>
        <p:spPr>
          <a:xfrm>
            <a:off x="179512" y="2204864"/>
            <a:ext cx="4608512" cy="3024336"/>
          </a:xfrm>
        </p:spPr>
        <p:txBody>
          <a:bodyPr>
            <a:normAutofit/>
          </a:bodyPr>
          <a:lstStyle/>
          <a:p>
            <a:r>
              <a:rPr lang="en-US" altLang="zh-CN" sz="2000" dirty="0" smtClean="0"/>
              <a:t>PMT HV @ </a:t>
            </a:r>
            <a:r>
              <a:rPr lang="en-US" altLang="zh-CN" sz="1800" dirty="0" smtClean="0"/>
              <a:t>+1350V(3.4*10</a:t>
            </a:r>
            <a:r>
              <a:rPr lang="en-US" altLang="zh-CN" sz="1800" baseline="30000" dirty="0" smtClean="0"/>
              <a:t>6</a:t>
            </a:r>
            <a:r>
              <a:rPr lang="en-US" altLang="zh-CN" sz="1600" dirty="0" smtClean="0"/>
              <a:t>)</a:t>
            </a:r>
            <a:endParaRPr lang="en-US" altLang="zh-CN" sz="2000" dirty="0" smtClean="0"/>
          </a:p>
          <a:p>
            <a:r>
              <a:rPr lang="en-US" altLang="zh-CN" sz="2000" dirty="0" smtClean="0"/>
              <a:t>16μs waveform is recorded and analyzed by the FADC electronics.</a:t>
            </a:r>
          </a:p>
          <a:p>
            <a:r>
              <a:rPr lang="en-US" altLang="zh-CN" sz="2000" dirty="0" smtClean="0"/>
              <a:t>Results</a:t>
            </a:r>
            <a:r>
              <a:rPr lang="zh-CN" altLang="en-US" sz="2000" dirty="0" smtClean="0"/>
              <a:t>：</a:t>
            </a:r>
            <a:endParaRPr lang="en-US" altLang="zh-CN" sz="2000" dirty="0" smtClean="0"/>
          </a:p>
          <a:p>
            <a:pPr lvl="1"/>
            <a:r>
              <a:rPr lang="en-US" altLang="zh-CN" sz="1600" dirty="0" smtClean="0"/>
              <a:t>16.9kHz @ 1/4PE</a:t>
            </a:r>
            <a:r>
              <a:rPr lang="zh-CN" altLang="en-US" sz="1600" dirty="0" smtClean="0"/>
              <a:t>；</a:t>
            </a:r>
            <a:endParaRPr lang="en-US" altLang="zh-CN" sz="1600" dirty="0" smtClean="0"/>
          </a:p>
          <a:p>
            <a:pPr lvl="1"/>
            <a:r>
              <a:rPr lang="en-US" altLang="zh-CN" sz="1600" dirty="0" smtClean="0"/>
              <a:t>9.2 kHz @ 1PE</a:t>
            </a:r>
            <a:r>
              <a:rPr lang="zh-CN" altLang="en-US" sz="1600" dirty="0" smtClean="0"/>
              <a:t>。</a:t>
            </a:r>
            <a:endParaRPr lang="en-US" altLang="zh-CN" sz="1600" dirty="0" smtClean="0"/>
          </a:p>
          <a:p>
            <a:pPr lvl="1"/>
            <a:r>
              <a:rPr lang="en-US" altLang="zh-CN" sz="1600" dirty="0" smtClean="0"/>
              <a:t>Very small rate of large PEs.</a:t>
            </a:r>
            <a:endParaRPr lang="zh-CN" altLang="zh-CN" sz="2000" dirty="0"/>
          </a:p>
        </p:txBody>
      </p:sp>
      <p:sp>
        <p:nvSpPr>
          <p:cNvPr id="5" name="灯片编号占位符 4"/>
          <p:cNvSpPr>
            <a:spLocks noGrp="1"/>
          </p:cNvSpPr>
          <p:nvPr>
            <p:ph type="sldNum" sz="quarter" idx="12"/>
          </p:nvPr>
        </p:nvSpPr>
        <p:spPr/>
        <p:txBody>
          <a:bodyPr>
            <a:normAutofit fontScale="85000" lnSpcReduction="20000"/>
          </a:bodyPr>
          <a:lstStyle/>
          <a:p>
            <a:pPr>
              <a:defRPr/>
            </a:pPr>
            <a:fld id="{FB27B190-A1D6-4D5E-A71F-0912BB8D3D37}" type="slidenum">
              <a:rPr lang="en-US" altLang="zh-CN" smtClean="0"/>
              <a:pPr>
                <a:defRPr/>
              </a:pPr>
              <a:t>9</a:t>
            </a:fld>
            <a:endParaRPr lang="en-US" altLang="zh-CN" dirty="0"/>
          </a:p>
        </p:txBody>
      </p:sp>
    </p:spTree>
    <p:extLst>
      <p:ext uri="{BB962C8B-B14F-4D97-AF65-F5344CB8AC3E}">
        <p14:creationId xmlns:p14="http://schemas.microsoft.com/office/powerpoint/2010/main" val="2887708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3241</Words>
  <Application>Microsoft Office PowerPoint</Application>
  <PresentationFormat>全屏显示(4:3)</PresentationFormat>
  <Paragraphs>601</Paragraphs>
  <Slides>47</Slides>
  <Notes>47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50" baseType="lpstr">
      <vt:lpstr>中性</vt:lpstr>
      <vt:lpstr>Acrobat Document</vt:lpstr>
      <vt:lpstr>公式</vt:lpstr>
      <vt:lpstr>Progress on R&amp;D of  the WCDA Experiment</vt:lpstr>
      <vt:lpstr>Outline</vt:lpstr>
      <vt:lpstr>WCDA experiment </vt:lpstr>
      <vt:lpstr>Unit of water Cerenkov detector</vt:lpstr>
      <vt:lpstr>Main events of the unit</vt:lpstr>
      <vt:lpstr>Measure the muon events.</vt:lpstr>
      <vt:lpstr>Study on the components of the second peak by simulation：</vt:lpstr>
      <vt:lpstr>Rise time measurement of muon signal</vt:lpstr>
      <vt:lpstr>Single rate measurement of PMT signals </vt:lpstr>
      <vt:lpstr>Water recycling and purification system</vt:lpstr>
      <vt:lpstr>Joint measurement with 43 plastic scintillator detectors.</vt:lpstr>
      <vt:lpstr>Some related distributions</vt:lpstr>
      <vt:lpstr>The Engineering Array experiment</vt:lpstr>
      <vt:lpstr>Construction of the engineering array</vt:lpstr>
      <vt:lpstr>PowerPoint 演示文稿</vt:lpstr>
      <vt:lpstr>Construction was done in last September.</vt:lpstr>
      <vt:lpstr>PMT Potting</vt:lpstr>
      <vt:lpstr>PMT test for the engineering array.</vt:lpstr>
      <vt:lpstr>PMT test process</vt:lpstr>
      <vt:lpstr>Schematic of PMT test</vt:lpstr>
      <vt:lpstr>Hamamatsu 8-in PMT: SD2590</vt:lpstr>
      <vt:lpstr>Dark noise rate(SD2590)</vt:lpstr>
      <vt:lpstr>TTS measurement：SD2514</vt:lpstr>
      <vt:lpstr>Table of PMT test</vt:lpstr>
      <vt:lpstr>Optical calibration system</vt:lpstr>
      <vt:lpstr>Joint test of electronics/DAQ system and PMTs’signal.</vt:lpstr>
      <vt:lpstr>Trigger mode.</vt:lpstr>
      <vt:lpstr>More selections of PMTs</vt:lpstr>
      <vt:lpstr>Test of ET 9354KB PMT</vt:lpstr>
      <vt:lpstr>Design of the water recycling and purification system.</vt:lpstr>
      <vt:lpstr>Slow control system of the engineering array</vt:lpstr>
      <vt:lpstr>Schedule of the engineering array</vt:lpstr>
      <vt:lpstr>Brief  Summary</vt:lpstr>
      <vt:lpstr>PowerPoint 演示文稿</vt:lpstr>
      <vt:lpstr>Backup</vt:lpstr>
      <vt:lpstr>原型探测器实验</vt:lpstr>
      <vt:lpstr>光电倍增管</vt:lpstr>
      <vt:lpstr>模拟：利用遮光系统的标定</vt:lpstr>
      <vt:lpstr>利用第二个峰标定单元探测器</vt:lpstr>
      <vt:lpstr>PowerPoint 演示文稿</vt:lpstr>
      <vt:lpstr>PMT测试结果稳定性的研究</vt:lpstr>
      <vt:lpstr>光电倍增管的TTS测量</vt:lpstr>
      <vt:lpstr>PowerPoint 演示文稿</vt:lpstr>
      <vt:lpstr>WCDA的电子学需求：动态范围</vt:lpstr>
      <vt:lpstr>模拟工作：触发事例的分布</vt:lpstr>
      <vt:lpstr>定标系统的几点考虑</vt:lpstr>
      <vt:lpstr>定标系统待解决的问题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WCDA</dc:title>
  <dc:creator>mc</dc:creator>
  <cp:lastModifiedBy>mc</cp:lastModifiedBy>
  <cp:revision>176</cp:revision>
  <dcterms:created xsi:type="dcterms:W3CDTF">2011-01-24T01:36:12Z</dcterms:created>
  <dcterms:modified xsi:type="dcterms:W3CDTF">2011-02-16T13:10:19Z</dcterms:modified>
</cp:coreProperties>
</file>