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962" r:id="rId1"/>
  </p:sldMasterIdLst>
  <p:notesMasterIdLst>
    <p:notesMasterId r:id="rId49"/>
  </p:notesMasterIdLst>
  <p:sldIdLst>
    <p:sldId id="256" r:id="rId2"/>
    <p:sldId id="257" r:id="rId3"/>
    <p:sldId id="261" r:id="rId4"/>
    <p:sldId id="335" r:id="rId5"/>
    <p:sldId id="344" r:id="rId6"/>
    <p:sldId id="352" r:id="rId7"/>
    <p:sldId id="310" r:id="rId8"/>
    <p:sldId id="282" r:id="rId9"/>
    <p:sldId id="286" r:id="rId10"/>
    <p:sldId id="318" r:id="rId11"/>
    <p:sldId id="287" r:id="rId12"/>
    <p:sldId id="288" r:id="rId13"/>
    <p:sldId id="338" r:id="rId14"/>
    <p:sldId id="348" r:id="rId15"/>
    <p:sldId id="349" r:id="rId16"/>
    <p:sldId id="350" r:id="rId17"/>
    <p:sldId id="274" r:id="rId18"/>
    <p:sldId id="275" r:id="rId19"/>
    <p:sldId id="366" r:id="rId20"/>
    <p:sldId id="367" r:id="rId21"/>
    <p:sldId id="295" r:id="rId22"/>
    <p:sldId id="294" r:id="rId23"/>
    <p:sldId id="308" r:id="rId24"/>
    <p:sldId id="269" r:id="rId25"/>
    <p:sldId id="354" r:id="rId26"/>
    <p:sldId id="362" r:id="rId27"/>
    <p:sldId id="361" r:id="rId28"/>
    <p:sldId id="296" r:id="rId29"/>
    <p:sldId id="298" r:id="rId30"/>
    <p:sldId id="321" r:id="rId31"/>
    <p:sldId id="333" r:id="rId32"/>
    <p:sldId id="258" r:id="rId33"/>
    <p:sldId id="259" r:id="rId34"/>
    <p:sldId id="328" r:id="rId35"/>
    <p:sldId id="332" r:id="rId36"/>
    <p:sldId id="345" r:id="rId37"/>
    <p:sldId id="343" r:id="rId38"/>
    <p:sldId id="346" r:id="rId39"/>
    <p:sldId id="347" r:id="rId40"/>
    <p:sldId id="364" r:id="rId41"/>
    <p:sldId id="369" r:id="rId42"/>
    <p:sldId id="368" r:id="rId43"/>
    <p:sldId id="371" r:id="rId44"/>
    <p:sldId id="334" r:id="rId45"/>
    <p:sldId id="339" r:id="rId46"/>
    <p:sldId id="372" r:id="rId47"/>
    <p:sldId id="376" r:id="rId48"/>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中度样式 2 - 强调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中度样式 2 - 强调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E8034E78-7F5D-4C2E-B375-FC64B27BC917}" styleName="深色样式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FD0F851-EC5A-4D38-B0AD-8093EC10F338}" styleName="浅色样式 1 - 强调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5A111915-BE36-4E01-A7E5-04B1672EAD32}" styleName="浅色样式 2 - 强调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93296810-A885-4BE3-A3E7-6D5BEEA58F35}" styleName="中度样式 2 - 强调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798" autoAdjust="0"/>
    <p:restoredTop sz="94660"/>
  </p:normalViewPr>
  <p:slideViewPr>
    <p:cSldViewPr>
      <p:cViewPr varScale="1">
        <p:scale>
          <a:sx n="64" d="100"/>
          <a:sy n="64" d="100"/>
        </p:scale>
        <p:origin x="-1200" y="-90"/>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image" Target="../media/image1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5.e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image" Target="../media/image35.emf"/><Relationship Id="rId1" Type="http://schemas.openxmlformats.org/officeDocument/2006/relationships/image" Target="../media/image34.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54.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66.emf"/><Relationship Id="rId2" Type="http://schemas.openxmlformats.org/officeDocument/2006/relationships/image" Target="../media/image65.emf"/><Relationship Id="rId1" Type="http://schemas.openxmlformats.org/officeDocument/2006/relationships/image" Target="../media/image64.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73DF3F5-E858-4849-A31E-C9DC35EB79DA}" type="datetimeFigureOut">
              <a:rPr lang="zh-CN" altLang="en-US" smtClean="0"/>
              <a:t>2011/2/16</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9AF538D-4F16-4352-8E7C-CE86069AF515}" type="slidenum">
              <a:rPr lang="zh-CN" altLang="en-US" smtClean="0"/>
              <a:t>‹#›</a:t>
            </a:fld>
            <a:endParaRPr lang="zh-CN" altLang="en-US"/>
          </a:p>
        </p:txBody>
      </p:sp>
    </p:spTree>
    <p:extLst>
      <p:ext uri="{BB962C8B-B14F-4D97-AF65-F5344CB8AC3E}">
        <p14:creationId xmlns:p14="http://schemas.microsoft.com/office/powerpoint/2010/main" val="39257418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9AF538D-4F16-4352-8E7C-CE86069AF515}" type="slidenum">
              <a:rPr lang="zh-CN" altLang="en-US" smtClean="0"/>
              <a:t>1</a:t>
            </a:fld>
            <a:endParaRPr lang="zh-CN" altLang="en-US"/>
          </a:p>
        </p:txBody>
      </p:sp>
    </p:spTree>
    <p:extLst>
      <p:ext uri="{BB962C8B-B14F-4D97-AF65-F5344CB8AC3E}">
        <p14:creationId xmlns:p14="http://schemas.microsoft.com/office/powerpoint/2010/main" val="13529917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幻灯片图像占位符 1"/>
          <p:cNvSpPr>
            <a:spLocks noGrp="1" noRot="1" noChangeAspect="1" noTextEdit="1"/>
          </p:cNvSpPr>
          <p:nvPr>
            <p:ph type="sldImg"/>
          </p:nvPr>
        </p:nvSpPr>
        <p:spPr>
          <a:ln/>
        </p:spPr>
      </p:sp>
      <p:sp>
        <p:nvSpPr>
          <p:cNvPr id="52227" name="备注占位符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smtClean="0">
              <a:latin typeface="Arial" pitchFamily="34" charset="0"/>
            </a:endParaRPr>
          </a:p>
        </p:txBody>
      </p:sp>
      <p:sp>
        <p:nvSpPr>
          <p:cNvPr id="52228" name="灯片编号占位符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8000">
                <a:solidFill>
                  <a:schemeClr val="tx2"/>
                </a:solidFill>
                <a:latin typeface="Arial" pitchFamily="34" charset="0"/>
                <a:ea typeface="黑体" pitchFamily="49" charset="-122"/>
              </a:defRPr>
            </a:lvl1pPr>
            <a:lvl2pPr marL="742950" indent="-285750" eaLnBrk="0" hangingPunct="0">
              <a:defRPr sz="8000">
                <a:solidFill>
                  <a:schemeClr val="tx2"/>
                </a:solidFill>
                <a:latin typeface="Arial" pitchFamily="34" charset="0"/>
                <a:ea typeface="黑体" pitchFamily="49" charset="-122"/>
              </a:defRPr>
            </a:lvl2pPr>
            <a:lvl3pPr marL="1143000" indent="-228600" eaLnBrk="0" hangingPunct="0">
              <a:defRPr sz="8000">
                <a:solidFill>
                  <a:schemeClr val="tx2"/>
                </a:solidFill>
                <a:latin typeface="Arial" pitchFamily="34" charset="0"/>
                <a:ea typeface="黑体" pitchFamily="49" charset="-122"/>
              </a:defRPr>
            </a:lvl3pPr>
            <a:lvl4pPr marL="1600200" indent="-228600" eaLnBrk="0" hangingPunct="0">
              <a:defRPr sz="8000">
                <a:solidFill>
                  <a:schemeClr val="tx2"/>
                </a:solidFill>
                <a:latin typeface="Arial" pitchFamily="34" charset="0"/>
                <a:ea typeface="黑体" pitchFamily="49" charset="-122"/>
              </a:defRPr>
            </a:lvl4pPr>
            <a:lvl5pPr marL="2057400" indent="-228600" eaLnBrk="0" hangingPunct="0">
              <a:defRPr sz="8000">
                <a:solidFill>
                  <a:schemeClr val="tx2"/>
                </a:solidFill>
                <a:latin typeface="Arial" pitchFamily="34" charset="0"/>
                <a:ea typeface="黑体" pitchFamily="49" charset="-122"/>
              </a:defRPr>
            </a:lvl5pPr>
            <a:lvl6pPr marL="2514600" indent="-228600" eaLnBrk="0" fontAlgn="base" hangingPunct="0">
              <a:spcBef>
                <a:spcPct val="0"/>
              </a:spcBef>
              <a:spcAft>
                <a:spcPct val="0"/>
              </a:spcAft>
              <a:defRPr sz="8000">
                <a:solidFill>
                  <a:schemeClr val="tx2"/>
                </a:solidFill>
                <a:latin typeface="Arial" pitchFamily="34" charset="0"/>
                <a:ea typeface="黑体" pitchFamily="49" charset="-122"/>
              </a:defRPr>
            </a:lvl6pPr>
            <a:lvl7pPr marL="2971800" indent="-228600" eaLnBrk="0" fontAlgn="base" hangingPunct="0">
              <a:spcBef>
                <a:spcPct val="0"/>
              </a:spcBef>
              <a:spcAft>
                <a:spcPct val="0"/>
              </a:spcAft>
              <a:defRPr sz="8000">
                <a:solidFill>
                  <a:schemeClr val="tx2"/>
                </a:solidFill>
                <a:latin typeface="Arial" pitchFamily="34" charset="0"/>
                <a:ea typeface="黑体" pitchFamily="49" charset="-122"/>
              </a:defRPr>
            </a:lvl7pPr>
            <a:lvl8pPr marL="3429000" indent="-228600" eaLnBrk="0" fontAlgn="base" hangingPunct="0">
              <a:spcBef>
                <a:spcPct val="0"/>
              </a:spcBef>
              <a:spcAft>
                <a:spcPct val="0"/>
              </a:spcAft>
              <a:defRPr sz="8000">
                <a:solidFill>
                  <a:schemeClr val="tx2"/>
                </a:solidFill>
                <a:latin typeface="Arial" pitchFamily="34" charset="0"/>
                <a:ea typeface="黑体" pitchFamily="49" charset="-122"/>
              </a:defRPr>
            </a:lvl8pPr>
            <a:lvl9pPr marL="3886200" indent="-228600" eaLnBrk="0" fontAlgn="base" hangingPunct="0">
              <a:spcBef>
                <a:spcPct val="0"/>
              </a:spcBef>
              <a:spcAft>
                <a:spcPct val="0"/>
              </a:spcAft>
              <a:defRPr sz="8000">
                <a:solidFill>
                  <a:schemeClr val="tx2"/>
                </a:solidFill>
                <a:latin typeface="Arial" pitchFamily="34" charset="0"/>
                <a:ea typeface="黑体" pitchFamily="49" charset="-122"/>
              </a:defRPr>
            </a:lvl9pPr>
          </a:lstStyle>
          <a:p>
            <a:pPr eaLnBrk="1" hangingPunct="1"/>
            <a:fld id="{446C1768-EB4E-4046-A0D2-4D6F6C4C33E3}" type="slidenum">
              <a:rPr lang="en-US" altLang="zh-CN" sz="1200" smtClean="0">
                <a:solidFill>
                  <a:schemeClr val="tx1"/>
                </a:solidFill>
                <a:ea typeface="宋体" pitchFamily="2" charset="-122"/>
              </a:rPr>
              <a:pPr eaLnBrk="1" hangingPunct="1"/>
              <a:t>10</a:t>
            </a:fld>
            <a:endParaRPr lang="en-US" altLang="zh-CN" sz="1200" dirty="0" smtClean="0">
              <a:solidFill>
                <a:schemeClr val="tx1"/>
              </a:solidFill>
              <a:ea typeface="宋体" pitchFamily="2" charset="-122"/>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66630E0C-58BB-4360-B531-93A1FC077E7A}" type="slidenum">
              <a:rPr lang="en-US" altLang="zh-CN" smtClean="0"/>
              <a:pPr>
                <a:defRPr/>
              </a:pPr>
              <a:t>11</a:t>
            </a:fld>
            <a:endParaRPr lang="en-US" altLang="zh-CN" dirty="0"/>
          </a:p>
        </p:txBody>
      </p:sp>
    </p:spTree>
    <p:extLst>
      <p:ext uri="{BB962C8B-B14F-4D97-AF65-F5344CB8AC3E}">
        <p14:creationId xmlns:p14="http://schemas.microsoft.com/office/powerpoint/2010/main" val="959601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66630E0C-58BB-4360-B531-93A1FC077E7A}" type="slidenum">
              <a:rPr lang="en-US" altLang="zh-CN" smtClean="0"/>
              <a:pPr>
                <a:defRPr/>
              </a:pPr>
              <a:t>12</a:t>
            </a:fld>
            <a:endParaRPr lang="en-US" altLang="zh-CN" dirty="0"/>
          </a:p>
        </p:txBody>
      </p:sp>
    </p:spTree>
    <p:extLst>
      <p:ext uri="{BB962C8B-B14F-4D97-AF65-F5344CB8AC3E}">
        <p14:creationId xmlns:p14="http://schemas.microsoft.com/office/powerpoint/2010/main" val="18010434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9AF538D-4F16-4352-8E7C-CE86069AF515}" type="slidenum">
              <a:rPr lang="zh-CN" altLang="en-US" smtClean="0"/>
              <a:t>13</a:t>
            </a:fld>
            <a:endParaRPr lang="zh-CN" altLang="en-US"/>
          </a:p>
        </p:txBody>
      </p:sp>
    </p:spTree>
    <p:extLst>
      <p:ext uri="{BB962C8B-B14F-4D97-AF65-F5344CB8AC3E}">
        <p14:creationId xmlns:p14="http://schemas.microsoft.com/office/powerpoint/2010/main" val="9960029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9AF538D-4F16-4352-8E7C-CE86069AF515}" type="slidenum">
              <a:rPr lang="zh-CN" altLang="en-US" smtClean="0"/>
              <a:t>14</a:t>
            </a:fld>
            <a:endParaRPr lang="zh-CN" altLang="en-US"/>
          </a:p>
        </p:txBody>
      </p:sp>
    </p:spTree>
    <p:extLst>
      <p:ext uri="{BB962C8B-B14F-4D97-AF65-F5344CB8AC3E}">
        <p14:creationId xmlns:p14="http://schemas.microsoft.com/office/powerpoint/2010/main" val="28709153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66630E0C-58BB-4360-B531-93A1FC077E7A}" type="slidenum">
              <a:rPr lang="en-US" altLang="zh-CN" smtClean="0"/>
              <a:pPr>
                <a:defRPr/>
              </a:pPr>
              <a:t>15</a:t>
            </a:fld>
            <a:endParaRPr lang="en-US" altLang="zh-CN" dirty="0"/>
          </a:p>
        </p:txBody>
      </p:sp>
    </p:spTree>
    <p:extLst>
      <p:ext uri="{BB962C8B-B14F-4D97-AF65-F5344CB8AC3E}">
        <p14:creationId xmlns:p14="http://schemas.microsoft.com/office/powerpoint/2010/main" val="42927737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66630E0C-58BB-4360-B531-93A1FC077E7A}" type="slidenum">
              <a:rPr lang="en-US" altLang="zh-CN" smtClean="0"/>
              <a:pPr>
                <a:defRPr/>
              </a:pPr>
              <a:t>16</a:t>
            </a:fld>
            <a:endParaRPr lang="en-US" altLang="zh-CN" dirty="0"/>
          </a:p>
        </p:txBody>
      </p:sp>
    </p:spTree>
    <p:extLst>
      <p:ext uri="{BB962C8B-B14F-4D97-AF65-F5344CB8AC3E}">
        <p14:creationId xmlns:p14="http://schemas.microsoft.com/office/powerpoint/2010/main" val="33137670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66630E0C-58BB-4360-B531-93A1FC077E7A}" type="slidenum">
              <a:rPr lang="en-US" altLang="zh-CN" smtClean="0"/>
              <a:pPr>
                <a:defRPr/>
              </a:pPr>
              <a:t>17</a:t>
            </a:fld>
            <a:endParaRPr lang="en-US" altLang="zh-CN" dirty="0"/>
          </a:p>
        </p:txBody>
      </p:sp>
    </p:spTree>
    <p:extLst>
      <p:ext uri="{BB962C8B-B14F-4D97-AF65-F5344CB8AC3E}">
        <p14:creationId xmlns:p14="http://schemas.microsoft.com/office/powerpoint/2010/main" val="37481057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66630E0C-58BB-4360-B531-93A1FC077E7A}" type="slidenum">
              <a:rPr lang="en-US" altLang="zh-CN" smtClean="0"/>
              <a:pPr>
                <a:defRPr/>
              </a:pPr>
              <a:t>18</a:t>
            </a:fld>
            <a:endParaRPr lang="en-US" altLang="zh-CN" dirty="0"/>
          </a:p>
        </p:txBody>
      </p:sp>
    </p:spTree>
    <p:extLst>
      <p:ext uri="{BB962C8B-B14F-4D97-AF65-F5344CB8AC3E}">
        <p14:creationId xmlns:p14="http://schemas.microsoft.com/office/powerpoint/2010/main" val="15028333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9AF538D-4F16-4352-8E7C-CE86069AF515}" type="slidenum">
              <a:rPr lang="zh-CN" altLang="en-US" smtClean="0"/>
              <a:t>19</a:t>
            </a:fld>
            <a:endParaRPr lang="zh-CN" altLang="en-US"/>
          </a:p>
        </p:txBody>
      </p:sp>
    </p:spTree>
    <p:extLst>
      <p:ext uri="{BB962C8B-B14F-4D97-AF65-F5344CB8AC3E}">
        <p14:creationId xmlns:p14="http://schemas.microsoft.com/office/powerpoint/2010/main" val="2664422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9AF538D-4F16-4352-8E7C-CE86069AF515}" type="slidenum">
              <a:rPr lang="zh-CN" altLang="en-US" smtClean="0"/>
              <a:t>2</a:t>
            </a:fld>
            <a:endParaRPr lang="zh-CN" altLang="en-US"/>
          </a:p>
        </p:txBody>
      </p:sp>
    </p:spTree>
    <p:extLst>
      <p:ext uri="{BB962C8B-B14F-4D97-AF65-F5344CB8AC3E}">
        <p14:creationId xmlns:p14="http://schemas.microsoft.com/office/powerpoint/2010/main" val="18373517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9AF538D-4F16-4352-8E7C-CE86069AF515}" type="slidenum">
              <a:rPr lang="zh-CN" altLang="en-US" smtClean="0"/>
              <a:t>20</a:t>
            </a:fld>
            <a:endParaRPr lang="zh-CN" altLang="en-US"/>
          </a:p>
        </p:txBody>
      </p:sp>
    </p:spTree>
    <p:extLst>
      <p:ext uri="{BB962C8B-B14F-4D97-AF65-F5344CB8AC3E}">
        <p14:creationId xmlns:p14="http://schemas.microsoft.com/office/powerpoint/2010/main" val="35267500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66630E0C-58BB-4360-B531-93A1FC077E7A}" type="slidenum">
              <a:rPr lang="en-US" altLang="zh-CN" smtClean="0"/>
              <a:pPr>
                <a:defRPr/>
              </a:pPr>
              <a:t>21</a:t>
            </a:fld>
            <a:endParaRPr lang="en-US" altLang="zh-CN" dirty="0"/>
          </a:p>
        </p:txBody>
      </p:sp>
    </p:spTree>
    <p:extLst>
      <p:ext uri="{BB962C8B-B14F-4D97-AF65-F5344CB8AC3E}">
        <p14:creationId xmlns:p14="http://schemas.microsoft.com/office/powerpoint/2010/main" val="162398834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66630E0C-58BB-4360-B531-93A1FC077E7A}" type="slidenum">
              <a:rPr lang="en-US" altLang="zh-CN" smtClean="0"/>
              <a:pPr>
                <a:defRPr/>
              </a:pPr>
              <a:t>22</a:t>
            </a:fld>
            <a:endParaRPr lang="en-US" altLang="zh-CN" dirty="0"/>
          </a:p>
        </p:txBody>
      </p:sp>
    </p:spTree>
    <p:extLst>
      <p:ext uri="{BB962C8B-B14F-4D97-AF65-F5344CB8AC3E}">
        <p14:creationId xmlns:p14="http://schemas.microsoft.com/office/powerpoint/2010/main" val="261674095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66630E0C-58BB-4360-B531-93A1FC077E7A}" type="slidenum">
              <a:rPr lang="en-US" altLang="zh-CN" smtClean="0"/>
              <a:pPr>
                <a:defRPr/>
              </a:pPr>
              <a:t>23</a:t>
            </a:fld>
            <a:endParaRPr lang="en-US" altLang="zh-CN" dirty="0"/>
          </a:p>
        </p:txBody>
      </p:sp>
    </p:spTree>
    <p:extLst>
      <p:ext uri="{BB962C8B-B14F-4D97-AF65-F5344CB8AC3E}">
        <p14:creationId xmlns:p14="http://schemas.microsoft.com/office/powerpoint/2010/main" val="383240532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en-US" smtClean="0"/>
          </a:p>
        </p:txBody>
      </p:sp>
      <p:sp>
        <p:nvSpPr>
          <p:cNvPr id="4" name="灯片编号占位符 3"/>
          <p:cNvSpPr>
            <a:spLocks noGrp="1"/>
          </p:cNvSpPr>
          <p:nvPr>
            <p:ph type="sldNum" sz="quarter" idx="5"/>
          </p:nvPr>
        </p:nvSpPr>
        <p:spPr/>
        <p:txBody>
          <a:bodyPr/>
          <a:lstStyle/>
          <a:p>
            <a:pPr>
              <a:defRPr/>
            </a:pPr>
            <a:fld id="{08241313-2DB2-471B-AB34-43AA4F8A4ED2}" type="slidenum">
              <a:rPr lang="zh-CN" altLang="en-US" smtClean="0"/>
              <a:pPr>
                <a:defRPr/>
              </a:pPr>
              <a:t>24</a:t>
            </a:fld>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a:defRPr/>
            </a:pPr>
            <a:fld id="{66630E0C-58BB-4360-B531-93A1FC077E7A}" type="slidenum">
              <a:rPr lang="en-US" altLang="zh-CN" smtClean="0"/>
              <a:pPr>
                <a:defRPr/>
              </a:pPr>
              <a:t>25</a:t>
            </a:fld>
            <a:endParaRPr lang="en-US" altLang="zh-CN" dirty="0"/>
          </a:p>
        </p:txBody>
      </p:sp>
    </p:spTree>
    <p:extLst>
      <p:ext uri="{BB962C8B-B14F-4D97-AF65-F5344CB8AC3E}">
        <p14:creationId xmlns:p14="http://schemas.microsoft.com/office/powerpoint/2010/main" val="164807557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9AF538D-4F16-4352-8E7C-CE86069AF515}" type="slidenum">
              <a:rPr lang="zh-CN" altLang="en-US" smtClean="0"/>
              <a:t>26</a:t>
            </a:fld>
            <a:endParaRPr lang="zh-CN" altLang="en-US"/>
          </a:p>
        </p:txBody>
      </p:sp>
    </p:spTree>
    <p:extLst>
      <p:ext uri="{BB962C8B-B14F-4D97-AF65-F5344CB8AC3E}">
        <p14:creationId xmlns:p14="http://schemas.microsoft.com/office/powerpoint/2010/main" val="12186690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66630E0C-58BB-4360-B531-93A1FC077E7A}" type="slidenum">
              <a:rPr lang="en-US" altLang="zh-CN" smtClean="0"/>
              <a:pPr>
                <a:defRPr/>
              </a:pPr>
              <a:t>27</a:t>
            </a:fld>
            <a:endParaRPr lang="en-US" altLang="zh-CN" dirty="0"/>
          </a:p>
        </p:txBody>
      </p:sp>
    </p:spTree>
    <p:extLst>
      <p:ext uri="{BB962C8B-B14F-4D97-AF65-F5344CB8AC3E}">
        <p14:creationId xmlns:p14="http://schemas.microsoft.com/office/powerpoint/2010/main" val="394226442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66630E0C-58BB-4360-B531-93A1FC077E7A}" type="slidenum">
              <a:rPr lang="en-US" altLang="zh-CN" smtClean="0"/>
              <a:pPr>
                <a:defRPr/>
              </a:pPr>
              <a:t>28</a:t>
            </a:fld>
            <a:endParaRPr lang="en-US" altLang="zh-CN" dirty="0"/>
          </a:p>
        </p:txBody>
      </p:sp>
    </p:spTree>
    <p:extLst>
      <p:ext uri="{BB962C8B-B14F-4D97-AF65-F5344CB8AC3E}">
        <p14:creationId xmlns:p14="http://schemas.microsoft.com/office/powerpoint/2010/main" val="188560373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66630E0C-58BB-4360-B531-93A1FC077E7A}" type="slidenum">
              <a:rPr lang="en-US" altLang="zh-CN" smtClean="0"/>
              <a:pPr>
                <a:defRPr/>
              </a:pPr>
              <a:t>29</a:t>
            </a:fld>
            <a:endParaRPr lang="en-US" altLang="zh-CN" dirty="0"/>
          </a:p>
        </p:txBody>
      </p:sp>
    </p:spTree>
    <p:extLst>
      <p:ext uri="{BB962C8B-B14F-4D97-AF65-F5344CB8AC3E}">
        <p14:creationId xmlns:p14="http://schemas.microsoft.com/office/powerpoint/2010/main" val="40590762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9AF538D-4F16-4352-8E7C-CE86069AF515}" type="slidenum">
              <a:rPr lang="zh-CN" altLang="en-US" smtClean="0"/>
              <a:t>3</a:t>
            </a:fld>
            <a:endParaRPr lang="zh-CN" altLang="en-US"/>
          </a:p>
        </p:txBody>
      </p:sp>
    </p:spTree>
    <p:extLst>
      <p:ext uri="{BB962C8B-B14F-4D97-AF65-F5344CB8AC3E}">
        <p14:creationId xmlns:p14="http://schemas.microsoft.com/office/powerpoint/2010/main" val="226052549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a:defRPr/>
            </a:pPr>
            <a:fld id="{66630E0C-58BB-4360-B531-93A1FC077E7A}" type="slidenum">
              <a:rPr lang="en-US" altLang="zh-CN" smtClean="0"/>
              <a:pPr>
                <a:defRPr/>
              </a:pPr>
              <a:t>30</a:t>
            </a:fld>
            <a:endParaRPr lang="en-US" altLang="zh-CN" dirty="0"/>
          </a:p>
        </p:txBody>
      </p:sp>
    </p:spTree>
    <p:extLst>
      <p:ext uri="{BB962C8B-B14F-4D97-AF65-F5344CB8AC3E}">
        <p14:creationId xmlns:p14="http://schemas.microsoft.com/office/powerpoint/2010/main" val="288256328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9AF538D-4F16-4352-8E7C-CE86069AF515}" type="slidenum">
              <a:rPr lang="zh-CN" altLang="en-US" smtClean="0"/>
              <a:t>31</a:t>
            </a:fld>
            <a:endParaRPr lang="zh-CN" altLang="en-US"/>
          </a:p>
        </p:txBody>
      </p:sp>
    </p:spTree>
    <p:extLst>
      <p:ext uri="{BB962C8B-B14F-4D97-AF65-F5344CB8AC3E}">
        <p14:creationId xmlns:p14="http://schemas.microsoft.com/office/powerpoint/2010/main" val="111297581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9AF538D-4F16-4352-8E7C-CE86069AF515}" type="slidenum">
              <a:rPr lang="zh-CN" altLang="en-US" smtClean="0"/>
              <a:t>32</a:t>
            </a:fld>
            <a:endParaRPr lang="zh-CN" altLang="en-US"/>
          </a:p>
        </p:txBody>
      </p:sp>
    </p:spTree>
    <p:extLst>
      <p:ext uri="{BB962C8B-B14F-4D97-AF65-F5344CB8AC3E}">
        <p14:creationId xmlns:p14="http://schemas.microsoft.com/office/powerpoint/2010/main" val="71392838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9AF538D-4F16-4352-8E7C-CE86069AF515}" type="slidenum">
              <a:rPr lang="zh-CN" altLang="en-US" smtClean="0"/>
              <a:t>33</a:t>
            </a:fld>
            <a:endParaRPr lang="zh-CN" altLang="en-US"/>
          </a:p>
        </p:txBody>
      </p:sp>
    </p:spTree>
    <p:extLst>
      <p:ext uri="{BB962C8B-B14F-4D97-AF65-F5344CB8AC3E}">
        <p14:creationId xmlns:p14="http://schemas.microsoft.com/office/powerpoint/2010/main" val="349989237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9AF538D-4F16-4352-8E7C-CE86069AF515}" type="slidenum">
              <a:rPr lang="zh-CN" altLang="en-US" smtClean="0"/>
              <a:t>34</a:t>
            </a:fld>
            <a:endParaRPr lang="zh-CN" altLang="en-US"/>
          </a:p>
        </p:txBody>
      </p:sp>
    </p:spTree>
    <p:extLst>
      <p:ext uri="{BB962C8B-B14F-4D97-AF65-F5344CB8AC3E}">
        <p14:creationId xmlns:p14="http://schemas.microsoft.com/office/powerpoint/2010/main" val="118240873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9AF538D-4F16-4352-8E7C-CE86069AF515}" type="slidenum">
              <a:rPr lang="zh-CN" altLang="en-US" smtClean="0"/>
              <a:t>35</a:t>
            </a:fld>
            <a:endParaRPr lang="zh-CN" altLang="en-US"/>
          </a:p>
        </p:txBody>
      </p:sp>
    </p:spTree>
    <p:extLst>
      <p:ext uri="{BB962C8B-B14F-4D97-AF65-F5344CB8AC3E}">
        <p14:creationId xmlns:p14="http://schemas.microsoft.com/office/powerpoint/2010/main" val="101205703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66630E0C-58BB-4360-B531-93A1FC077E7A}" type="slidenum">
              <a:rPr lang="en-US" altLang="zh-CN" smtClean="0"/>
              <a:pPr>
                <a:defRPr/>
              </a:pPr>
              <a:t>36</a:t>
            </a:fld>
            <a:endParaRPr lang="en-US" altLang="zh-CN" dirty="0"/>
          </a:p>
        </p:txBody>
      </p:sp>
    </p:spTree>
    <p:extLst>
      <p:ext uri="{BB962C8B-B14F-4D97-AF65-F5344CB8AC3E}">
        <p14:creationId xmlns:p14="http://schemas.microsoft.com/office/powerpoint/2010/main" val="363013791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66630E0C-58BB-4360-B531-93A1FC077E7A}" type="slidenum">
              <a:rPr lang="en-US" altLang="zh-CN" smtClean="0"/>
              <a:pPr>
                <a:defRPr/>
              </a:pPr>
              <a:t>37</a:t>
            </a:fld>
            <a:endParaRPr lang="en-US" altLang="zh-CN" dirty="0"/>
          </a:p>
        </p:txBody>
      </p:sp>
    </p:spTree>
    <p:extLst>
      <p:ext uri="{BB962C8B-B14F-4D97-AF65-F5344CB8AC3E}">
        <p14:creationId xmlns:p14="http://schemas.microsoft.com/office/powerpoint/2010/main" val="190863528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66630E0C-58BB-4360-B531-93A1FC077E7A}" type="slidenum">
              <a:rPr lang="en-US" altLang="zh-CN" smtClean="0"/>
              <a:pPr>
                <a:defRPr/>
              </a:pPr>
              <a:t>38</a:t>
            </a:fld>
            <a:endParaRPr lang="en-US" altLang="zh-CN" dirty="0"/>
          </a:p>
        </p:txBody>
      </p:sp>
    </p:spTree>
    <p:extLst>
      <p:ext uri="{BB962C8B-B14F-4D97-AF65-F5344CB8AC3E}">
        <p14:creationId xmlns:p14="http://schemas.microsoft.com/office/powerpoint/2010/main" val="379664133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a:defRPr/>
            </a:pPr>
            <a:fld id="{66630E0C-58BB-4360-B531-93A1FC077E7A}" type="slidenum">
              <a:rPr lang="en-US" altLang="zh-CN" smtClean="0"/>
              <a:pPr>
                <a:defRPr/>
              </a:pPr>
              <a:t>39</a:t>
            </a:fld>
            <a:endParaRPr lang="en-US" altLang="zh-CN" dirty="0"/>
          </a:p>
        </p:txBody>
      </p:sp>
    </p:spTree>
    <p:extLst>
      <p:ext uri="{BB962C8B-B14F-4D97-AF65-F5344CB8AC3E}">
        <p14:creationId xmlns:p14="http://schemas.microsoft.com/office/powerpoint/2010/main" val="14067590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9AF538D-4F16-4352-8E7C-CE86069AF515}" type="slidenum">
              <a:rPr lang="zh-CN" altLang="en-US" smtClean="0"/>
              <a:t>4</a:t>
            </a:fld>
            <a:endParaRPr lang="zh-CN" altLang="en-US"/>
          </a:p>
        </p:txBody>
      </p:sp>
    </p:spTree>
    <p:extLst>
      <p:ext uri="{BB962C8B-B14F-4D97-AF65-F5344CB8AC3E}">
        <p14:creationId xmlns:p14="http://schemas.microsoft.com/office/powerpoint/2010/main" val="182234015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en-US" smtClean="0"/>
          </a:p>
        </p:txBody>
      </p:sp>
      <p:sp>
        <p:nvSpPr>
          <p:cNvPr id="4" name="灯片编号占位符 3"/>
          <p:cNvSpPr>
            <a:spLocks noGrp="1"/>
          </p:cNvSpPr>
          <p:nvPr>
            <p:ph type="sldNum" sz="quarter" idx="5"/>
          </p:nvPr>
        </p:nvSpPr>
        <p:spPr/>
        <p:txBody>
          <a:bodyPr/>
          <a:lstStyle/>
          <a:p>
            <a:pPr>
              <a:defRPr/>
            </a:pPr>
            <a:fld id="{B6D33EE7-CC4C-48D0-906B-46303BD29252}" type="slidenum">
              <a:rPr lang="zh-CN" altLang="en-US" smtClean="0"/>
              <a:pPr>
                <a:defRPr/>
              </a:pPr>
              <a:t>40</a:t>
            </a:fld>
            <a:endParaRPr lang="zh-CN"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en-US" smtClean="0"/>
          </a:p>
        </p:txBody>
      </p:sp>
      <p:sp>
        <p:nvSpPr>
          <p:cNvPr id="4" name="灯片编号占位符 3"/>
          <p:cNvSpPr>
            <a:spLocks noGrp="1"/>
          </p:cNvSpPr>
          <p:nvPr>
            <p:ph type="sldNum" sz="quarter" idx="5"/>
          </p:nvPr>
        </p:nvSpPr>
        <p:spPr/>
        <p:txBody>
          <a:bodyPr/>
          <a:lstStyle/>
          <a:p>
            <a:pPr>
              <a:defRPr/>
            </a:pPr>
            <a:fld id="{F021CBF7-FE07-4A68-8108-03FF0430738A}" type="slidenum">
              <a:rPr lang="en-US" altLang="zh-CN" smtClean="0"/>
              <a:pPr>
                <a:defRPr/>
              </a:pPr>
              <a:t>41</a:t>
            </a:fld>
            <a:endParaRPr lang="en-US" altLang="zh-CN"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66630E0C-58BB-4360-B531-93A1FC077E7A}" type="slidenum">
              <a:rPr lang="en-US" altLang="zh-CN" smtClean="0"/>
              <a:pPr>
                <a:defRPr/>
              </a:pPr>
              <a:t>42</a:t>
            </a:fld>
            <a:endParaRPr lang="en-US" altLang="zh-CN" dirty="0"/>
          </a:p>
        </p:txBody>
      </p:sp>
    </p:spTree>
    <p:extLst>
      <p:ext uri="{BB962C8B-B14F-4D97-AF65-F5344CB8AC3E}">
        <p14:creationId xmlns:p14="http://schemas.microsoft.com/office/powerpoint/2010/main" val="145800074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en-US" smtClean="0"/>
          </a:p>
        </p:txBody>
      </p:sp>
      <p:sp>
        <p:nvSpPr>
          <p:cNvPr id="4" name="灯片编号占位符 3"/>
          <p:cNvSpPr>
            <a:spLocks noGrp="1"/>
          </p:cNvSpPr>
          <p:nvPr>
            <p:ph type="sldNum" sz="quarter" idx="5"/>
          </p:nvPr>
        </p:nvSpPr>
        <p:spPr/>
        <p:txBody>
          <a:bodyPr/>
          <a:lstStyle/>
          <a:p>
            <a:pPr>
              <a:defRPr/>
            </a:pPr>
            <a:fld id="{E0294A1F-4CE4-4E77-BFB8-82F0F6F35E79}" type="slidenum">
              <a:rPr lang="zh-CN" altLang="en-US" smtClean="0"/>
              <a:pPr>
                <a:defRPr/>
              </a:pPr>
              <a:t>43</a:t>
            </a:fld>
            <a:endParaRPr lang="zh-CN" alt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幻灯片图像占位符 1"/>
          <p:cNvSpPr>
            <a:spLocks noGrp="1" noRot="1" noChangeAspect="1" noTextEdit="1"/>
          </p:cNvSpPr>
          <p:nvPr>
            <p:ph type="sldImg"/>
          </p:nvPr>
        </p:nvSpPr>
        <p:spPr>
          <a:ln/>
        </p:spPr>
      </p:sp>
      <p:sp>
        <p:nvSpPr>
          <p:cNvPr id="46083" name="备注占位符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smtClean="0">
              <a:latin typeface="Arial" pitchFamily="34" charset="0"/>
            </a:endParaRPr>
          </a:p>
        </p:txBody>
      </p:sp>
      <p:sp>
        <p:nvSpPr>
          <p:cNvPr id="46084" name="灯片编号占位符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8000">
                <a:solidFill>
                  <a:schemeClr val="tx2"/>
                </a:solidFill>
                <a:latin typeface="Arial" pitchFamily="34" charset="0"/>
                <a:ea typeface="黑体" pitchFamily="49" charset="-122"/>
              </a:defRPr>
            </a:lvl1pPr>
            <a:lvl2pPr marL="742950" indent="-285750" eaLnBrk="0" hangingPunct="0">
              <a:defRPr sz="8000">
                <a:solidFill>
                  <a:schemeClr val="tx2"/>
                </a:solidFill>
                <a:latin typeface="Arial" pitchFamily="34" charset="0"/>
                <a:ea typeface="黑体" pitchFamily="49" charset="-122"/>
              </a:defRPr>
            </a:lvl2pPr>
            <a:lvl3pPr marL="1143000" indent="-228600" eaLnBrk="0" hangingPunct="0">
              <a:defRPr sz="8000">
                <a:solidFill>
                  <a:schemeClr val="tx2"/>
                </a:solidFill>
                <a:latin typeface="Arial" pitchFamily="34" charset="0"/>
                <a:ea typeface="黑体" pitchFamily="49" charset="-122"/>
              </a:defRPr>
            </a:lvl3pPr>
            <a:lvl4pPr marL="1600200" indent="-228600" eaLnBrk="0" hangingPunct="0">
              <a:defRPr sz="8000">
                <a:solidFill>
                  <a:schemeClr val="tx2"/>
                </a:solidFill>
                <a:latin typeface="Arial" pitchFamily="34" charset="0"/>
                <a:ea typeface="黑体" pitchFamily="49" charset="-122"/>
              </a:defRPr>
            </a:lvl4pPr>
            <a:lvl5pPr marL="2057400" indent="-228600" eaLnBrk="0" hangingPunct="0">
              <a:defRPr sz="8000">
                <a:solidFill>
                  <a:schemeClr val="tx2"/>
                </a:solidFill>
                <a:latin typeface="Arial" pitchFamily="34" charset="0"/>
                <a:ea typeface="黑体" pitchFamily="49" charset="-122"/>
              </a:defRPr>
            </a:lvl5pPr>
            <a:lvl6pPr marL="2514600" indent="-228600" eaLnBrk="0" fontAlgn="base" hangingPunct="0">
              <a:spcBef>
                <a:spcPct val="0"/>
              </a:spcBef>
              <a:spcAft>
                <a:spcPct val="0"/>
              </a:spcAft>
              <a:defRPr sz="8000">
                <a:solidFill>
                  <a:schemeClr val="tx2"/>
                </a:solidFill>
                <a:latin typeface="Arial" pitchFamily="34" charset="0"/>
                <a:ea typeface="黑体" pitchFamily="49" charset="-122"/>
              </a:defRPr>
            </a:lvl6pPr>
            <a:lvl7pPr marL="2971800" indent="-228600" eaLnBrk="0" fontAlgn="base" hangingPunct="0">
              <a:spcBef>
                <a:spcPct val="0"/>
              </a:spcBef>
              <a:spcAft>
                <a:spcPct val="0"/>
              </a:spcAft>
              <a:defRPr sz="8000">
                <a:solidFill>
                  <a:schemeClr val="tx2"/>
                </a:solidFill>
                <a:latin typeface="Arial" pitchFamily="34" charset="0"/>
                <a:ea typeface="黑体" pitchFamily="49" charset="-122"/>
              </a:defRPr>
            </a:lvl7pPr>
            <a:lvl8pPr marL="3429000" indent="-228600" eaLnBrk="0" fontAlgn="base" hangingPunct="0">
              <a:spcBef>
                <a:spcPct val="0"/>
              </a:spcBef>
              <a:spcAft>
                <a:spcPct val="0"/>
              </a:spcAft>
              <a:defRPr sz="8000">
                <a:solidFill>
                  <a:schemeClr val="tx2"/>
                </a:solidFill>
                <a:latin typeface="Arial" pitchFamily="34" charset="0"/>
                <a:ea typeface="黑体" pitchFamily="49" charset="-122"/>
              </a:defRPr>
            </a:lvl8pPr>
            <a:lvl9pPr marL="3886200" indent="-228600" eaLnBrk="0" fontAlgn="base" hangingPunct="0">
              <a:spcBef>
                <a:spcPct val="0"/>
              </a:spcBef>
              <a:spcAft>
                <a:spcPct val="0"/>
              </a:spcAft>
              <a:defRPr sz="8000">
                <a:solidFill>
                  <a:schemeClr val="tx2"/>
                </a:solidFill>
                <a:latin typeface="Arial" pitchFamily="34" charset="0"/>
                <a:ea typeface="黑体" pitchFamily="49" charset="-122"/>
              </a:defRPr>
            </a:lvl9pPr>
          </a:lstStyle>
          <a:p>
            <a:pPr eaLnBrk="1" hangingPunct="1"/>
            <a:fld id="{8F84831C-4DB8-4AC7-BFD0-343E7C9AA9FB}" type="slidenum">
              <a:rPr lang="en-US" altLang="zh-CN" sz="1200" smtClean="0">
                <a:solidFill>
                  <a:schemeClr val="tx1"/>
                </a:solidFill>
                <a:ea typeface="宋体" pitchFamily="2" charset="-122"/>
              </a:rPr>
              <a:pPr eaLnBrk="1" hangingPunct="1"/>
              <a:t>44</a:t>
            </a:fld>
            <a:endParaRPr lang="en-US" altLang="zh-CN" sz="1200" dirty="0" smtClean="0">
              <a:solidFill>
                <a:schemeClr val="tx1"/>
              </a:solidFill>
              <a:ea typeface="宋体" pitchFamily="2" charset="-122"/>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66630E0C-58BB-4360-B531-93A1FC077E7A}" type="slidenum">
              <a:rPr lang="en-US" altLang="zh-CN" smtClean="0"/>
              <a:pPr>
                <a:defRPr/>
              </a:pPr>
              <a:t>45</a:t>
            </a:fld>
            <a:endParaRPr lang="en-US" altLang="zh-CN" dirty="0"/>
          </a:p>
        </p:txBody>
      </p:sp>
    </p:spTree>
    <p:extLst>
      <p:ext uri="{BB962C8B-B14F-4D97-AF65-F5344CB8AC3E}">
        <p14:creationId xmlns:p14="http://schemas.microsoft.com/office/powerpoint/2010/main" val="203659749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66630E0C-58BB-4360-B531-93A1FC077E7A}" type="slidenum">
              <a:rPr lang="en-US" altLang="zh-CN" smtClean="0"/>
              <a:pPr>
                <a:defRPr/>
              </a:pPr>
              <a:t>46</a:t>
            </a:fld>
            <a:endParaRPr lang="en-US" altLang="zh-CN" dirty="0"/>
          </a:p>
        </p:txBody>
      </p:sp>
    </p:spTree>
    <p:extLst>
      <p:ext uri="{BB962C8B-B14F-4D97-AF65-F5344CB8AC3E}">
        <p14:creationId xmlns:p14="http://schemas.microsoft.com/office/powerpoint/2010/main" val="313229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66630E0C-58BB-4360-B531-93A1FC077E7A}" type="slidenum">
              <a:rPr lang="en-US" altLang="zh-CN" smtClean="0"/>
              <a:pPr>
                <a:defRPr/>
              </a:pPr>
              <a:t>47</a:t>
            </a:fld>
            <a:endParaRPr lang="en-US" altLang="zh-CN" dirty="0"/>
          </a:p>
        </p:txBody>
      </p:sp>
    </p:spTree>
    <p:extLst>
      <p:ext uri="{BB962C8B-B14F-4D97-AF65-F5344CB8AC3E}">
        <p14:creationId xmlns:p14="http://schemas.microsoft.com/office/powerpoint/2010/main" val="34578982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9AF538D-4F16-4352-8E7C-CE86069AF515}" type="slidenum">
              <a:rPr lang="zh-CN" altLang="en-US" smtClean="0"/>
              <a:t>5</a:t>
            </a:fld>
            <a:endParaRPr lang="zh-CN" altLang="en-US"/>
          </a:p>
        </p:txBody>
      </p:sp>
    </p:spTree>
    <p:extLst>
      <p:ext uri="{BB962C8B-B14F-4D97-AF65-F5344CB8AC3E}">
        <p14:creationId xmlns:p14="http://schemas.microsoft.com/office/powerpoint/2010/main" val="27536067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9AF538D-4F16-4352-8E7C-CE86069AF515}" type="slidenum">
              <a:rPr lang="zh-CN" altLang="en-US" smtClean="0"/>
              <a:t>6</a:t>
            </a:fld>
            <a:endParaRPr lang="zh-CN" altLang="en-US"/>
          </a:p>
        </p:txBody>
      </p:sp>
    </p:spTree>
    <p:extLst>
      <p:ext uri="{BB962C8B-B14F-4D97-AF65-F5344CB8AC3E}">
        <p14:creationId xmlns:p14="http://schemas.microsoft.com/office/powerpoint/2010/main" val="38095788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66630E0C-58BB-4360-B531-93A1FC077E7A}" type="slidenum">
              <a:rPr lang="en-US" altLang="zh-CN" smtClean="0"/>
              <a:pPr>
                <a:defRPr/>
              </a:pPr>
              <a:t>7</a:t>
            </a:fld>
            <a:endParaRPr lang="en-US" altLang="zh-CN" dirty="0"/>
          </a:p>
        </p:txBody>
      </p:sp>
    </p:spTree>
    <p:extLst>
      <p:ext uri="{BB962C8B-B14F-4D97-AF65-F5344CB8AC3E}">
        <p14:creationId xmlns:p14="http://schemas.microsoft.com/office/powerpoint/2010/main" val="468742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66630E0C-58BB-4360-B531-93A1FC077E7A}" type="slidenum">
              <a:rPr lang="en-US" altLang="zh-CN" smtClean="0"/>
              <a:pPr>
                <a:defRPr/>
              </a:pPr>
              <a:t>8</a:t>
            </a:fld>
            <a:endParaRPr lang="en-US" altLang="zh-CN" dirty="0"/>
          </a:p>
        </p:txBody>
      </p:sp>
    </p:spTree>
    <p:extLst>
      <p:ext uri="{BB962C8B-B14F-4D97-AF65-F5344CB8AC3E}">
        <p14:creationId xmlns:p14="http://schemas.microsoft.com/office/powerpoint/2010/main" val="8121999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smtClean="0"/>
              <a:t>Gain ?</a:t>
            </a:r>
            <a:endParaRPr lang="zh-CN" altLang="en-US" dirty="0"/>
          </a:p>
        </p:txBody>
      </p:sp>
      <p:sp>
        <p:nvSpPr>
          <p:cNvPr id="4" name="灯片编号占位符 3"/>
          <p:cNvSpPr>
            <a:spLocks noGrp="1"/>
          </p:cNvSpPr>
          <p:nvPr>
            <p:ph type="sldNum" sz="quarter" idx="10"/>
          </p:nvPr>
        </p:nvSpPr>
        <p:spPr/>
        <p:txBody>
          <a:bodyPr/>
          <a:lstStyle/>
          <a:p>
            <a:pPr>
              <a:defRPr/>
            </a:pPr>
            <a:fld id="{66630E0C-58BB-4360-B531-93A1FC077E7A}" type="slidenum">
              <a:rPr lang="en-US" altLang="zh-CN" smtClean="0"/>
              <a:pPr>
                <a:defRPr/>
              </a:pPr>
              <a:t>9</a:t>
            </a:fld>
            <a:endParaRPr lang="en-US" altLang="zh-CN" dirty="0"/>
          </a:p>
        </p:txBody>
      </p:sp>
    </p:spTree>
    <p:extLst>
      <p:ext uri="{BB962C8B-B14F-4D97-AF65-F5344CB8AC3E}">
        <p14:creationId xmlns:p14="http://schemas.microsoft.com/office/powerpoint/2010/main" val="42248371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bg>
      <p:bgRef idx="1001">
        <a:schemeClr val="bg2"/>
      </p:bgRef>
    </p:bg>
    <p:spTree>
      <p:nvGrpSpPr>
        <p:cNvPr id="1" name=""/>
        <p:cNvGrpSpPr/>
        <p:nvPr/>
      </p:nvGrpSpPr>
      <p:grpSpPr>
        <a:xfrm>
          <a:off x="0" y="0"/>
          <a:ext cx="0" cy="0"/>
          <a:chOff x="0" y="0"/>
          <a:chExt cx="0" cy="0"/>
        </a:xfrm>
      </p:grpSpPr>
      <p:sp>
        <p:nvSpPr>
          <p:cNvPr id="7" name="矩形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矩形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矩形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标题 7"/>
          <p:cNvSpPr>
            <a:spLocks noGrp="1"/>
          </p:cNvSpPr>
          <p:nvPr>
            <p:ph type="ctrTitle"/>
          </p:nvPr>
        </p:nvSpPr>
        <p:spPr>
          <a:xfrm>
            <a:off x="2362200" y="4038600"/>
            <a:ext cx="6477000" cy="1828800"/>
          </a:xfrm>
        </p:spPr>
        <p:txBody>
          <a:bodyPr anchor="b"/>
          <a:lstStyle>
            <a:lvl1pPr>
              <a:defRPr cap="all" baseline="0"/>
            </a:lvl1pPr>
          </a:lstStyle>
          <a:p>
            <a:r>
              <a:rPr kumimoji="0" lang="zh-CN" altLang="en-US" smtClean="0"/>
              <a:t>单击此处编辑母版标题样式</a:t>
            </a:r>
            <a:endParaRPr kumimoji="0" lang="en-US"/>
          </a:p>
        </p:txBody>
      </p:sp>
      <p:sp>
        <p:nvSpPr>
          <p:cNvPr id="9" name="副标题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CN" altLang="en-US" smtClean="0"/>
              <a:t>单击此处编辑母版副标题样式</a:t>
            </a:r>
            <a:endParaRPr kumimoji="0" lang="en-US"/>
          </a:p>
        </p:txBody>
      </p:sp>
      <p:sp>
        <p:nvSpPr>
          <p:cNvPr id="28" name="日期占位符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D2BA0CED-EF82-4762-92FE-6408DAA8CAB5}" type="datetime1">
              <a:rPr lang="zh-CN" altLang="en-US" smtClean="0"/>
              <a:t>2011/2/16</a:t>
            </a:fld>
            <a:endParaRPr lang="zh-CN" altLang="en-US"/>
          </a:p>
        </p:txBody>
      </p:sp>
      <p:sp>
        <p:nvSpPr>
          <p:cNvPr id="17" name="页脚占位符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zh-CN" altLang="en-US"/>
          </a:p>
        </p:txBody>
      </p:sp>
      <p:sp>
        <p:nvSpPr>
          <p:cNvPr id="29" name="灯片编号占位符 28"/>
          <p:cNvSpPr>
            <a:spLocks noGrp="1"/>
          </p:cNvSpPr>
          <p:nvPr>
            <p:ph type="sldNum" sz="quarter" idx="12"/>
          </p:nvPr>
        </p:nvSpPr>
        <p:spPr>
          <a:xfrm>
            <a:off x="8001000" y="228600"/>
            <a:ext cx="838200" cy="381000"/>
          </a:xfrm>
        </p:spPr>
        <p:txBody>
          <a:bodyPr/>
          <a:lstStyle>
            <a:lvl1pPr>
              <a:defRPr>
                <a:solidFill>
                  <a:schemeClr val="tx2"/>
                </a:solidFill>
              </a:defRPr>
            </a:lvl1pPr>
          </a:lstStyle>
          <a:p>
            <a:fld id="{0ABF9B20-F1E4-4949-BCF3-463EA1C91FF3}" type="slidenum">
              <a:rPr lang="zh-CN" altLang="en-US" smtClean="0"/>
              <a:t>‹#›</a:t>
            </a:fld>
            <a:endParaRPr lang="zh-CN" alt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0" lang="zh-CN" altLang="en-US" smtClean="0"/>
              <a:t>单击此处编辑母版标题样式</a:t>
            </a:r>
            <a:endParaRPr kumimoji="0" lang="en-US"/>
          </a:p>
        </p:txBody>
      </p:sp>
      <p:sp>
        <p:nvSpPr>
          <p:cNvPr id="3" name="竖排文字占位符 2"/>
          <p:cNvSpPr>
            <a:spLocks noGrp="1"/>
          </p:cNvSpPr>
          <p:nvPr>
            <p:ph type="body" orient="vert" idx="1"/>
          </p:nvPr>
        </p:nvSpPr>
        <p:spPr/>
        <p:txBody>
          <a:bodyPr vert="eaVert"/>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4" name="日期占位符 3"/>
          <p:cNvSpPr>
            <a:spLocks noGrp="1"/>
          </p:cNvSpPr>
          <p:nvPr>
            <p:ph type="dt" sz="half" idx="10"/>
          </p:nvPr>
        </p:nvSpPr>
        <p:spPr/>
        <p:txBody>
          <a:bodyPr/>
          <a:lstStyle/>
          <a:p>
            <a:fld id="{81CA461C-B209-413D-8A28-0EE60B62AF53}" type="datetime1">
              <a:rPr lang="zh-CN" altLang="en-US" smtClean="0"/>
              <a:t>2011/2/16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ABF9B20-F1E4-4949-BCF3-463EA1C91FF3}"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垂直排列标题与文本">
    <p:bg>
      <p:bgRef idx="1001">
        <a:schemeClr val="bg1"/>
      </p:bgRef>
    </p:bg>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53200" y="609600"/>
            <a:ext cx="2057400" cy="5516563"/>
          </a:xfrm>
        </p:spPr>
        <p:txBody>
          <a:bodyPr vert="eaVert"/>
          <a:lstStyle/>
          <a:p>
            <a:r>
              <a:rPr kumimoji="0" lang="zh-CN" altLang="en-US" smtClean="0"/>
              <a:t>单击此处编辑母版标题样式</a:t>
            </a:r>
            <a:endParaRPr kumimoji="0" lang="en-US"/>
          </a:p>
        </p:txBody>
      </p:sp>
      <p:sp>
        <p:nvSpPr>
          <p:cNvPr id="3" name="竖排文字占位符 2"/>
          <p:cNvSpPr>
            <a:spLocks noGrp="1"/>
          </p:cNvSpPr>
          <p:nvPr>
            <p:ph type="body" orient="vert" idx="1"/>
          </p:nvPr>
        </p:nvSpPr>
        <p:spPr>
          <a:xfrm>
            <a:off x="457200" y="609600"/>
            <a:ext cx="5562600" cy="5516564"/>
          </a:xfrm>
        </p:spPr>
        <p:txBody>
          <a:bodyPr vert="eaVert"/>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4" name="日期占位符 3"/>
          <p:cNvSpPr>
            <a:spLocks noGrp="1"/>
          </p:cNvSpPr>
          <p:nvPr>
            <p:ph type="dt" sz="half" idx="10"/>
          </p:nvPr>
        </p:nvSpPr>
        <p:spPr>
          <a:xfrm>
            <a:off x="6553200" y="6248402"/>
            <a:ext cx="2209800" cy="365125"/>
          </a:xfrm>
        </p:spPr>
        <p:txBody>
          <a:bodyPr/>
          <a:lstStyle/>
          <a:p>
            <a:fld id="{24C8868B-2BAD-4477-9320-2D600360DA38}" type="datetime1">
              <a:rPr lang="zh-CN" altLang="en-US" smtClean="0"/>
              <a:t>2011/2/16</a:t>
            </a:fld>
            <a:endParaRPr lang="zh-CN" altLang="en-US"/>
          </a:p>
        </p:txBody>
      </p:sp>
      <p:sp>
        <p:nvSpPr>
          <p:cNvPr id="5" name="页脚占位符 4"/>
          <p:cNvSpPr>
            <a:spLocks noGrp="1"/>
          </p:cNvSpPr>
          <p:nvPr>
            <p:ph type="ftr" sz="quarter" idx="11"/>
          </p:nvPr>
        </p:nvSpPr>
        <p:spPr>
          <a:xfrm>
            <a:off x="457201" y="6248207"/>
            <a:ext cx="5573483" cy="365125"/>
          </a:xfrm>
        </p:spPr>
        <p:txBody>
          <a:bodyPr/>
          <a:lstStyle/>
          <a:p>
            <a:endParaRPr lang="zh-CN" altLang="en-US"/>
          </a:p>
        </p:txBody>
      </p:sp>
      <p:sp>
        <p:nvSpPr>
          <p:cNvPr id="7" name="矩形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8" name="矩形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9" name="矩形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6" name="灯片编号占位符 5"/>
          <p:cNvSpPr>
            <a:spLocks noGrp="1"/>
          </p:cNvSpPr>
          <p:nvPr>
            <p:ph type="sldNum" sz="quarter" idx="12"/>
          </p:nvPr>
        </p:nvSpPr>
        <p:spPr>
          <a:xfrm rot="5400000">
            <a:off x="5989638" y="144462"/>
            <a:ext cx="533400" cy="244476"/>
          </a:xfrm>
        </p:spPr>
        <p:txBody>
          <a:bodyPr/>
          <a:lstStyle/>
          <a:p>
            <a:fld id="{0ABF9B20-F1E4-4949-BCF3-463EA1C91FF3}" type="slidenum">
              <a:rPr lang="zh-CN" altLang="en-US" smtClean="0"/>
              <a:t>‹#›</a:t>
            </a:fld>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标题，文本与内容">
    <p:spTree>
      <p:nvGrpSpPr>
        <p:cNvPr id="1" name=""/>
        <p:cNvGrpSpPr/>
        <p:nvPr/>
      </p:nvGrpSpPr>
      <p:grpSpPr>
        <a:xfrm>
          <a:off x="0" y="0"/>
          <a:ext cx="0" cy="0"/>
          <a:chOff x="0" y="0"/>
          <a:chExt cx="0" cy="0"/>
        </a:xfrm>
      </p:grpSpPr>
      <p:sp>
        <p:nvSpPr>
          <p:cNvPr id="2" name="标题 1"/>
          <p:cNvSpPr>
            <a:spLocks noGrp="1"/>
          </p:cNvSpPr>
          <p:nvPr>
            <p:ph type="title"/>
          </p:nvPr>
        </p:nvSpPr>
        <p:spPr>
          <a:xfrm>
            <a:off x="755650" y="0"/>
            <a:ext cx="7993063" cy="1052513"/>
          </a:xfrm>
        </p:spPr>
        <p:txBody>
          <a:bodyPr/>
          <a:lstStyle/>
          <a:p>
            <a:r>
              <a:rPr lang="zh-CN" altLang="en-US" smtClean="0"/>
              <a:t>单击此处编辑母版标题样式</a:t>
            </a:r>
            <a:endParaRPr lang="zh-CN" altLang="en-US"/>
          </a:p>
        </p:txBody>
      </p:sp>
      <p:sp>
        <p:nvSpPr>
          <p:cNvPr id="3" name="文本占位符 2"/>
          <p:cNvSpPr>
            <a:spLocks noGrp="1"/>
          </p:cNvSpPr>
          <p:nvPr>
            <p:ph type="body" sz="half" idx="1"/>
          </p:nvPr>
        </p:nvSpPr>
        <p:spPr>
          <a:xfrm>
            <a:off x="949325" y="1341438"/>
            <a:ext cx="3754438" cy="4895850"/>
          </a:xfrm>
        </p:spPr>
        <p:txBody>
          <a:bodyPr/>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endParaRPr lang="zh-CN" altLang="en-US" dirty="0"/>
          </a:p>
        </p:txBody>
      </p:sp>
      <p:sp>
        <p:nvSpPr>
          <p:cNvPr id="4" name="内容占位符 3"/>
          <p:cNvSpPr>
            <a:spLocks noGrp="1"/>
          </p:cNvSpPr>
          <p:nvPr>
            <p:ph sz="half" idx="2"/>
          </p:nvPr>
        </p:nvSpPr>
        <p:spPr>
          <a:xfrm>
            <a:off x="4856163" y="1341438"/>
            <a:ext cx="3754437" cy="4895850"/>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Rectangle 6"/>
          <p:cNvSpPr>
            <a:spLocks noGrp="1" noChangeArrowheads="1"/>
          </p:cNvSpPr>
          <p:nvPr>
            <p:ph type="dt" sz="half" idx="10"/>
          </p:nvPr>
        </p:nvSpPr>
        <p:spPr>
          <a:ln/>
        </p:spPr>
        <p:txBody>
          <a:bodyPr/>
          <a:lstStyle>
            <a:lvl1pPr>
              <a:defRPr/>
            </a:lvl1pPr>
          </a:lstStyle>
          <a:p>
            <a:pPr>
              <a:defRPr/>
            </a:pPr>
            <a:fld id="{318645D4-28A4-479C-B7DB-FEF8F6F70FF1}" type="datetime1">
              <a:rPr lang="zh-CN" altLang="en-US" smtClean="0"/>
              <a:t>2011/2/16</a:t>
            </a:fld>
            <a:endParaRPr lang="en-US" altLang="zh-CN" dirty="0"/>
          </a:p>
        </p:txBody>
      </p:sp>
      <p:sp>
        <p:nvSpPr>
          <p:cNvPr id="6" name="Rectangle 7"/>
          <p:cNvSpPr>
            <a:spLocks noGrp="1" noChangeArrowheads="1"/>
          </p:cNvSpPr>
          <p:nvPr>
            <p:ph type="ftr" sz="quarter" idx="11"/>
          </p:nvPr>
        </p:nvSpPr>
        <p:spPr>
          <a:ln/>
        </p:spPr>
        <p:txBody>
          <a:bodyPr/>
          <a:lstStyle>
            <a:lvl1pPr>
              <a:defRPr/>
            </a:lvl1pPr>
          </a:lstStyle>
          <a:p>
            <a:pPr>
              <a:defRPr/>
            </a:pPr>
            <a:endParaRPr lang="en-US" altLang="zh-CN" dirty="0"/>
          </a:p>
        </p:txBody>
      </p:sp>
      <p:sp>
        <p:nvSpPr>
          <p:cNvPr id="7" name="Rectangle 8"/>
          <p:cNvSpPr>
            <a:spLocks noGrp="1" noChangeArrowheads="1"/>
          </p:cNvSpPr>
          <p:nvPr>
            <p:ph type="sldNum" sz="quarter" idx="12"/>
          </p:nvPr>
        </p:nvSpPr>
        <p:spPr>
          <a:ln/>
        </p:spPr>
        <p:txBody>
          <a:bodyPr/>
          <a:lstStyle>
            <a:lvl1pPr>
              <a:defRPr/>
            </a:lvl1pPr>
          </a:lstStyle>
          <a:p>
            <a:pPr>
              <a:defRPr/>
            </a:pPr>
            <a:fld id="{FB27B190-A1D6-4D5E-A71F-0912BB8D3D37}" type="slidenum">
              <a:rPr lang="en-US" altLang="zh-CN"/>
              <a:pPr>
                <a:defRPr/>
              </a:pPr>
              <a:t>‹#›</a:t>
            </a:fld>
            <a:endParaRPr lang="en-US" altLang="zh-CN" dirty="0"/>
          </a:p>
        </p:txBody>
      </p:sp>
    </p:spTree>
    <p:extLst>
      <p:ext uri="{BB962C8B-B14F-4D97-AF65-F5344CB8AC3E}">
        <p14:creationId xmlns:p14="http://schemas.microsoft.com/office/powerpoint/2010/main" val="3603780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12648" y="228600"/>
            <a:ext cx="8153400" cy="990600"/>
          </a:xfrm>
        </p:spPr>
        <p:txBody>
          <a:bodyPr/>
          <a:lstStyle/>
          <a:p>
            <a:r>
              <a:rPr kumimoji="0" lang="zh-CN" altLang="en-US" smtClean="0"/>
              <a:t>单击此处编辑母版标题样式</a:t>
            </a:r>
            <a:endParaRPr kumimoji="0" lang="en-US"/>
          </a:p>
        </p:txBody>
      </p:sp>
      <p:sp>
        <p:nvSpPr>
          <p:cNvPr id="4" name="日期占位符 3"/>
          <p:cNvSpPr>
            <a:spLocks noGrp="1"/>
          </p:cNvSpPr>
          <p:nvPr>
            <p:ph type="dt" sz="half" idx="10"/>
          </p:nvPr>
        </p:nvSpPr>
        <p:spPr/>
        <p:txBody>
          <a:bodyPr/>
          <a:lstStyle/>
          <a:p>
            <a:fld id="{A1B07204-7B62-4EBF-8FCF-D197FCE91963}" type="datetime1">
              <a:rPr lang="zh-CN" altLang="en-US" smtClean="0"/>
              <a:t>2011/2/16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lvl1pPr>
              <a:defRPr>
                <a:solidFill>
                  <a:srgbClr val="FFFFFF"/>
                </a:solidFill>
              </a:defRPr>
            </a:lvl1pPr>
          </a:lstStyle>
          <a:p>
            <a:fld id="{0ABF9B20-F1E4-4949-BCF3-463EA1C91FF3}" type="slidenum">
              <a:rPr lang="zh-CN" altLang="en-US" smtClean="0"/>
              <a:t>‹#›</a:t>
            </a:fld>
            <a:endParaRPr lang="zh-CN" altLang="en-US"/>
          </a:p>
        </p:txBody>
      </p:sp>
      <p:sp>
        <p:nvSpPr>
          <p:cNvPr id="8" name="内容占位符 7"/>
          <p:cNvSpPr>
            <a:spLocks noGrp="1"/>
          </p:cNvSpPr>
          <p:nvPr>
            <p:ph sz="quarter" idx="1"/>
          </p:nvPr>
        </p:nvSpPr>
        <p:spPr>
          <a:xfrm>
            <a:off x="612648" y="1600200"/>
            <a:ext cx="8153400" cy="4495800"/>
          </a:xfrm>
        </p:spPr>
        <p:txBody>
          <a:bodyPr/>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节标题">
    <p:bg>
      <p:bgRef idx="1003">
        <a:schemeClr val="bg1"/>
      </p:bgRef>
    </p:bg>
    <p:spTree>
      <p:nvGrpSpPr>
        <p:cNvPr id="1" name=""/>
        <p:cNvGrpSpPr/>
        <p:nvPr/>
      </p:nvGrpSpPr>
      <p:grpSpPr>
        <a:xfrm>
          <a:off x="0" y="0"/>
          <a:ext cx="0" cy="0"/>
          <a:chOff x="0" y="0"/>
          <a:chExt cx="0" cy="0"/>
        </a:xfrm>
      </p:grpSpPr>
      <p:sp>
        <p:nvSpPr>
          <p:cNvPr id="3" name="文本占位符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CN" altLang="en-US" smtClean="0"/>
              <a:t>单击此处编辑母版文本样式</a:t>
            </a:r>
          </a:p>
        </p:txBody>
      </p:sp>
      <p:sp>
        <p:nvSpPr>
          <p:cNvPr id="7" name="矩形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矩形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矩形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标题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zh-CN" altLang="en-US" smtClean="0"/>
              <a:t>单击此处编辑母版标题样式</a:t>
            </a:r>
            <a:endParaRPr kumimoji="0" lang="en-US"/>
          </a:p>
        </p:txBody>
      </p:sp>
      <p:sp>
        <p:nvSpPr>
          <p:cNvPr id="12" name="日期占位符 11"/>
          <p:cNvSpPr>
            <a:spLocks noGrp="1"/>
          </p:cNvSpPr>
          <p:nvPr>
            <p:ph type="dt" sz="half" idx="10"/>
          </p:nvPr>
        </p:nvSpPr>
        <p:spPr/>
        <p:txBody>
          <a:bodyPr/>
          <a:lstStyle/>
          <a:p>
            <a:fld id="{F5BE7591-31A7-4808-8C71-29673F5C3F97}" type="datetime1">
              <a:rPr lang="zh-CN" altLang="en-US" smtClean="0"/>
              <a:t>2011/2/16</a:t>
            </a:fld>
            <a:endParaRPr lang="zh-CN" altLang="en-US"/>
          </a:p>
        </p:txBody>
      </p:sp>
      <p:sp>
        <p:nvSpPr>
          <p:cNvPr id="13" name="灯片编号占位符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0ABF9B20-F1E4-4949-BCF3-463EA1C91FF3}" type="slidenum">
              <a:rPr lang="zh-CN" altLang="en-US" smtClean="0"/>
              <a:t>‹#›</a:t>
            </a:fld>
            <a:endParaRPr lang="zh-CN" altLang="en-US"/>
          </a:p>
        </p:txBody>
      </p:sp>
      <p:sp>
        <p:nvSpPr>
          <p:cNvPr id="14" name="页脚占位符 13"/>
          <p:cNvSpPr>
            <a:spLocks noGrp="1"/>
          </p:cNvSpPr>
          <p:nvPr>
            <p:ph type="ftr" sz="quarter" idx="12"/>
          </p:nvPr>
        </p:nvSpPr>
        <p:spPr/>
        <p:txBody>
          <a:bodyPr/>
          <a:lstStyle/>
          <a:p>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0" lang="zh-CN" altLang="en-US" smtClean="0"/>
              <a:t>单击此处编辑母版标题样式</a:t>
            </a:r>
            <a:endParaRPr kumimoji="0" lang="en-US"/>
          </a:p>
        </p:txBody>
      </p:sp>
      <p:sp>
        <p:nvSpPr>
          <p:cNvPr id="9" name="内容占位符 8"/>
          <p:cNvSpPr>
            <a:spLocks noGrp="1"/>
          </p:cNvSpPr>
          <p:nvPr>
            <p:ph sz="quarter" idx="1"/>
          </p:nvPr>
        </p:nvSpPr>
        <p:spPr>
          <a:xfrm>
            <a:off x="609600" y="1589567"/>
            <a:ext cx="3886200" cy="4572000"/>
          </a:xfrm>
        </p:spPr>
        <p:txBody>
          <a:bodyPr/>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11" name="内容占位符 10"/>
          <p:cNvSpPr>
            <a:spLocks noGrp="1"/>
          </p:cNvSpPr>
          <p:nvPr>
            <p:ph sz="quarter" idx="2"/>
          </p:nvPr>
        </p:nvSpPr>
        <p:spPr>
          <a:xfrm>
            <a:off x="4844901" y="1589567"/>
            <a:ext cx="3886200" cy="4572000"/>
          </a:xfrm>
        </p:spPr>
        <p:txBody>
          <a:bodyPr/>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8" name="日期占位符 7"/>
          <p:cNvSpPr>
            <a:spLocks noGrp="1"/>
          </p:cNvSpPr>
          <p:nvPr>
            <p:ph type="dt" sz="half" idx="15"/>
          </p:nvPr>
        </p:nvSpPr>
        <p:spPr/>
        <p:txBody>
          <a:bodyPr rtlCol="0"/>
          <a:lstStyle/>
          <a:p>
            <a:fld id="{ECAC1912-8CC2-4362-8AD0-84B651F6EA31}" type="datetime1">
              <a:rPr lang="zh-CN" altLang="en-US" smtClean="0"/>
              <a:t>2011/2/16</a:t>
            </a:fld>
            <a:endParaRPr lang="zh-CN" altLang="en-US"/>
          </a:p>
        </p:txBody>
      </p:sp>
      <p:sp>
        <p:nvSpPr>
          <p:cNvPr id="10" name="灯片编号占位符 9"/>
          <p:cNvSpPr>
            <a:spLocks noGrp="1"/>
          </p:cNvSpPr>
          <p:nvPr>
            <p:ph type="sldNum" sz="quarter" idx="16"/>
          </p:nvPr>
        </p:nvSpPr>
        <p:spPr/>
        <p:txBody>
          <a:bodyPr rtlCol="0"/>
          <a:lstStyle/>
          <a:p>
            <a:fld id="{0ABF9B20-F1E4-4949-BCF3-463EA1C91FF3}" type="slidenum">
              <a:rPr lang="zh-CN" altLang="en-US" smtClean="0"/>
              <a:t>‹#›</a:t>
            </a:fld>
            <a:endParaRPr lang="zh-CN" altLang="en-US"/>
          </a:p>
        </p:txBody>
      </p:sp>
      <p:sp>
        <p:nvSpPr>
          <p:cNvPr id="12" name="页脚占位符 11"/>
          <p:cNvSpPr>
            <a:spLocks noGrp="1"/>
          </p:cNvSpPr>
          <p:nvPr>
            <p:ph type="ftr" sz="quarter" idx="17"/>
          </p:nvPr>
        </p:nvSpPr>
        <p:spPr/>
        <p:txBody>
          <a:bodyPr rtlCol="0"/>
          <a:lstStyle/>
          <a:p>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533400" y="273050"/>
            <a:ext cx="8153400" cy="869950"/>
          </a:xfrm>
        </p:spPr>
        <p:txBody>
          <a:bodyPr anchor="ctr"/>
          <a:lstStyle>
            <a:lvl1pPr>
              <a:defRPr/>
            </a:lvl1pPr>
          </a:lstStyle>
          <a:p>
            <a:r>
              <a:rPr kumimoji="0" lang="zh-CN" altLang="en-US" smtClean="0"/>
              <a:t>单击此处编辑母版标题样式</a:t>
            </a:r>
            <a:endParaRPr kumimoji="0" lang="en-US"/>
          </a:p>
        </p:txBody>
      </p:sp>
      <p:sp>
        <p:nvSpPr>
          <p:cNvPr id="11" name="内容占位符 10"/>
          <p:cNvSpPr>
            <a:spLocks noGrp="1"/>
          </p:cNvSpPr>
          <p:nvPr>
            <p:ph sz="quarter" idx="2"/>
          </p:nvPr>
        </p:nvSpPr>
        <p:spPr>
          <a:xfrm>
            <a:off x="609600" y="2438400"/>
            <a:ext cx="3886200" cy="3581400"/>
          </a:xfrm>
        </p:spPr>
        <p:txBody>
          <a:bodyPr/>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13" name="内容占位符 12"/>
          <p:cNvSpPr>
            <a:spLocks noGrp="1"/>
          </p:cNvSpPr>
          <p:nvPr>
            <p:ph sz="quarter" idx="4"/>
          </p:nvPr>
        </p:nvSpPr>
        <p:spPr>
          <a:xfrm>
            <a:off x="4800600" y="2438400"/>
            <a:ext cx="3886200" cy="3581400"/>
          </a:xfrm>
        </p:spPr>
        <p:txBody>
          <a:bodyPr/>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10" name="日期占位符 9"/>
          <p:cNvSpPr>
            <a:spLocks noGrp="1"/>
          </p:cNvSpPr>
          <p:nvPr>
            <p:ph type="dt" sz="half" idx="15"/>
          </p:nvPr>
        </p:nvSpPr>
        <p:spPr/>
        <p:txBody>
          <a:bodyPr rtlCol="0"/>
          <a:lstStyle/>
          <a:p>
            <a:fld id="{063AF9D2-2EB9-4603-9AFD-21AF0A91D727}" type="datetime1">
              <a:rPr lang="zh-CN" altLang="en-US" smtClean="0"/>
              <a:t>2011/2/16</a:t>
            </a:fld>
            <a:endParaRPr lang="zh-CN" altLang="en-US"/>
          </a:p>
        </p:txBody>
      </p:sp>
      <p:sp>
        <p:nvSpPr>
          <p:cNvPr id="12" name="灯片编号占位符 11"/>
          <p:cNvSpPr>
            <a:spLocks noGrp="1"/>
          </p:cNvSpPr>
          <p:nvPr>
            <p:ph type="sldNum" sz="quarter" idx="16"/>
          </p:nvPr>
        </p:nvSpPr>
        <p:spPr/>
        <p:txBody>
          <a:bodyPr rtlCol="0"/>
          <a:lstStyle/>
          <a:p>
            <a:fld id="{0ABF9B20-F1E4-4949-BCF3-463EA1C91FF3}" type="slidenum">
              <a:rPr lang="zh-CN" altLang="en-US" smtClean="0"/>
              <a:t>‹#›</a:t>
            </a:fld>
            <a:endParaRPr lang="zh-CN" altLang="en-US"/>
          </a:p>
        </p:txBody>
      </p:sp>
      <p:sp>
        <p:nvSpPr>
          <p:cNvPr id="14" name="页脚占位符 13"/>
          <p:cNvSpPr>
            <a:spLocks noGrp="1"/>
          </p:cNvSpPr>
          <p:nvPr>
            <p:ph type="ftr" sz="quarter" idx="17"/>
          </p:nvPr>
        </p:nvSpPr>
        <p:spPr/>
        <p:txBody>
          <a:bodyPr rtlCol="0"/>
          <a:lstStyle/>
          <a:p>
            <a:endParaRPr lang="zh-CN" altLang="en-US"/>
          </a:p>
        </p:txBody>
      </p:sp>
      <p:sp>
        <p:nvSpPr>
          <p:cNvPr id="16" name="文本占位符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zh-CN" altLang="en-US" smtClean="0"/>
              <a:t>单击此处编辑母版文本样式</a:t>
            </a:r>
          </a:p>
        </p:txBody>
      </p:sp>
      <p:sp>
        <p:nvSpPr>
          <p:cNvPr id="15" name="文本占位符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zh-CN" altLang="en-US" smtClean="0"/>
              <a:t>单击此处编辑母版文本样式</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0" lang="zh-CN" altLang="en-US" smtClean="0"/>
              <a:t>单击此处编辑母版标题样式</a:t>
            </a:r>
            <a:endParaRPr kumimoji="0" lang="en-US"/>
          </a:p>
        </p:txBody>
      </p:sp>
      <p:sp>
        <p:nvSpPr>
          <p:cNvPr id="3" name="日期占位符 2"/>
          <p:cNvSpPr>
            <a:spLocks noGrp="1"/>
          </p:cNvSpPr>
          <p:nvPr>
            <p:ph type="dt" sz="half" idx="10"/>
          </p:nvPr>
        </p:nvSpPr>
        <p:spPr/>
        <p:txBody>
          <a:bodyPr/>
          <a:lstStyle/>
          <a:p>
            <a:fld id="{2D3069E0-E610-4AEB-87C7-B7C8D5601578}" type="datetime1">
              <a:rPr lang="zh-CN" altLang="en-US" smtClean="0"/>
              <a:t>2011/2/16</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lvl1pPr>
              <a:defRPr>
                <a:solidFill>
                  <a:srgbClr val="FFFFFF"/>
                </a:solidFill>
              </a:defRPr>
            </a:lvl1pPr>
          </a:lstStyle>
          <a:p>
            <a:fld id="{0ABF9B20-F1E4-4949-BCF3-463EA1C91FF3}"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327747DB-9452-4515-BBFE-8DBA5B2EC780}" type="datetime1">
              <a:rPr lang="zh-CN" altLang="en-US" smtClean="0"/>
              <a:t>2011/2/16</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a:xfrm>
            <a:off x="0" y="6248400"/>
            <a:ext cx="533400" cy="381000"/>
          </a:xfrm>
        </p:spPr>
        <p:txBody>
          <a:bodyPr/>
          <a:lstStyle>
            <a:lvl1pPr>
              <a:defRPr>
                <a:solidFill>
                  <a:schemeClr val="tx2"/>
                </a:solidFill>
              </a:defRPr>
            </a:lvl1pPr>
          </a:lstStyle>
          <a:p>
            <a:fld id="{0ABF9B20-F1E4-4949-BCF3-463EA1C91FF3}"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8077200" cy="869950"/>
          </a:xfrm>
        </p:spPr>
        <p:txBody>
          <a:bodyPr anchor="ctr"/>
          <a:lstStyle>
            <a:lvl1pPr algn="l">
              <a:buNone/>
              <a:defRPr sz="4400" b="0"/>
            </a:lvl1pPr>
          </a:lstStyle>
          <a:p>
            <a:r>
              <a:rPr kumimoji="0" lang="zh-CN" altLang="en-US" smtClean="0"/>
              <a:t>单击此处编辑母版标题样式</a:t>
            </a:r>
            <a:endParaRPr kumimoji="0" lang="en-US"/>
          </a:p>
        </p:txBody>
      </p:sp>
      <p:sp>
        <p:nvSpPr>
          <p:cNvPr id="5" name="日期占位符 4"/>
          <p:cNvSpPr>
            <a:spLocks noGrp="1"/>
          </p:cNvSpPr>
          <p:nvPr>
            <p:ph type="dt" sz="half" idx="10"/>
          </p:nvPr>
        </p:nvSpPr>
        <p:spPr/>
        <p:txBody>
          <a:bodyPr/>
          <a:lstStyle/>
          <a:p>
            <a:fld id="{7A595DB2-E41D-461C-932E-0220E0ED2530}" type="datetime1">
              <a:rPr lang="zh-CN" altLang="en-US" smtClean="0"/>
              <a:t>2011/2/16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lvl1pPr>
              <a:defRPr>
                <a:solidFill>
                  <a:srgbClr val="FFFFFF"/>
                </a:solidFill>
              </a:defRPr>
            </a:lvl1pPr>
          </a:lstStyle>
          <a:p>
            <a:fld id="{0ABF9B20-F1E4-4949-BCF3-463EA1C91FF3}" type="slidenum">
              <a:rPr lang="zh-CN" altLang="en-US" smtClean="0"/>
              <a:t>‹#›</a:t>
            </a:fld>
            <a:endParaRPr lang="zh-CN" altLang="en-US"/>
          </a:p>
        </p:txBody>
      </p:sp>
      <p:sp>
        <p:nvSpPr>
          <p:cNvPr id="3" name="文本占位符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zh-CN" altLang="en-US" smtClean="0"/>
              <a:t>单击此处编辑母版文本样式</a:t>
            </a:r>
          </a:p>
        </p:txBody>
      </p:sp>
      <p:sp>
        <p:nvSpPr>
          <p:cNvPr id="9" name="内容占位符 8"/>
          <p:cNvSpPr>
            <a:spLocks noGrp="1"/>
          </p:cNvSpPr>
          <p:nvPr>
            <p:ph sz="quarter" idx="1"/>
          </p:nvPr>
        </p:nvSpPr>
        <p:spPr>
          <a:xfrm>
            <a:off x="2362200" y="1752600"/>
            <a:ext cx="6400800" cy="4419600"/>
          </a:xfrm>
        </p:spPr>
        <p:txBody>
          <a:bodyPr/>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图片与标题">
    <p:bg>
      <p:bgRef idx="1003">
        <a:schemeClr val="bg2"/>
      </p:bgRef>
    </p:bg>
    <p:spTree>
      <p:nvGrpSpPr>
        <p:cNvPr id="1" name=""/>
        <p:cNvGrpSpPr/>
        <p:nvPr/>
      </p:nvGrpSpPr>
      <p:grpSpPr>
        <a:xfrm>
          <a:off x="0" y="0"/>
          <a:ext cx="0" cy="0"/>
          <a:chOff x="0" y="0"/>
          <a:chExt cx="0" cy="0"/>
        </a:xfrm>
      </p:grpSpPr>
      <p:sp>
        <p:nvSpPr>
          <p:cNvPr id="4" name="文本占位符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zh-CN" altLang="en-US" smtClean="0"/>
              <a:t>单击此处编辑母版文本样式</a:t>
            </a:r>
          </a:p>
        </p:txBody>
      </p:sp>
      <p:sp>
        <p:nvSpPr>
          <p:cNvPr id="8" name="矩形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矩形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矩形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标题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zh-CN" altLang="en-US" smtClean="0"/>
              <a:t>单击此处编辑母版标题样式</a:t>
            </a:r>
            <a:endParaRPr kumimoji="0" lang="en-US"/>
          </a:p>
        </p:txBody>
      </p:sp>
      <p:sp>
        <p:nvSpPr>
          <p:cNvPr id="11" name="矩形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日期占位符 11"/>
          <p:cNvSpPr>
            <a:spLocks noGrp="1"/>
          </p:cNvSpPr>
          <p:nvPr>
            <p:ph type="dt" sz="half" idx="10"/>
          </p:nvPr>
        </p:nvSpPr>
        <p:spPr>
          <a:xfrm>
            <a:off x="6248400" y="6248400"/>
            <a:ext cx="2667000" cy="365125"/>
          </a:xfrm>
        </p:spPr>
        <p:txBody>
          <a:bodyPr rtlCol="0"/>
          <a:lstStyle/>
          <a:p>
            <a:fld id="{891A1BAC-0C84-446A-BEEF-D9FB9C5AEA0B}" type="datetime1">
              <a:rPr lang="zh-CN" altLang="en-US" smtClean="0"/>
              <a:t>2011/2/16</a:t>
            </a:fld>
            <a:endParaRPr lang="zh-CN" altLang="en-US"/>
          </a:p>
        </p:txBody>
      </p:sp>
      <p:sp>
        <p:nvSpPr>
          <p:cNvPr id="13" name="灯片编号占位符 12"/>
          <p:cNvSpPr>
            <a:spLocks noGrp="1"/>
          </p:cNvSpPr>
          <p:nvPr>
            <p:ph type="sldNum" sz="quarter" idx="11"/>
          </p:nvPr>
        </p:nvSpPr>
        <p:spPr>
          <a:xfrm>
            <a:off x="0" y="4667249"/>
            <a:ext cx="1447800" cy="663578"/>
          </a:xfrm>
        </p:spPr>
        <p:txBody>
          <a:bodyPr rtlCol="0"/>
          <a:lstStyle>
            <a:lvl1pPr>
              <a:defRPr sz="2800"/>
            </a:lvl1pPr>
          </a:lstStyle>
          <a:p>
            <a:fld id="{0ABF9B20-F1E4-4949-BCF3-463EA1C91FF3}" type="slidenum">
              <a:rPr lang="zh-CN" altLang="en-US" smtClean="0"/>
              <a:t>‹#›</a:t>
            </a:fld>
            <a:endParaRPr lang="zh-CN" altLang="en-US"/>
          </a:p>
        </p:txBody>
      </p:sp>
      <p:sp>
        <p:nvSpPr>
          <p:cNvPr id="14" name="页脚占位符 13"/>
          <p:cNvSpPr>
            <a:spLocks noGrp="1"/>
          </p:cNvSpPr>
          <p:nvPr>
            <p:ph type="ftr" sz="quarter" idx="12"/>
          </p:nvPr>
        </p:nvSpPr>
        <p:spPr>
          <a:xfrm>
            <a:off x="1600200" y="6248206"/>
            <a:ext cx="4572000" cy="365125"/>
          </a:xfrm>
        </p:spPr>
        <p:txBody>
          <a:bodyPr rtlCol="0"/>
          <a:lstStyle/>
          <a:p>
            <a:endParaRPr lang="zh-CN" altLang="en-US"/>
          </a:p>
        </p:txBody>
      </p:sp>
      <p:sp>
        <p:nvSpPr>
          <p:cNvPr id="3" name="图片占位符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zh-CN" altLang="en-US" smtClean="0"/>
              <a:t>单击图标添加图片</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标题占位符 21"/>
          <p:cNvSpPr>
            <a:spLocks noGrp="1"/>
          </p:cNvSpPr>
          <p:nvPr>
            <p:ph type="title"/>
          </p:nvPr>
        </p:nvSpPr>
        <p:spPr>
          <a:xfrm>
            <a:off x="609600" y="228600"/>
            <a:ext cx="8153400" cy="990600"/>
          </a:xfrm>
          <a:prstGeom prst="rect">
            <a:avLst/>
          </a:prstGeom>
        </p:spPr>
        <p:txBody>
          <a:bodyPr vert="horz" anchor="ctr">
            <a:normAutofit/>
          </a:bodyPr>
          <a:lstStyle/>
          <a:p>
            <a:r>
              <a:rPr kumimoji="0" lang="zh-CN" altLang="en-US" smtClean="0"/>
              <a:t>单击此处编辑母版标题样式</a:t>
            </a:r>
            <a:endParaRPr kumimoji="0" lang="en-US"/>
          </a:p>
        </p:txBody>
      </p:sp>
      <p:sp>
        <p:nvSpPr>
          <p:cNvPr id="13" name="文本占位符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zh-CN" altLang="en-US" smtClean="0"/>
              <a:t>单击此处编辑母版文本样式</a:t>
            </a:r>
          </a:p>
          <a:p>
            <a:pPr lvl="1" eaLnBrk="1" latinLnBrk="0" hangingPunct="1"/>
            <a:r>
              <a:rPr kumimoji="0" lang="zh-CN" altLang="en-US" smtClean="0"/>
              <a:t>第二级</a:t>
            </a:r>
          </a:p>
          <a:p>
            <a:pPr lvl="2" eaLnBrk="1" latinLnBrk="0" hangingPunct="1"/>
            <a:r>
              <a:rPr kumimoji="0" lang="zh-CN" altLang="en-US" smtClean="0"/>
              <a:t>第三级</a:t>
            </a:r>
          </a:p>
          <a:p>
            <a:pPr lvl="3" eaLnBrk="1" latinLnBrk="0" hangingPunct="1"/>
            <a:r>
              <a:rPr kumimoji="0" lang="zh-CN" altLang="en-US" smtClean="0"/>
              <a:t>第四级</a:t>
            </a:r>
          </a:p>
          <a:p>
            <a:pPr lvl="4" eaLnBrk="1" latinLnBrk="0" hangingPunct="1"/>
            <a:r>
              <a:rPr kumimoji="0" lang="zh-CN" altLang="en-US" smtClean="0"/>
              <a:t>第五级</a:t>
            </a:r>
            <a:endParaRPr kumimoji="0" lang="en-US"/>
          </a:p>
        </p:txBody>
      </p:sp>
      <p:sp>
        <p:nvSpPr>
          <p:cNvPr id="14" name="日期占位符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F176B2F2-75D1-42EE-AF40-5E934B5D41B2}" type="datetime1">
              <a:rPr lang="zh-CN" altLang="en-US" smtClean="0"/>
              <a:t>2011/2/16</a:t>
            </a:fld>
            <a:endParaRPr lang="zh-CN" altLang="en-US"/>
          </a:p>
        </p:txBody>
      </p:sp>
      <p:sp>
        <p:nvSpPr>
          <p:cNvPr id="3" name="页脚占位符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zh-CN" altLang="en-US"/>
          </a:p>
        </p:txBody>
      </p:sp>
      <p:sp>
        <p:nvSpPr>
          <p:cNvPr id="7" name="矩形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矩形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矩形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灯片编号占位符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0ABF9B20-F1E4-4949-BCF3-463EA1C91FF3}"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963" r:id="rId1"/>
    <p:sldLayoutId id="2147483964" r:id="rId2"/>
    <p:sldLayoutId id="2147483965" r:id="rId3"/>
    <p:sldLayoutId id="2147483966" r:id="rId4"/>
    <p:sldLayoutId id="2147483967" r:id="rId5"/>
    <p:sldLayoutId id="2147483968" r:id="rId6"/>
    <p:sldLayoutId id="2147483969" r:id="rId7"/>
    <p:sldLayoutId id="2147483970" r:id="rId8"/>
    <p:sldLayoutId id="2147483971" r:id="rId9"/>
    <p:sldLayoutId id="2147483972" r:id="rId10"/>
    <p:sldLayoutId id="2147483973" r:id="rId11"/>
    <p:sldLayoutId id="2147483974" r:id="rId12"/>
  </p:sldLayoutIdLst>
  <p:hf hdr="0" ftr="0" dt="0"/>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3.emf"/><Relationship Id="rId3" Type="http://schemas.openxmlformats.org/officeDocument/2006/relationships/notesSlide" Target="../notesSlides/notesSlide10.xml"/><Relationship Id="rId7"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14.png"/><Relationship Id="rId5" Type="http://schemas.openxmlformats.org/officeDocument/2006/relationships/image" Target="../media/image12.emf"/><Relationship Id="rId4" Type="http://schemas.openxmlformats.org/officeDocument/2006/relationships/oleObject" Target="../embeddings/oleObject1.bin"/></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2.xml"/><Relationship Id="rId1" Type="http://schemas.openxmlformats.org/officeDocument/2006/relationships/vmlDrawing" Target="../drawings/vmlDrawing2.vml"/><Relationship Id="rId6" Type="http://schemas.openxmlformats.org/officeDocument/2006/relationships/image" Target="../media/image16.png"/><Relationship Id="rId5" Type="http://schemas.openxmlformats.org/officeDocument/2006/relationships/image" Target="../media/image15.emf"/><Relationship Id="rId4" Type="http://schemas.openxmlformats.org/officeDocument/2006/relationships/oleObject" Target="../embeddings/oleObject3.bin"/></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jpeg"/></Relationships>
</file>

<file path=ppt/slides/_rels/slide1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openxmlformats.org/officeDocument/2006/relationships/image" Target="../media/image28.jpeg"/></Relationships>
</file>

<file path=ppt/slides/_rels/slide1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30.jpeg"/></Relationships>
</file>

<file path=ppt/slides/_rels/slide1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3.jpe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oleObject" Target="../embeddings/oleObject6.bin"/><Relationship Id="rId3" Type="http://schemas.openxmlformats.org/officeDocument/2006/relationships/notesSlide" Target="../notesSlides/notesSlide21.xml"/><Relationship Id="rId7" Type="http://schemas.openxmlformats.org/officeDocument/2006/relationships/image" Target="../media/image35.emf"/><Relationship Id="rId2" Type="http://schemas.openxmlformats.org/officeDocument/2006/relationships/slideLayout" Target="../slideLayouts/slideLayout12.xml"/><Relationship Id="rId1" Type="http://schemas.openxmlformats.org/officeDocument/2006/relationships/vmlDrawing" Target="../drawings/vmlDrawing3.vml"/><Relationship Id="rId6" Type="http://schemas.openxmlformats.org/officeDocument/2006/relationships/oleObject" Target="../embeddings/oleObject5.bin"/><Relationship Id="rId5" Type="http://schemas.openxmlformats.org/officeDocument/2006/relationships/image" Target="../media/image34.emf"/><Relationship Id="rId4" Type="http://schemas.openxmlformats.org/officeDocument/2006/relationships/oleObject" Target="../embeddings/oleObject4.bin"/><Relationship Id="rId9" Type="http://schemas.openxmlformats.org/officeDocument/2006/relationships/image" Target="../media/image36.emf"/></Relationships>
</file>

<file path=ppt/slides/_rels/slide2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6.xml"/><Relationship Id="rId1" Type="http://schemas.openxmlformats.org/officeDocument/2006/relationships/slideLayout" Target="../slideLayouts/slideLayout12.xml"/><Relationship Id="rId5" Type="http://schemas.openxmlformats.org/officeDocument/2006/relationships/image" Target="../media/image41.gif"/><Relationship Id="rId4" Type="http://schemas.openxmlformats.org/officeDocument/2006/relationships/image" Target="../media/image40.gif"/></Relationships>
</file>

<file path=ppt/slides/_rels/slide2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44.gif"/><Relationship Id="rId2" Type="http://schemas.openxmlformats.org/officeDocument/2006/relationships/notesSlide" Target="../notesSlides/notesSlide29.xml"/><Relationship Id="rId1" Type="http://schemas.openxmlformats.org/officeDocument/2006/relationships/slideLayout" Target="../slideLayouts/slideLayout12.xml"/><Relationship Id="rId6" Type="http://schemas.openxmlformats.org/officeDocument/2006/relationships/image" Target="../media/image47.gif"/><Relationship Id="rId5" Type="http://schemas.openxmlformats.org/officeDocument/2006/relationships/image" Target="../media/image46.gif"/><Relationship Id="rId4" Type="http://schemas.openxmlformats.org/officeDocument/2006/relationships/image" Target="../media/image45.gif"/></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50.png"/><Relationship Id="rId4" Type="http://schemas.openxmlformats.org/officeDocument/2006/relationships/image" Target="../media/image49.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37.xml"/><Relationship Id="rId1" Type="http://schemas.openxmlformats.org/officeDocument/2006/relationships/slideLayout" Target="../slideLayouts/slideLayout2.xml"/><Relationship Id="rId5" Type="http://schemas.openxmlformats.org/officeDocument/2006/relationships/image" Target="../media/image53.png"/><Relationship Id="rId4" Type="http://schemas.openxmlformats.org/officeDocument/2006/relationships/image" Target="../media/image52.pn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7" Type="http://schemas.openxmlformats.org/officeDocument/2006/relationships/image" Target="../media/image54.wmf"/><Relationship Id="rId2" Type="http://schemas.openxmlformats.org/officeDocument/2006/relationships/slideLayout" Target="../slideLayouts/slideLayout12.xml"/><Relationship Id="rId1" Type="http://schemas.openxmlformats.org/officeDocument/2006/relationships/vmlDrawing" Target="../drawings/vmlDrawing4.vml"/><Relationship Id="rId6" Type="http://schemas.openxmlformats.org/officeDocument/2006/relationships/oleObject" Target="../embeddings/oleObject7.bin"/><Relationship Id="rId5" Type="http://schemas.openxmlformats.org/officeDocument/2006/relationships/image" Target="../media/image56.png"/><Relationship Id="rId4" Type="http://schemas.openxmlformats.org/officeDocument/2006/relationships/image" Target="../media/image55.png"/></Relationships>
</file>

<file path=ppt/slides/_rels/slide3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9.xml"/><Relationship Id="rId1" Type="http://schemas.openxmlformats.org/officeDocument/2006/relationships/slideLayout" Target="../slideLayouts/slideLayout12.xml"/><Relationship Id="rId4" Type="http://schemas.openxmlformats.org/officeDocument/2006/relationships/image" Target="../media/image58.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40.xml"/><Relationship Id="rId1" Type="http://schemas.openxmlformats.org/officeDocument/2006/relationships/slideLayout" Target="../slideLayouts/slideLayout7.xml"/><Relationship Id="rId4" Type="http://schemas.openxmlformats.org/officeDocument/2006/relationships/image" Target="../media/image60.jpe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43.xml"/><Relationship Id="rId1" Type="http://schemas.openxmlformats.org/officeDocument/2006/relationships/slideLayout" Target="../slideLayouts/slideLayout7.xml"/><Relationship Id="rId4" Type="http://schemas.openxmlformats.org/officeDocument/2006/relationships/image" Target="../media/image63.png"/></Relationships>
</file>

<file path=ppt/slides/_rels/slide44.xml.rels><?xml version="1.0" encoding="UTF-8" standalone="yes"?>
<Relationships xmlns="http://schemas.openxmlformats.org/package/2006/relationships"><Relationship Id="rId8" Type="http://schemas.openxmlformats.org/officeDocument/2006/relationships/oleObject" Target="../embeddings/oleObject10.bin"/><Relationship Id="rId3" Type="http://schemas.openxmlformats.org/officeDocument/2006/relationships/notesSlide" Target="../notesSlides/notesSlide44.xml"/><Relationship Id="rId7" Type="http://schemas.openxmlformats.org/officeDocument/2006/relationships/image" Target="../media/image65.emf"/><Relationship Id="rId2" Type="http://schemas.openxmlformats.org/officeDocument/2006/relationships/slideLayout" Target="../slideLayouts/slideLayout7.xml"/><Relationship Id="rId1" Type="http://schemas.openxmlformats.org/officeDocument/2006/relationships/vmlDrawing" Target="../drawings/vmlDrawing5.vml"/><Relationship Id="rId6" Type="http://schemas.openxmlformats.org/officeDocument/2006/relationships/oleObject" Target="../embeddings/oleObject9.bin"/><Relationship Id="rId5" Type="http://schemas.openxmlformats.org/officeDocument/2006/relationships/image" Target="../media/image64.emf"/><Relationship Id="rId4" Type="http://schemas.openxmlformats.org/officeDocument/2006/relationships/oleObject" Target="../embeddings/oleObject8.bin"/><Relationship Id="rId9" Type="http://schemas.openxmlformats.org/officeDocument/2006/relationships/image" Target="../media/image66.emf"/></Relationships>
</file>

<file path=ppt/slides/_rels/slide45.xml.rels><?xml version="1.0" encoding="UTF-8" standalone="yes"?>
<Relationships xmlns="http://schemas.openxmlformats.org/package/2006/relationships"><Relationship Id="rId3" Type="http://schemas.openxmlformats.org/officeDocument/2006/relationships/image" Target="../media/image67.gif"/><Relationship Id="rId2" Type="http://schemas.openxmlformats.org/officeDocument/2006/relationships/notesSlide" Target="../notesSlides/notesSlide45.xml"/><Relationship Id="rId1" Type="http://schemas.openxmlformats.org/officeDocument/2006/relationships/slideLayout" Target="../slideLayouts/slideLayout12.xml"/><Relationship Id="rId6" Type="http://schemas.openxmlformats.org/officeDocument/2006/relationships/image" Target="../media/image70.gif"/><Relationship Id="rId5" Type="http://schemas.openxmlformats.org/officeDocument/2006/relationships/image" Target="../media/image69.gif"/><Relationship Id="rId4" Type="http://schemas.openxmlformats.org/officeDocument/2006/relationships/image" Target="../media/image68.gif"/></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a:xfrm>
            <a:off x="1043608" y="2420888"/>
            <a:ext cx="7406640" cy="1472184"/>
          </a:xfrm>
        </p:spPr>
        <p:txBody>
          <a:bodyPr/>
          <a:lstStyle/>
          <a:p>
            <a:r>
              <a:rPr lang="en-US" altLang="zh-CN" b="1" dirty="0" smtClean="0"/>
              <a:t>Progress on R&amp;D of </a:t>
            </a:r>
            <a:br>
              <a:rPr lang="en-US" altLang="zh-CN" b="1" dirty="0" smtClean="0"/>
            </a:br>
            <a:r>
              <a:rPr lang="en-US" altLang="zh-CN" b="1" dirty="0" smtClean="0"/>
              <a:t>the WCDA Experiment</a:t>
            </a:r>
            <a:endParaRPr lang="zh-CN" altLang="en-US" b="1" dirty="0"/>
          </a:p>
        </p:txBody>
      </p:sp>
      <p:sp>
        <p:nvSpPr>
          <p:cNvPr id="3" name="副标题 2"/>
          <p:cNvSpPr>
            <a:spLocks noGrp="1"/>
          </p:cNvSpPr>
          <p:nvPr>
            <p:ph type="subTitle" idx="1"/>
          </p:nvPr>
        </p:nvSpPr>
        <p:spPr>
          <a:xfrm>
            <a:off x="1043608" y="4149080"/>
            <a:ext cx="7406640" cy="1752600"/>
          </a:xfrm>
        </p:spPr>
        <p:txBody>
          <a:bodyPr>
            <a:normAutofit/>
          </a:bodyPr>
          <a:lstStyle/>
          <a:p>
            <a:r>
              <a:rPr lang="en-US" altLang="zh-CN" b="1" dirty="0" err="1" smtClean="0">
                <a:solidFill>
                  <a:schemeClr val="tx1"/>
                </a:solidFill>
              </a:rPr>
              <a:t>Mingjun</a:t>
            </a:r>
            <a:r>
              <a:rPr lang="en-US" altLang="zh-CN" b="1" dirty="0" smtClean="0">
                <a:solidFill>
                  <a:schemeClr val="tx1"/>
                </a:solidFill>
              </a:rPr>
              <a:t> Chen</a:t>
            </a:r>
          </a:p>
          <a:p>
            <a:r>
              <a:rPr lang="en-US" altLang="zh-CN" b="1" dirty="0" smtClean="0">
                <a:solidFill>
                  <a:schemeClr val="tx1"/>
                </a:solidFill>
              </a:rPr>
              <a:t>On Behave of WCDA Group</a:t>
            </a:r>
          </a:p>
          <a:p>
            <a:r>
              <a:rPr lang="en-US" altLang="zh-CN" b="1" dirty="0" smtClean="0">
                <a:solidFill>
                  <a:schemeClr val="tx1"/>
                </a:solidFill>
              </a:rPr>
              <a:t>Feb18, 2011</a:t>
            </a:r>
            <a:endParaRPr lang="zh-CN" altLang="en-US" b="1" dirty="0">
              <a:solidFill>
                <a:schemeClr val="tx1"/>
              </a:solidFill>
            </a:endParaRPr>
          </a:p>
        </p:txBody>
      </p:sp>
    </p:spTree>
    <p:extLst>
      <p:ext uri="{BB962C8B-B14F-4D97-AF65-F5344CB8AC3E}">
        <p14:creationId xmlns:p14="http://schemas.microsoft.com/office/powerpoint/2010/main" val="232108701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3" name="Rectangle 2"/>
          <p:cNvSpPr>
            <a:spLocks noGrp="1" noChangeArrowheads="1"/>
          </p:cNvSpPr>
          <p:nvPr>
            <p:ph type="title"/>
          </p:nvPr>
        </p:nvSpPr>
        <p:spPr/>
        <p:txBody>
          <a:bodyPr>
            <a:noAutofit/>
          </a:bodyPr>
          <a:lstStyle/>
          <a:p>
            <a:pPr eaLnBrk="1" hangingPunct="1"/>
            <a:r>
              <a:rPr lang="en-US" altLang="zh-CN" sz="3200" dirty="0" smtClean="0"/>
              <a:t>Water recycling and purification system</a:t>
            </a:r>
            <a:endParaRPr lang="zh-CN" altLang="en-US" sz="3200" dirty="0" smtClean="0"/>
          </a:p>
        </p:txBody>
      </p:sp>
      <p:sp>
        <p:nvSpPr>
          <p:cNvPr id="12292" name="灯片编号占位符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8000">
                <a:solidFill>
                  <a:schemeClr val="tx2"/>
                </a:solidFill>
                <a:latin typeface="Arial" pitchFamily="34" charset="0"/>
                <a:ea typeface="黑体" pitchFamily="49" charset="-122"/>
              </a:defRPr>
            </a:lvl1pPr>
            <a:lvl2pPr marL="742950" indent="-285750" eaLnBrk="0" hangingPunct="0">
              <a:defRPr sz="8000">
                <a:solidFill>
                  <a:schemeClr val="tx2"/>
                </a:solidFill>
                <a:latin typeface="Arial" pitchFamily="34" charset="0"/>
                <a:ea typeface="黑体" pitchFamily="49" charset="-122"/>
              </a:defRPr>
            </a:lvl2pPr>
            <a:lvl3pPr marL="1143000" indent="-228600" eaLnBrk="0" hangingPunct="0">
              <a:defRPr sz="8000">
                <a:solidFill>
                  <a:schemeClr val="tx2"/>
                </a:solidFill>
                <a:latin typeface="Arial" pitchFamily="34" charset="0"/>
                <a:ea typeface="黑体" pitchFamily="49" charset="-122"/>
              </a:defRPr>
            </a:lvl3pPr>
            <a:lvl4pPr marL="1600200" indent="-228600" eaLnBrk="0" hangingPunct="0">
              <a:defRPr sz="8000">
                <a:solidFill>
                  <a:schemeClr val="tx2"/>
                </a:solidFill>
                <a:latin typeface="Arial" pitchFamily="34" charset="0"/>
                <a:ea typeface="黑体" pitchFamily="49" charset="-122"/>
              </a:defRPr>
            </a:lvl4pPr>
            <a:lvl5pPr marL="2057400" indent="-228600" eaLnBrk="0" hangingPunct="0">
              <a:defRPr sz="8000">
                <a:solidFill>
                  <a:schemeClr val="tx2"/>
                </a:solidFill>
                <a:latin typeface="Arial" pitchFamily="34" charset="0"/>
                <a:ea typeface="黑体" pitchFamily="49" charset="-122"/>
              </a:defRPr>
            </a:lvl5pPr>
            <a:lvl6pPr marL="2514600" indent="-228600" eaLnBrk="0" fontAlgn="base" hangingPunct="0">
              <a:spcBef>
                <a:spcPct val="0"/>
              </a:spcBef>
              <a:spcAft>
                <a:spcPct val="0"/>
              </a:spcAft>
              <a:defRPr sz="8000">
                <a:solidFill>
                  <a:schemeClr val="tx2"/>
                </a:solidFill>
                <a:latin typeface="Arial" pitchFamily="34" charset="0"/>
                <a:ea typeface="黑体" pitchFamily="49" charset="-122"/>
              </a:defRPr>
            </a:lvl6pPr>
            <a:lvl7pPr marL="2971800" indent="-228600" eaLnBrk="0" fontAlgn="base" hangingPunct="0">
              <a:spcBef>
                <a:spcPct val="0"/>
              </a:spcBef>
              <a:spcAft>
                <a:spcPct val="0"/>
              </a:spcAft>
              <a:defRPr sz="8000">
                <a:solidFill>
                  <a:schemeClr val="tx2"/>
                </a:solidFill>
                <a:latin typeface="Arial" pitchFamily="34" charset="0"/>
                <a:ea typeface="黑体" pitchFamily="49" charset="-122"/>
              </a:defRPr>
            </a:lvl7pPr>
            <a:lvl8pPr marL="3429000" indent="-228600" eaLnBrk="0" fontAlgn="base" hangingPunct="0">
              <a:spcBef>
                <a:spcPct val="0"/>
              </a:spcBef>
              <a:spcAft>
                <a:spcPct val="0"/>
              </a:spcAft>
              <a:defRPr sz="8000">
                <a:solidFill>
                  <a:schemeClr val="tx2"/>
                </a:solidFill>
                <a:latin typeface="Arial" pitchFamily="34" charset="0"/>
                <a:ea typeface="黑体" pitchFamily="49" charset="-122"/>
              </a:defRPr>
            </a:lvl8pPr>
            <a:lvl9pPr marL="3886200" indent="-228600" eaLnBrk="0" fontAlgn="base" hangingPunct="0">
              <a:spcBef>
                <a:spcPct val="0"/>
              </a:spcBef>
              <a:spcAft>
                <a:spcPct val="0"/>
              </a:spcAft>
              <a:defRPr sz="8000">
                <a:solidFill>
                  <a:schemeClr val="tx2"/>
                </a:solidFill>
                <a:latin typeface="Arial" pitchFamily="34" charset="0"/>
                <a:ea typeface="黑体" pitchFamily="49" charset="-122"/>
              </a:defRPr>
            </a:lvl9pPr>
          </a:lstStyle>
          <a:p>
            <a:pPr eaLnBrk="1" hangingPunct="1"/>
            <a:fld id="{87A8F49A-103D-4971-AE86-9A63DC29EFA0}" type="slidenum">
              <a:rPr lang="en-US" altLang="zh-CN" sz="1000" smtClean="0">
                <a:solidFill>
                  <a:schemeClr val="tx1"/>
                </a:solidFill>
                <a:ea typeface="宋体" pitchFamily="2" charset="-122"/>
              </a:rPr>
              <a:pPr eaLnBrk="1" hangingPunct="1"/>
              <a:t>10</a:t>
            </a:fld>
            <a:endParaRPr lang="en-US" altLang="zh-CN" sz="1000" dirty="0" smtClean="0">
              <a:solidFill>
                <a:schemeClr val="tx1"/>
              </a:solidFill>
              <a:ea typeface="宋体" pitchFamily="2" charset="-122"/>
            </a:endParaRPr>
          </a:p>
        </p:txBody>
      </p:sp>
      <p:sp>
        <p:nvSpPr>
          <p:cNvPr id="12294" name="Rectangle 3"/>
          <p:cNvSpPr>
            <a:spLocks noGrp="1" noChangeArrowheads="1"/>
          </p:cNvSpPr>
          <p:nvPr>
            <p:ph sz="quarter" idx="1"/>
          </p:nvPr>
        </p:nvSpPr>
        <p:spPr>
          <a:xfrm>
            <a:off x="4499992" y="3789040"/>
            <a:ext cx="4392612" cy="2951163"/>
          </a:xfrm>
        </p:spPr>
        <p:txBody>
          <a:bodyPr>
            <a:normAutofit/>
          </a:bodyPr>
          <a:lstStyle/>
          <a:p>
            <a:pPr eaLnBrk="1" hangingPunct="1">
              <a:lnSpc>
                <a:spcPct val="80000"/>
              </a:lnSpc>
            </a:pPr>
            <a:r>
              <a:rPr lang="en-US" altLang="zh-CN" sz="1800" dirty="0" smtClean="0"/>
              <a:t>After three months’ hard work, water quality is controlled</a:t>
            </a:r>
            <a:r>
              <a:rPr lang="zh-CN" altLang="en-US" sz="1800" dirty="0" smtClean="0"/>
              <a:t>：</a:t>
            </a:r>
          </a:p>
          <a:p>
            <a:pPr lvl="1">
              <a:lnSpc>
                <a:spcPct val="80000"/>
              </a:lnSpc>
            </a:pPr>
            <a:r>
              <a:rPr lang="en-US" altLang="zh-CN" sz="1800" dirty="0" smtClean="0"/>
              <a:t>Organic carbon is the main problem for the water quality.</a:t>
            </a:r>
          </a:p>
          <a:p>
            <a:pPr lvl="1" eaLnBrk="1" hangingPunct="1">
              <a:lnSpc>
                <a:spcPct val="80000"/>
              </a:lnSpc>
            </a:pPr>
            <a:r>
              <a:rPr lang="en-US" altLang="zh-CN" sz="1800" dirty="0" smtClean="0"/>
              <a:t>One UV light(185nm) was added. </a:t>
            </a:r>
          </a:p>
          <a:p>
            <a:pPr lvl="1" eaLnBrk="1" hangingPunct="1">
              <a:lnSpc>
                <a:spcPct val="80000"/>
              </a:lnSpc>
            </a:pPr>
            <a:r>
              <a:rPr lang="en-US" altLang="zh-CN" sz="1800" dirty="0" smtClean="0"/>
              <a:t>Filter with three levels: 5 </a:t>
            </a:r>
            <a:r>
              <a:rPr lang="en-US" altLang="zh-CN" sz="1800" dirty="0" smtClean="0">
                <a:sym typeface="Symbol" pitchFamily="18" charset="2"/>
              </a:rPr>
              <a:t>m</a:t>
            </a:r>
            <a:r>
              <a:rPr lang="zh-CN" altLang="en-US" sz="1800" dirty="0" smtClean="0">
                <a:sym typeface="Symbol" pitchFamily="18" charset="2"/>
              </a:rPr>
              <a:t>、</a:t>
            </a:r>
            <a:r>
              <a:rPr lang="en-US" altLang="zh-CN" sz="1800" dirty="0" smtClean="0"/>
              <a:t> 1 </a:t>
            </a:r>
            <a:r>
              <a:rPr lang="en-US" altLang="zh-CN" sz="1800" dirty="0" smtClean="0">
                <a:sym typeface="Symbol" pitchFamily="18" charset="2"/>
              </a:rPr>
              <a:t>m</a:t>
            </a:r>
            <a:r>
              <a:rPr lang="zh-CN" altLang="en-US" sz="1800" dirty="0">
                <a:sym typeface="Symbol" pitchFamily="18" charset="2"/>
              </a:rPr>
              <a:t> </a:t>
            </a:r>
            <a:r>
              <a:rPr lang="en-US" altLang="zh-CN" sz="1800" dirty="0" smtClean="0">
                <a:sym typeface="Symbol" pitchFamily="18" charset="2"/>
              </a:rPr>
              <a:t>&amp; 0.22</a:t>
            </a:r>
            <a:r>
              <a:rPr lang="en-US" altLang="zh-CN" sz="1800" dirty="0" smtClean="0"/>
              <a:t> </a:t>
            </a:r>
            <a:r>
              <a:rPr lang="en-US" altLang="zh-CN" sz="1800" dirty="0" smtClean="0">
                <a:sym typeface="Symbol" pitchFamily="18" charset="2"/>
              </a:rPr>
              <a:t>m.</a:t>
            </a:r>
          </a:p>
          <a:p>
            <a:pPr>
              <a:lnSpc>
                <a:spcPct val="80000"/>
              </a:lnSpc>
            </a:pPr>
            <a:r>
              <a:rPr lang="en-US" altLang="zh-CN" sz="1800" dirty="0" smtClean="0"/>
              <a:t>&gt;10m of water attenuation length is already kept for more than 3 months.</a:t>
            </a:r>
            <a:endParaRPr lang="zh-CN" altLang="en-US" sz="1800" i="1" dirty="0" smtClean="0"/>
          </a:p>
        </p:txBody>
      </p:sp>
      <p:graphicFrame>
        <p:nvGraphicFramePr>
          <p:cNvPr id="12290" name="Object 3"/>
          <p:cNvGraphicFramePr>
            <a:graphicFrameLocks noChangeAspect="1"/>
          </p:cNvGraphicFramePr>
          <p:nvPr>
            <p:extLst>
              <p:ext uri="{D42A27DB-BD31-4B8C-83A1-F6EECF244321}">
                <p14:modId xmlns:p14="http://schemas.microsoft.com/office/powerpoint/2010/main" val="3742757430"/>
              </p:ext>
            </p:extLst>
          </p:nvPr>
        </p:nvGraphicFramePr>
        <p:xfrm>
          <a:off x="4572000" y="1412776"/>
          <a:ext cx="3132138" cy="2417763"/>
        </p:xfrm>
        <a:graphic>
          <a:graphicData uri="http://schemas.openxmlformats.org/presentationml/2006/ole">
            <mc:AlternateContent xmlns:mc="http://schemas.openxmlformats.org/markup-compatibility/2006">
              <mc:Choice xmlns:v="urn:schemas-microsoft-com:vml" Requires="v">
                <p:oleObj spid="_x0000_s10614" name="Acrobat Document" r:id="rId4" imgW="4320432" imgH="3337560" progId="AcroExch.Document.7">
                  <p:embed/>
                </p:oleObj>
              </mc:Choice>
              <mc:Fallback>
                <p:oleObj name="Acrobat Document" r:id="rId4" imgW="4320432" imgH="3337560" progId="AcroExch.Document.7">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0" y="1412776"/>
                        <a:ext cx="3132138" cy="24177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10331" name="Picture 91"/>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1115616" y="1261447"/>
            <a:ext cx="2537097" cy="3387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12291" name="Object 9"/>
          <p:cNvGraphicFramePr>
            <a:graphicFrameLocks noChangeAspect="1"/>
          </p:cNvGraphicFramePr>
          <p:nvPr>
            <p:extLst>
              <p:ext uri="{D42A27DB-BD31-4B8C-83A1-F6EECF244321}">
                <p14:modId xmlns:p14="http://schemas.microsoft.com/office/powerpoint/2010/main" val="1105518032"/>
              </p:ext>
            </p:extLst>
          </p:nvPr>
        </p:nvGraphicFramePr>
        <p:xfrm>
          <a:off x="179388" y="4206875"/>
          <a:ext cx="4321175" cy="2651125"/>
        </p:xfrm>
        <a:graphic>
          <a:graphicData uri="http://schemas.openxmlformats.org/presentationml/2006/ole">
            <mc:AlternateContent xmlns:mc="http://schemas.openxmlformats.org/markup-compatibility/2006">
              <mc:Choice xmlns:v="urn:schemas-microsoft-com:vml" Requires="v">
                <p:oleObj spid="_x0000_s10615" name="Acrobat Document" r:id="rId7" imgW="4320432" imgH="2651760" progId="AcroExch.Document.7">
                  <p:embed/>
                </p:oleObj>
              </mc:Choice>
              <mc:Fallback>
                <p:oleObj name="Acrobat Document" r:id="rId7" imgW="4320432" imgH="2651760" progId="AcroExch.Document.7">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79388" y="4206875"/>
                        <a:ext cx="4321175" cy="2651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418764035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95536" y="17863"/>
            <a:ext cx="7993063" cy="1052513"/>
          </a:xfrm>
        </p:spPr>
        <p:txBody>
          <a:bodyPr>
            <a:noAutofit/>
          </a:bodyPr>
          <a:lstStyle/>
          <a:p>
            <a:r>
              <a:rPr lang="en-US" altLang="zh-CN" sz="3200" b="1" dirty="0" smtClean="0"/>
              <a:t>Joint measurement with 43 plastic scintillator detectors.</a:t>
            </a:r>
            <a:endParaRPr lang="zh-CN" altLang="en-US" sz="3200" b="1" dirty="0"/>
          </a:p>
        </p:txBody>
      </p:sp>
      <p:sp>
        <p:nvSpPr>
          <p:cNvPr id="3" name="文本占位符 2"/>
          <p:cNvSpPr>
            <a:spLocks noGrp="1"/>
          </p:cNvSpPr>
          <p:nvPr>
            <p:ph type="body" sz="half" idx="1"/>
          </p:nvPr>
        </p:nvSpPr>
        <p:spPr>
          <a:xfrm>
            <a:off x="323528" y="1628800"/>
            <a:ext cx="5400600" cy="5040560"/>
          </a:xfrm>
        </p:spPr>
        <p:txBody>
          <a:bodyPr>
            <a:normAutofit/>
          </a:bodyPr>
          <a:lstStyle/>
          <a:p>
            <a:r>
              <a:rPr lang="en-US" altLang="zh-CN" sz="2000" dirty="0" smtClean="0">
                <a:sym typeface="Symbol"/>
              </a:rPr>
              <a:t>August12th-18th</a:t>
            </a:r>
            <a:r>
              <a:rPr lang="zh-CN" altLang="en-US" sz="2000" dirty="0" smtClean="0">
                <a:sym typeface="Symbol"/>
              </a:rPr>
              <a:t>；</a:t>
            </a:r>
            <a:endParaRPr lang="en-US" altLang="zh-CN" sz="2000" dirty="0" smtClean="0">
              <a:sym typeface="Symbol"/>
            </a:endParaRPr>
          </a:p>
          <a:p>
            <a:r>
              <a:rPr lang="en-US" altLang="zh-CN" sz="2000" dirty="0" smtClean="0">
                <a:sym typeface="Symbol"/>
              </a:rPr>
              <a:t>705K events are taken. ¼ events has the signals from the center 8-in PMT.</a:t>
            </a:r>
          </a:p>
          <a:p>
            <a:pPr lvl="1"/>
            <a:r>
              <a:rPr lang="en-US" altLang="zh-CN" sz="1600" dirty="0" smtClean="0">
                <a:sym typeface="Symbol"/>
              </a:rPr>
              <a:t>PMT HV :1072 V </a:t>
            </a:r>
            <a:r>
              <a:rPr lang="en-US" altLang="zh-CN" sz="1600" dirty="0" smtClean="0">
                <a:sym typeface="Wingdings" pitchFamily="2" charset="2"/>
              </a:rPr>
              <a:t>Gain 0.61</a:t>
            </a:r>
            <a:r>
              <a:rPr lang="en-US" altLang="zh-CN" sz="1600" dirty="0" smtClean="0">
                <a:sym typeface="Symbol"/>
              </a:rPr>
              <a:t>10</a:t>
            </a:r>
            <a:r>
              <a:rPr lang="en-US" altLang="zh-CN" sz="1600" baseline="30000" dirty="0" smtClean="0">
                <a:sym typeface="Symbol"/>
              </a:rPr>
              <a:t>6</a:t>
            </a:r>
            <a:r>
              <a:rPr lang="zh-CN" altLang="en-US" sz="1600" dirty="0" smtClean="0">
                <a:sym typeface="Symbol"/>
              </a:rPr>
              <a:t>。</a:t>
            </a:r>
            <a:r>
              <a:rPr lang="en-US" altLang="zh-CN" sz="1600" dirty="0" smtClean="0">
                <a:sym typeface="Wingdings" pitchFamily="2" charset="2"/>
              </a:rPr>
              <a:t> 1 pC = 10 PE</a:t>
            </a:r>
            <a:r>
              <a:rPr lang="zh-CN" altLang="en-US" sz="1600" dirty="0" smtClean="0">
                <a:sym typeface="Wingdings" pitchFamily="2" charset="2"/>
              </a:rPr>
              <a:t>；</a:t>
            </a:r>
            <a:endParaRPr lang="en-US" altLang="zh-CN" sz="1600" dirty="0" smtClean="0">
              <a:sym typeface="Symbol"/>
            </a:endParaRPr>
          </a:p>
          <a:p>
            <a:pPr lvl="1"/>
            <a:r>
              <a:rPr lang="en-US" altLang="zh-CN" sz="1600" dirty="0" smtClean="0">
                <a:sym typeface="Symbol"/>
              </a:rPr>
              <a:t>Simple estimation</a:t>
            </a:r>
            <a:r>
              <a:rPr lang="zh-CN" altLang="en-US" sz="1600" dirty="0" smtClean="0">
                <a:sym typeface="Symbol"/>
              </a:rPr>
              <a:t>：</a:t>
            </a:r>
            <a:endParaRPr lang="en-US" altLang="zh-CN" sz="1600" dirty="0" smtClean="0">
              <a:sym typeface="Symbol"/>
            </a:endParaRPr>
          </a:p>
          <a:p>
            <a:pPr lvl="2"/>
            <a:r>
              <a:rPr lang="en-US" altLang="zh-CN" sz="1200" dirty="0" smtClean="0">
                <a:sym typeface="Symbol"/>
              </a:rPr>
              <a:t>MPV = 3.3 pC  10 PE/pC = </a:t>
            </a:r>
            <a:r>
              <a:rPr lang="en-US" altLang="zh-CN" sz="1200" dirty="0" smtClean="0">
                <a:sym typeface="Wingdings" pitchFamily="2" charset="2"/>
              </a:rPr>
              <a:t>33 PE</a:t>
            </a:r>
            <a:r>
              <a:rPr lang="zh-CN" altLang="en-US" sz="1200" dirty="0" smtClean="0">
                <a:sym typeface="Wingdings" pitchFamily="2" charset="2"/>
              </a:rPr>
              <a:t>。</a:t>
            </a:r>
            <a:endParaRPr lang="en-US" altLang="zh-CN" sz="1200" dirty="0" smtClean="0">
              <a:sym typeface="Wingdings" pitchFamily="2" charset="2"/>
            </a:endParaRPr>
          </a:p>
          <a:p>
            <a:pPr lvl="2"/>
            <a:r>
              <a:rPr lang="en-US" altLang="zh-CN" sz="1200" dirty="0" smtClean="0">
                <a:sym typeface="Wingdings" pitchFamily="2" charset="2"/>
              </a:rPr>
              <a:t>25 m</a:t>
            </a:r>
            <a:r>
              <a:rPr lang="en-US" altLang="zh-CN" sz="1200" baseline="30000" dirty="0" smtClean="0">
                <a:sym typeface="Wingdings" pitchFamily="2" charset="2"/>
              </a:rPr>
              <a:t>2 </a:t>
            </a:r>
            <a:r>
              <a:rPr lang="en-US" altLang="zh-CN" sz="1200" dirty="0" smtClean="0">
                <a:sym typeface="Symbol"/>
              </a:rPr>
              <a:t> (5 particles/5 </a:t>
            </a:r>
            <a:r>
              <a:rPr lang="en-US" altLang="zh-CN" sz="1200" dirty="0" smtClean="0">
                <a:sym typeface="Wingdings" pitchFamily="2" charset="2"/>
              </a:rPr>
              <a:t>m</a:t>
            </a:r>
            <a:r>
              <a:rPr lang="en-US" altLang="zh-CN" sz="1200" baseline="30000" dirty="0" smtClean="0">
                <a:sym typeface="Wingdings" pitchFamily="2" charset="2"/>
              </a:rPr>
              <a:t>2</a:t>
            </a:r>
            <a:r>
              <a:rPr lang="en-US" altLang="zh-CN" sz="1200" dirty="0" smtClean="0">
                <a:sym typeface="Symbol"/>
              </a:rPr>
              <a:t>   5/40)10 (gamma</a:t>
            </a:r>
            <a:r>
              <a:rPr lang="zh-CN" altLang="en-US" sz="1200" dirty="0" smtClean="0">
                <a:sym typeface="Symbol"/>
              </a:rPr>
              <a:t>） </a:t>
            </a:r>
            <a:r>
              <a:rPr lang="en-US" altLang="zh-CN" sz="1200" dirty="0" smtClean="0">
                <a:sym typeface="Symbol"/>
              </a:rPr>
              <a:t>0.8 PE/particle = 24 PE!</a:t>
            </a:r>
            <a:endParaRPr lang="en-US" altLang="zh-CN" sz="1200" dirty="0" smtClean="0">
              <a:sym typeface="Wingdings" pitchFamily="2" charset="2"/>
            </a:endParaRPr>
          </a:p>
        </p:txBody>
      </p:sp>
      <p:sp>
        <p:nvSpPr>
          <p:cNvPr id="5" name="灯片编号占位符 4"/>
          <p:cNvSpPr>
            <a:spLocks noGrp="1"/>
          </p:cNvSpPr>
          <p:nvPr>
            <p:ph type="sldNum" sz="quarter" idx="12"/>
          </p:nvPr>
        </p:nvSpPr>
        <p:spPr/>
        <p:txBody>
          <a:bodyPr>
            <a:normAutofit fontScale="85000" lnSpcReduction="20000"/>
          </a:bodyPr>
          <a:lstStyle/>
          <a:p>
            <a:pPr>
              <a:defRPr/>
            </a:pPr>
            <a:fld id="{FB27B190-A1D6-4D5E-A71F-0912BB8D3D37}" type="slidenum">
              <a:rPr lang="en-US" altLang="zh-CN" smtClean="0"/>
              <a:pPr>
                <a:defRPr/>
              </a:pPr>
              <a:t>11</a:t>
            </a:fld>
            <a:endParaRPr lang="en-US" altLang="zh-CN" dirty="0"/>
          </a:p>
        </p:txBody>
      </p:sp>
      <p:graphicFrame>
        <p:nvGraphicFramePr>
          <p:cNvPr id="4" name="对象 3"/>
          <p:cNvGraphicFramePr>
            <a:graphicFrameLocks noChangeAspect="1"/>
          </p:cNvGraphicFramePr>
          <p:nvPr>
            <p:extLst>
              <p:ext uri="{D42A27DB-BD31-4B8C-83A1-F6EECF244321}">
                <p14:modId xmlns:p14="http://schemas.microsoft.com/office/powerpoint/2010/main" val="3434867579"/>
              </p:ext>
            </p:extLst>
          </p:nvPr>
        </p:nvGraphicFramePr>
        <p:xfrm>
          <a:off x="5912057" y="1241425"/>
          <a:ext cx="3200400" cy="5616575"/>
        </p:xfrm>
        <a:graphic>
          <a:graphicData uri="http://schemas.openxmlformats.org/presentationml/2006/ole">
            <mc:AlternateContent xmlns:mc="http://schemas.openxmlformats.org/markup-compatibility/2006">
              <mc:Choice xmlns:v="urn:schemas-microsoft-com:vml" Requires="v">
                <p:oleObj spid="_x0000_s3293" name="Acrobat Document" r:id="rId4" imgW="5333760" imgH="9374400" progId="AcroExch.Document.7">
                  <p:embed/>
                </p:oleObj>
              </mc:Choice>
              <mc:Fallback>
                <p:oleObj name="Acrobat Document" r:id="rId4" imgW="5333760" imgH="9374400" progId="AcroExch.Document.7">
                  <p:embed/>
                  <p:pic>
                    <p:nvPicPr>
                      <p:cNvPr id="0" name="Object 1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12057" y="1241425"/>
                        <a:ext cx="3200400" cy="56165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3137" name="Picture 65"/>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1187624" y="4340383"/>
            <a:ext cx="3698667" cy="25027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矩形 25"/>
          <p:cNvSpPr>
            <a:spLocks noChangeArrowheads="1"/>
          </p:cNvSpPr>
          <p:nvPr/>
        </p:nvSpPr>
        <p:spPr bwMode="auto">
          <a:xfrm>
            <a:off x="1835696" y="5268615"/>
            <a:ext cx="326328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altLang="zh-CN" sz="1800" dirty="0" smtClean="0">
                <a:solidFill>
                  <a:srgbClr val="C00000"/>
                </a:solidFill>
              </a:rPr>
              <a:t>Peak position is close to the estimation</a:t>
            </a:r>
            <a:r>
              <a:rPr lang="zh-CN" altLang="en-US" sz="1800" dirty="0" smtClean="0">
                <a:solidFill>
                  <a:srgbClr val="C00000"/>
                </a:solidFill>
              </a:rPr>
              <a:t>。</a:t>
            </a:r>
            <a:endParaRPr lang="zh-CN" altLang="en-US" sz="1200" dirty="0">
              <a:solidFill>
                <a:srgbClr val="C00000"/>
              </a:solidFill>
            </a:endParaRPr>
          </a:p>
        </p:txBody>
      </p:sp>
    </p:spTree>
    <p:extLst>
      <p:ext uri="{BB962C8B-B14F-4D97-AF65-F5344CB8AC3E}">
        <p14:creationId xmlns:p14="http://schemas.microsoft.com/office/powerpoint/2010/main" val="38189794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b="1" dirty="0" smtClean="0"/>
              <a:t>Some related distributions</a:t>
            </a:r>
            <a:endParaRPr lang="zh-CN" altLang="en-US" b="1" dirty="0"/>
          </a:p>
        </p:txBody>
      </p:sp>
      <p:sp>
        <p:nvSpPr>
          <p:cNvPr id="5" name="灯片编号占位符 4"/>
          <p:cNvSpPr>
            <a:spLocks noGrp="1"/>
          </p:cNvSpPr>
          <p:nvPr>
            <p:ph type="sldNum" sz="quarter" idx="12"/>
          </p:nvPr>
        </p:nvSpPr>
        <p:spPr/>
        <p:txBody>
          <a:bodyPr>
            <a:normAutofit fontScale="85000" lnSpcReduction="20000"/>
          </a:bodyPr>
          <a:lstStyle/>
          <a:p>
            <a:pPr>
              <a:defRPr/>
            </a:pPr>
            <a:fld id="{FB27B190-A1D6-4D5E-A71F-0912BB8D3D37}" type="slidenum">
              <a:rPr lang="en-US" altLang="zh-CN" smtClean="0"/>
              <a:pPr>
                <a:defRPr/>
              </a:pPr>
              <a:t>12</a:t>
            </a:fld>
            <a:endParaRPr lang="en-US" altLang="zh-CN" dirty="0"/>
          </a:p>
        </p:txBody>
      </p:sp>
      <p:pic>
        <p:nvPicPr>
          <p:cNvPr id="117764" name="图片 3"/>
          <p:cNvPicPr>
            <a:picLocks noChangeAspect="1" noChangeArrowheads="1"/>
          </p:cNvPicPr>
          <p:nvPr/>
        </p:nvPicPr>
        <p:blipFill>
          <a:blip r:embed="rId3" cstate="print"/>
          <a:srcRect/>
          <a:stretch>
            <a:fillRect/>
          </a:stretch>
        </p:blipFill>
        <p:spPr bwMode="auto">
          <a:xfrm>
            <a:off x="4572000" y="1730168"/>
            <a:ext cx="4423349" cy="2994976"/>
          </a:xfrm>
          <a:prstGeom prst="rect">
            <a:avLst/>
          </a:prstGeom>
          <a:noFill/>
          <a:ln w="9525">
            <a:noFill/>
            <a:miter lim="800000"/>
            <a:headEnd/>
            <a:tailEnd/>
          </a:ln>
        </p:spPr>
      </p:pic>
      <p:pic>
        <p:nvPicPr>
          <p:cNvPr id="117765" name="内容占位符 5"/>
          <p:cNvPicPr>
            <a:picLocks noChangeAspect="1" noChangeArrowheads="1"/>
          </p:cNvPicPr>
          <p:nvPr/>
        </p:nvPicPr>
        <p:blipFill>
          <a:blip r:embed="rId4" cstate="print"/>
          <a:srcRect/>
          <a:stretch>
            <a:fillRect/>
          </a:stretch>
        </p:blipFill>
        <p:spPr bwMode="auto">
          <a:xfrm>
            <a:off x="107504" y="1700808"/>
            <a:ext cx="4464496" cy="3024336"/>
          </a:xfrm>
          <a:prstGeom prst="rect">
            <a:avLst/>
          </a:prstGeom>
          <a:noFill/>
          <a:ln w="9525">
            <a:noFill/>
            <a:miter lim="800000"/>
            <a:headEnd/>
            <a:tailEnd/>
          </a:ln>
        </p:spPr>
      </p:pic>
      <p:sp>
        <p:nvSpPr>
          <p:cNvPr id="10" name="矩形 9"/>
          <p:cNvSpPr/>
          <p:nvPr/>
        </p:nvSpPr>
        <p:spPr>
          <a:xfrm>
            <a:off x="4947470" y="5051615"/>
            <a:ext cx="3672408" cy="923330"/>
          </a:xfrm>
          <a:prstGeom prst="rect">
            <a:avLst/>
          </a:prstGeom>
        </p:spPr>
        <p:txBody>
          <a:bodyPr wrap="square">
            <a:spAutoFit/>
          </a:bodyPr>
          <a:lstStyle/>
          <a:p>
            <a:r>
              <a:rPr lang="en-US" altLang="zh-CN" dirty="0" smtClean="0"/>
              <a:t>Distribution of the reconstructed core distance and two 8-in PMTs’charge.</a:t>
            </a:r>
            <a:endParaRPr lang="zh-CN" altLang="en-US" dirty="0"/>
          </a:p>
        </p:txBody>
      </p:sp>
      <p:sp>
        <p:nvSpPr>
          <p:cNvPr id="13" name="矩形 12"/>
          <p:cNvSpPr/>
          <p:nvPr/>
        </p:nvSpPr>
        <p:spPr>
          <a:xfrm>
            <a:off x="584429" y="5051615"/>
            <a:ext cx="2592288" cy="646331"/>
          </a:xfrm>
          <a:prstGeom prst="rect">
            <a:avLst/>
          </a:prstGeom>
        </p:spPr>
        <p:txBody>
          <a:bodyPr wrap="square">
            <a:spAutoFit/>
          </a:bodyPr>
          <a:lstStyle/>
          <a:p>
            <a:r>
              <a:rPr lang="en-US" altLang="zh-CN" dirty="0"/>
              <a:t>D</a:t>
            </a:r>
            <a:r>
              <a:rPr lang="en-US" altLang="zh-CN" dirty="0" smtClean="0"/>
              <a:t>istribution of two 8-in PMTs’charge.</a:t>
            </a:r>
            <a:endParaRPr lang="zh-CN" altLang="en-US" dirty="0"/>
          </a:p>
        </p:txBody>
      </p:sp>
    </p:spTree>
    <p:extLst>
      <p:ext uri="{BB962C8B-B14F-4D97-AF65-F5344CB8AC3E}">
        <p14:creationId xmlns:p14="http://schemas.microsoft.com/office/powerpoint/2010/main" val="354408397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sz="3600" dirty="0"/>
              <a:t>The Engineering Array</a:t>
            </a:r>
            <a:r>
              <a:rPr lang="zh-CN" altLang="en-US" sz="3600" dirty="0"/>
              <a:t> </a:t>
            </a:r>
            <a:r>
              <a:rPr lang="en-US" altLang="zh-CN" sz="3600" dirty="0" smtClean="0"/>
              <a:t>experiment</a:t>
            </a:r>
            <a:endParaRPr lang="zh-CN" altLang="en-US" sz="3600" dirty="0"/>
          </a:p>
        </p:txBody>
      </p:sp>
      <p:sp>
        <p:nvSpPr>
          <p:cNvPr id="3" name="灯片编号占位符 2"/>
          <p:cNvSpPr>
            <a:spLocks noGrp="1"/>
          </p:cNvSpPr>
          <p:nvPr>
            <p:ph type="sldNum" sz="quarter" idx="12"/>
          </p:nvPr>
        </p:nvSpPr>
        <p:spPr/>
        <p:txBody>
          <a:bodyPr>
            <a:normAutofit fontScale="85000" lnSpcReduction="20000"/>
          </a:bodyPr>
          <a:lstStyle/>
          <a:p>
            <a:fld id="{0ABF9B20-F1E4-4949-BCF3-463EA1C91FF3}" type="slidenum">
              <a:rPr lang="zh-CN" altLang="en-US" smtClean="0"/>
              <a:t>13</a:t>
            </a:fld>
            <a:endParaRPr lang="zh-CN" altLang="en-US"/>
          </a:p>
        </p:txBody>
      </p:sp>
      <p:pic>
        <p:nvPicPr>
          <p:cNvPr id="20482"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23528" y="1844824"/>
            <a:ext cx="3925887" cy="365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483" name="Picture 3"/>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4536776" y="1839420"/>
            <a:ext cx="4084637" cy="4602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8671117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1" name="Picture 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899592" y="1988840"/>
            <a:ext cx="7128792" cy="47345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标题 1"/>
          <p:cNvSpPr>
            <a:spLocks noGrp="1"/>
          </p:cNvSpPr>
          <p:nvPr>
            <p:ph type="title"/>
          </p:nvPr>
        </p:nvSpPr>
        <p:spPr>
          <a:xfrm>
            <a:off x="387288" y="260648"/>
            <a:ext cx="8153400" cy="990600"/>
          </a:xfrm>
        </p:spPr>
        <p:txBody>
          <a:bodyPr>
            <a:noAutofit/>
          </a:bodyPr>
          <a:lstStyle/>
          <a:p>
            <a:r>
              <a:rPr lang="en-US" altLang="zh-CN" sz="3200" dirty="0" smtClean="0"/>
              <a:t>Construction of the engineering array</a:t>
            </a:r>
            <a:endParaRPr lang="zh-CN" altLang="en-US" sz="3200" dirty="0"/>
          </a:p>
        </p:txBody>
      </p:sp>
      <p:sp>
        <p:nvSpPr>
          <p:cNvPr id="3" name="灯片编号占位符 2"/>
          <p:cNvSpPr>
            <a:spLocks noGrp="1"/>
          </p:cNvSpPr>
          <p:nvPr>
            <p:ph type="sldNum" sz="quarter" idx="12"/>
          </p:nvPr>
        </p:nvSpPr>
        <p:spPr/>
        <p:txBody>
          <a:bodyPr>
            <a:normAutofit fontScale="85000" lnSpcReduction="20000"/>
          </a:bodyPr>
          <a:lstStyle/>
          <a:p>
            <a:fld id="{0ABF9B20-F1E4-4949-BCF3-463EA1C91FF3}" type="slidenum">
              <a:rPr lang="zh-CN" altLang="en-US" smtClean="0"/>
              <a:t>14</a:t>
            </a:fld>
            <a:endParaRPr lang="zh-CN" altLang="en-US"/>
          </a:p>
        </p:txBody>
      </p:sp>
      <p:pic>
        <p:nvPicPr>
          <p:cNvPr id="17410" name="Picture 2"/>
          <p:cNvPicPr>
            <a:picLocks noGrp="1" noChangeAspect="1" noChangeArrowheads="1"/>
          </p:cNvPicPr>
          <p:nvPr>
            <p:ph sz="quarter" idx="1"/>
          </p:nvPr>
        </p:nvPicPr>
        <p:blipFill>
          <a:blip r:embed="rId4">
            <a:extLst>
              <a:ext uri="{28A0092B-C50C-407E-A947-70E740481C1C}">
                <a14:useLocalDpi xmlns:a14="http://schemas.microsoft.com/office/drawing/2010/main"/>
              </a:ext>
            </a:extLst>
          </a:blip>
          <a:srcRect/>
          <a:stretch>
            <a:fillRect/>
          </a:stretch>
        </p:blipFill>
        <p:spPr bwMode="auto">
          <a:xfrm>
            <a:off x="467544" y="1484784"/>
            <a:ext cx="8153400" cy="32316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8462851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normAutofit fontScale="85000" lnSpcReduction="20000"/>
          </a:bodyPr>
          <a:lstStyle/>
          <a:p>
            <a:pPr>
              <a:defRPr/>
            </a:pPr>
            <a:fld id="{E9DC2AEC-F94D-4F5B-A3A6-D620FCBE18E7}" type="slidenum">
              <a:rPr lang="en-US" altLang="zh-CN" smtClean="0"/>
              <a:pPr>
                <a:defRPr/>
              </a:pPr>
              <a:t>15</a:t>
            </a:fld>
            <a:endParaRPr lang="en-US" altLang="zh-CN" dirty="0"/>
          </a:p>
        </p:txBody>
      </p:sp>
      <p:pic>
        <p:nvPicPr>
          <p:cNvPr id="5" name="内容占位符 4" descr="P5043793.JPG"/>
          <p:cNvPicPr>
            <a:picLocks noGrp="1" noChangeAspect="1"/>
          </p:cNvPicPr>
          <p:nvPr>
            <p:ph sz="quarter" idx="1"/>
          </p:nvPr>
        </p:nvPicPr>
        <p:blipFill>
          <a:blip r:embed="rId3" cstate="screen">
            <a:extLst>
              <a:ext uri="{28A0092B-C50C-407E-A947-70E740481C1C}">
                <a14:useLocalDpi xmlns:a14="http://schemas.microsoft.com/office/drawing/2010/main"/>
              </a:ext>
            </a:extLst>
          </a:blip>
          <a:stretch>
            <a:fillRect/>
          </a:stretch>
        </p:blipFill>
        <p:spPr>
          <a:xfrm>
            <a:off x="611560" y="1556792"/>
            <a:ext cx="4078643" cy="3058982"/>
          </a:xfrm>
        </p:spPr>
      </p:pic>
      <p:pic>
        <p:nvPicPr>
          <p:cNvPr id="6" name="图片 5" descr="P5043794.JP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788024" y="1556792"/>
            <a:ext cx="4032448" cy="3024336"/>
          </a:xfrm>
          <a:prstGeom prst="rect">
            <a:avLst/>
          </a:prstGeom>
        </p:spPr>
      </p:pic>
      <p:pic>
        <p:nvPicPr>
          <p:cNvPr id="19458" name="Picture 2"/>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611560" y="3803606"/>
            <a:ext cx="4035425" cy="3024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459" name="Picture 3"/>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4801616" y="3803606"/>
            <a:ext cx="4005263" cy="299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8989604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216024" y="188641"/>
            <a:ext cx="8639944" cy="1008112"/>
          </a:xfrm>
        </p:spPr>
        <p:txBody>
          <a:bodyPr>
            <a:noAutofit/>
          </a:bodyPr>
          <a:lstStyle/>
          <a:p>
            <a:r>
              <a:rPr lang="en-US" altLang="zh-CN" sz="3200" b="1" dirty="0" smtClean="0"/>
              <a:t>Construction was done in last September.</a:t>
            </a:r>
            <a:endParaRPr lang="zh-CN" altLang="en-US" sz="3200" b="1" dirty="0"/>
          </a:p>
        </p:txBody>
      </p:sp>
      <p:sp>
        <p:nvSpPr>
          <p:cNvPr id="5" name="灯片编号占位符 4"/>
          <p:cNvSpPr>
            <a:spLocks noGrp="1"/>
          </p:cNvSpPr>
          <p:nvPr>
            <p:ph type="sldNum" sz="quarter" idx="12"/>
          </p:nvPr>
        </p:nvSpPr>
        <p:spPr/>
        <p:txBody>
          <a:bodyPr>
            <a:normAutofit fontScale="85000" lnSpcReduction="20000"/>
          </a:bodyPr>
          <a:lstStyle/>
          <a:p>
            <a:pPr>
              <a:defRPr/>
            </a:pPr>
            <a:fld id="{FB27B190-A1D6-4D5E-A71F-0912BB8D3D37}" type="slidenum">
              <a:rPr lang="en-US" altLang="zh-CN" smtClean="0"/>
              <a:pPr>
                <a:defRPr/>
              </a:pPr>
              <a:t>16</a:t>
            </a:fld>
            <a:endParaRPr lang="en-US" altLang="zh-CN" dirty="0"/>
          </a:p>
        </p:txBody>
      </p:sp>
      <p:pic>
        <p:nvPicPr>
          <p:cNvPr id="114694" name="Picture 6" descr="C:\cygwin\home\yaozg\group_work\chenwy\chenwy_20100716_logbook\照片 003.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16024" y="1916832"/>
            <a:ext cx="4139952" cy="3104964"/>
          </a:xfrm>
          <a:prstGeom prst="rect">
            <a:avLst/>
          </a:prstGeom>
          <a:noFill/>
        </p:spPr>
      </p:pic>
      <p:pic>
        <p:nvPicPr>
          <p:cNvPr id="114693" name="Picture 5" descr="C:\cygwin\home\yaozg\group_work\chenwy\chenwy_20100716_logbook\照片 001.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499992" y="1835823"/>
            <a:ext cx="4355976" cy="3266982"/>
          </a:xfrm>
          <a:prstGeom prst="rect">
            <a:avLst/>
          </a:prstGeom>
          <a:noFill/>
        </p:spPr>
      </p:pic>
    </p:spTree>
    <p:extLst>
      <p:ext uri="{BB962C8B-B14F-4D97-AF65-F5344CB8AC3E}">
        <p14:creationId xmlns:p14="http://schemas.microsoft.com/office/powerpoint/2010/main" val="308000830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PMT Potting</a:t>
            </a:r>
            <a:endParaRPr lang="zh-CN" altLang="en-US" dirty="0"/>
          </a:p>
        </p:txBody>
      </p:sp>
      <p:sp>
        <p:nvSpPr>
          <p:cNvPr id="4" name="灯片编号占位符 3"/>
          <p:cNvSpPr>
            <a:spLocks noGrp="1"/>
          </p:cNvSpPr>
          <p:nvPr>
            <p:ph type="sldNum" sz="quarter" idx="12"/>
          </p:nvPr>
        </p:nvSpPr>
        <p:spPr/>
        <p:txBody>
          <a:bodyPr>
            <a:normAutofit fontScale="85000" lnSpcReduction="20000"/>
          </a:bodyPr>
          <a:lstStyle/>
          <a:p>
            <a:pPr>
              <a:defRPr/>
            </a:pPr>
            <a:fld id="{12AEBBF8-68F1-41E7-A565-8C688E988542}" type="slidenum">
              <a:rPr lang="en-US" altLang="zh-CN" smtClean="0"/>
              <a:pPr>
                <a:defRPr/>
              </a:pPr>
              <a:t>17</a:t>
            </a:fld>
            <a:endParaRPr lang="en-US" altLang="zh-CN" dirty="0"/>
          </a:p>
        </p:txBody>
      </p:sp>
      <p:grpSp>
        <p:nvGrpSpPr>
          <p:cNvPr id="36" name="组合 35"/>
          <p:cNvGrpSpPr/>
          <p:nvPr/>
        </p:nvGrpSpPr>
        <p:grpSpPr>
          <a:xfrm>
            <a:off x="395536" y="1602040"/>
            <a:ext cx="3800026" cy="3657136"/>
            <a:chOff x="4714875" y="3344863"/>
            <a:chExt cx="3297168" cy="3287738"/>
          </a:xfrm>
        </p:grpSpPr>
        <p:sp>
          <p:nvSpPr>
            <p:cNvPr id="5" name="矩形 4"/>
            <p:cNvSpPr/>
            <p:nvPr/>
          </p:nvSpPr>
          <p:spPr>
            <a:xfrm>
              <a:off x="5143500" y="4273550"/>
              <a:ext cx="142875" cy="12858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6" name="矩形 5"/>
            <p:cNvSpPr/>
            <p:nvPr/>
          </p:nvSpPr>
          <p:spPr>
            <a:xfrm>
              <a:off x="6215063" y="4273550"/>
              <a:ext cx="142875" cy="10001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7" name="流程图: 手动输入 6"/>
            <p:cNvSpPr/>
            <p:nvPr/>
          </p:nvSpPr>
          <p:spPr>
            <a:xfrm>
              <a:off x="6072188" y="4273550"/>
              <a:ext cx="142875" cy="714375"/>
            </a:xfrm>
            <a:prstGeom prst="flowChartManualInpu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8" name="流程图: 手动输入 7"/>
            <p:cNvSpPr/>
            <p:nvPr/>
          </p:nvSpPr>
          <p:spPr>
            <a:xfrm flipH="1">
              <a:off x="5286375" y="4273550"/>
              <a:ext cx="142875" cy="714375"/>
            </a:xfrm>
            <a:prstGeom prst="flowChartManualInpu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9" name="流程图: 联系 8"/>
            <p:cNvSpPr/>
            <p:nvPr/>
          </p:nvSpPr>
          <p:spPr>
            <a:xfrm>
              <a:off x="4714875" y="3344863"/>
              <a:ext cx="2071688" cy="1071562"/>
            </a:xfrm>
            <a:prstGeom prst="flowChartConnector">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0" name="同侧圆角矩形 9"/>
            <p:cNvSpPr/>
            <p:nvPr/>
          </p:nvSpPr>
          <p:spPr>
            <a:xfrm flipV="1">
              <a:off x="5500688" y="4416425"/>
              <a:ext cx="500062" cy="785813"/>
            </a:xfrm>
            <a:prstGeom prst="round2Same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11" name="直接连接符 10"/>
            <p:cNvCxnSpPr/>
            <p:nvPr/>
          </p:nvCxnSpPr>
          <p:spPr>
            <a:xfrm rot="5400000">
              <a:off x="5501481" y="5272882"/>
              <a:ext cx="142875"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nvCxnSpPr>
          <p:spPr>
            <a:xfrm rot="5400000">
              <a:off x="5574506" y="5272882"/>
              <a:ext cx="142875"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rot="5400000">
              <a:off x="5645944" y="5272882"/>
              <a:ext cx="142875" cy="1587"/>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nvCxnSpPr>
          <p:spPr>
            <a:xfrm rot="5400000">
              <a:off x="5726906" y="5272882"/>
              <a:ext cx="142875"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直接连接符 14"/>
            <p:cNvCxnSpPr/>
            <p:nvPr/>
          </p:nvCxnSpPr>
          <p:spPr>
            <a:xfrm>
              <a:off x="5500688" y="5345113"/>
              <a:ext cx="500062" cy="1587"/>
            </a:xfrm>
            <a:prstGeom prst="line">
              <a:avLst/>
            </a:prstGeom>
            <a:ln w="1270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sp>
          <p:nvSpPr>
            <p:cNvPr id="16" name="同侧圆角矩形 15"/>
            <p:cNvSpPr/>
            <p:nvPr/>
          </p:nvSpPr>
          <p:spPr>
            <a:xfrm flipV="1">
              <a:off x="5143500" y="5559425"/>
              <a:ext cx="1214438" cy="214313"/>
            </a:xfrm>
            <a:prstGeom prst="round2Same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17" name="直接连接符 16"/>
            <p:cNvCxnSpPr/>
            <p:nvPr/>
          </p:nvCxnSpPr>
          <p:spPr>
            <a:xfrm rot="5400000">
              <a:off x="5788819" y="5272882"/>
              <a:ext cx="142875" cy="1587"/>
            </a:xfrm>
            <a:prstGeom prst="line">
              <a:avLst/>
            </a:prstGeom>
          </p:spPr>
          <p:style>
            <a:lnRef idx="1">
              <a:schemeClr val="accent1"/>
            </a:lnRef>
            <a:fillRef idx="0">
              <a:schemeClr val="accent1"/>
            </a:fillRef>
            <a:effectRef idx="0">
              <a:schemeClr val="accent1"/>
            </a:effectRef>
            <a:fontRef idx="minor">
              <a:schemeClr val="tx1"/>
            </a:fontRef>
          </p:style>
        </p:cxnSp>
        <p:sp>
          <p:nvSpPr>
            <p:cNvPr id="18" name="矩形 17"/>
            <p:cNvSpPr/>
            <p:nvPr/>
          </p:nvSpPr>
          <p:spPr>
            <a:xfrm>
              <a:off x="6215063" y="5416550"/>
              <a:ext cx="142875" cy="1428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19" name="直接连接符 18"/>
            <p:cNvCxnSpPr/>
            <p:nvPr/>
          </p:nvCxnSpPr>
          <p:spPr>
            <a:xfrm rot="16200000" flipH="1">
              <a:off x="6430169" y="5130007"/>
              <a:ext cx="1587" cy="28575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0" name="直接连接符 19"/>
            <p:cNvCxnSpPr/>
            <p:nvPr/>
          </p:nvCxnSpPr>
          <p:spPr>
            <a:xfrm rot="16200000" flipH="1">
              <a:off x="6428581" y="5272882"/>
              <a:ext cx="1587" cy="28575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1" name="任意多边形 20"/>
            <p:cNvSpPr/>
            <p:nvPr/>
          </p:nvSpPr>
          <p:spPr>
            <a:xfrm>
              <a:off x="5857875" y="5257800"/>
              <a:ext cx="1765300" cy="87313"/>
            </a:xfrm>
            <a:custGeom>
              <a:avLst/>
              <a:gdLst>
                <a:gd name="connsiteX0" fmla="*/ 0 w 1634490"/>
                <a:gd name="connsiteY0" fmla="*/ 160020 h 160020"/>
                <a:gd name="connsiteX1" fmla="*/ 182880 w 1634490"/>
                <a:gd name="connsiteY1" fmla="*/ 102870 h 160020"/>
                <a:gd name="connsiteX2" fmla="*/ 1428750 w 1634490"/>
                <a:gd name="connsiteY2" fmla="*/ 57150 h 160020"/>
                <a:gd name="connsiteX3" fmla="*/ 1565910 w 1634490"/>
                <a:gd name="connsiteY3" fmla="*/ 34290 h 160020"/>
                <a:gd name="connsiteX4" fmla="*/ 1600200 w 1634490"/>
                <a:gd name="connsiteY4" fmla="*/ 22860 h 160020"/>
                <a:gd name="connsiteX5" fmla="*/ 1634490 w 1634490"/>
                <a:gd name="connsiteY5" fmla="*/ 0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34490" h="160020">
                  <a:moveTo>
                    <a:pt x="0" y="160020"/>
                  </a:moveTo>
                  <a:cubicBezTo>
                    <a:pt x="62050" y="128995"/>
                    <a:pt x="100611" y="105582"/>
                    <a:pt x="182880" y="102870"/>
                  </a:cubicBezTo>
                  <a:cubicBezTo>
                    <a:pt x="1291658" y="66317"/>
                    <a:pt x="876646" y="87822"/>
                    <a:pt x="1428750" y="57150"/>
                  </a:cubicBezTo>
                  <a:cubicBezTo>
                    <a:pt x="1474470" y="49530"/>
                    <a:pt x="1520459" y="43380"/>
                    <a:pt x="1565910" y="34290"/>
                  </a:cubicBezTo>
                  <a:cubicBezTo>
                    <a:pt x="1577724" y="31927"/>
                    <a:pt x="1589424" y="28248"/>
                    <a:pt x="1600200" y="22860"/>
                  </a:cubicBezTo>
                  <a:cubicBezTo>
                    <a:pt x="1612487" y="16717"/>
                    <a:pt x="1634490" y="0"/>
                    <a:pt x="1634490" y="0"/>
                  </a:cubicBezTo>
                </a:path>
              </a:pathLst>
            </a:custGeom>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zh-CN" altLang="en-US"/>
            </a:p>
          </p:txBody>
        </p:sp>
        <p:sp>
          <p:nvSpPr>
            <p:cNvPr id="22" name="任意多边形 21"/>
            <p:cNvSpPr/>
            <p:nvPr/>
          </p:nvSpPr>
          <p:spPr>
            <a:xfrm>
              <a:off x="5929313" y="5280025"/>
              <a:ext cx="1751012" cy="77788"/>
            </a:xfrm>
            <a:custGeom>
              <a:avLst/>
              <a:gdLst>
                <a:gd name="connsiteX0" fmla="*/ 0 w 1737360"/>
                <a:gd name="connsiteY0" fmla="*/ 148590 h 148590"/>
                <a:gd name="connsiteX1" fmla="*/ 297180 w 1737360"/>
                <a:gd name="connsiteY1" fmla="*/ 137160 h 148590"/>
                <a:gd name="connsiteX2" fmla="*/ 331470 w 1737360"/>
                <a:gd name="connsiteY2" fmla="*/ 125730 h 148590"/>
                <a:gd name="connsiteX3" fmla="*/ 411480 w 1737360"/>
                <a:gd name="connsiteY3" fmla="*/ 102870 h 148590"/>
                <a:gd name="connsiteX4" fmla="*/ 548640 w 1737360"/>
                <a:gd name="connsiteY4" fmla="*/ 91440 h 148590"/>
                <a:gd name="connsiteX5" fmla="*/ 1394460 w 1737360"/>
                <a:gd name="connsiteY5" fmla="*/ 91440 h 148590"/>
                <a:gd name="connsiteX6" fmla="*/ 1508760 w 1737360"/>
                <a:gd name="connsiteY6" fmla="*/ 68580 h 148590"/>
                <a:gd name="connsiteX7" fmla="*/ 1543050 w 1737360"/>
                <a:gd name="connsiteY7" fmla="*/ 57150 h 148590"/>
                <a:gd name="connsiteX8" fmla="*/ 1611630 w 1737360"/>
                <a:gd name="connsiteY8" fmla="*/ 22860 h 148590"/>
                <a:gd name="connsiteX9" fmla="*/ 1737360 w 1737360"/>
                <a:gd name="connsiteY9" fmla="*/ 0 h 148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37360" h="148590">
                  <a:moveTo>
                    <a:pt x="0" y="148590"/>
                  </a:moveTo>
                  <a:cubicBezTo>
                    <a:pt x="99060" y="144780"/>
                    <a:pt x="198282" y="143981"/>
                    <a:pt x="297180" y="137160"/>
                  </a:cubicBezTo>
                  <a:cubicBezTo>
                    <a:pt x="309200" y="136331"/>
                    <a:pt x="319930" y="129192"/>
                    <a:pt x="331470" y="125730"/>
                  </a:cubicBezTo>
                  <a:cubicBezTo>
                    <a:pt x="358037" y="117760"/>
                    <a:pt x="384082" y="107196"/>
                    <a:pt x="411480" y="102870"/>
                  </a:cubicBezTo>
                  <a:cubicBezTo>
                    <a:pt x="456797" y="95715"/>
                    <a:pt x="502920" y="95250"/>
                    <a:pt x="548640" y="91440"/>
                  </a:cubicBezTo>
                  <a:cubicBezTo>
                    <a:pt x="909112" y="106460"/>
                    <a:pt x="948441" y="113741"/>
                    <a:pt x="1394460" y="91440"/>
                  </a:cubicBezTo>
                  <a:cubicBezTo>
                    <a:pt x="1433266" y="89500"/>
                    <a:pt x="1470900" y="77317"/>
                    <a:pt x="1508760" y="68580"/>
                  </a:cubicBezTo>
                  <a:cubicBezTo>
                    <a:pt x="1520500" y="65871"/>
                    <a:pt x="1532274" y="62538"/>
                    <a:pt x="1543050" y="57150"/>
                  </a:cubicBezTo>
                  <a:cubicBezTo>
                    <a:pt x="1590734" y="33308"/>
                    <a:pt x="1561353" y="33634"/>
                    <a:pt x="1611630" y="22860"/>
                  </a:cubicBezTo>
                  <a:cubicBezTo>
                    <a:pt x="1653282" y="13935"/>
                    <a:pt x="1737360" y="0"/>
                    <a:pt x="1737360" y="0"/>
                  </a:cubicBezTo>
                </a:path>
              </a:pathLst>
            </a:custGeom>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zh-CN" altLang="en-US"/>
            </a:p>
          </p:txBody>
        </p:sp>
        <p:cxnSp>
          <p:nvCxnSpPr>
            <p:cNvPr id="23" name="直接箭头连接符 22"/>
            <p:cNvCxnSpPr/>
            <p:nvPr/>
          </p:nvCxnSpPr>
          <p:spPr>
            <a:xfrm rot="10800000" flipV="1">
              <a:off x="6000750" y="4273550"/>
              <a:ext cx="1000125" cy="357188"/>
            </a:xfrm>
            <a:prstGeom prst="straightConnector1">
              <a:avLst/>
            </a:prstGeom>
            <a:ln>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sp>
          <p:nvSpPr>
            <p:cNvPr id="24" name="TextBox 41"/>
            <p:cNvSpPr txBox="1">
              <a:spLocks noChangeArrowheads="1"/>
            </p:cNvSpPr>
            <p:nvPr/>
          </p:nvSpPr>
          <p:spPr bwMode="auto">
            <a:xfrm>
              <a:off x="7000875" y="4059238"/>
              <a:ext cx="1011168" cy="304358"/>
            </a:xfrm>
            <a:prstGeom prst="rect">
              <a:avLst/>
            </a:prstGeom>
            <a:noFill/>
            <a:ln w="9525">
              <a:noFill/>
              <a:miter lim="800000"/>
              <a:headEnd/>
              <a:tailEnd/>
            </a:ln>
          </p:spPr>
          <p:txBody>
            <a:bodyPr wrap="none">
              <a:spAutoFit/>
            </a:bodyPr>
            <a:lstStyle/>
            <a:p>
              <a:r>
                <a:rPr lang="en-US" altLang="zh-CN" sz="1600" dirty="0" smtClean="0">
                  <a:latin typeface="Calibri" pitchFamily="34" charset="0"/>
                  <a:ea typeface="宋体" pitchFamily="2" charset="-122"/>
                </a:rPr>
                <a:t>Soft sealant</a:t>
              </a:r>
              <a:endParaRPr lang="zh-CN" altLang="en-US" sz="1600" dirty="0">
                <a:latin typeface="Calibri" pitchFamily="34" charset="0"/>
                <a:ea typeface="宋体" pitchFamily="2" charset="-122"/>
              </a:endParaRPr>
            </a:p>
          </p:txBody>
        </p:sp>
        <p:sp>
          <p:nvSpPr>
            <p:cNvPr id="25" name="流程图: 过程 24"/>
            <p:cNvSpPr/>
            <p:nvPr/>
          </p:nvSpPr>
          <p:spPr>
            <a:xfrm>
              <a:off x="5454650" y="4416425"/>
              <a:ext cx="46038" cy="571500"/>
            </a:xfrm>
            <a:prstGeom prst="flowChartProcess">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26" name="流程图: 过程 25"/>
            <p:cNvSpPr/>
            <p:nvPr/>
          </p:nvSpPr>
          <p:spPr>
            <a:xfrm>
              <a:off x="6026150" y="4416425"/>
              <a:ext cx="46038" cy="571500"/>
            </a:xfrm>
            <a:prstGeom prst="flowChartProcess">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28" name="流程图: 过程 27"/>
            <p:cNvSpPr/>
            <p:nvPr/>
          </p:nvSpPr>
          <p:spPr>
            <a:xfrm>
              <a:off x="6215063" y="5273675"/>
              <a:ext cx="285750" cy="142875"/>
            </a:xfrm>
            <a:prstGeom prst="flowChartProcess">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29" name="直接连接符 28"/>
            <p:cNvCxnSpPr/>
            <p:nvPr/>
          </p:nvCxnSpPr>
          <p:spPr>
            <a:xfrm rot="16200000" flipH="1">
              <a:off x="6357144" y="5272882"/>
              <a:ext cx="1587" cy="28575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0" name="直接连接符 29"/>
            <p:cNvCxnSpPr/>
            <p:nvPr/>
          </p:nvCxnSpPr>
          <p:spPr>
            <a:xfrm rot="16200000" flipH="1">
              <a:off x="6357144" y="5131594"/>
              <a:ext cx="1588" cy="28575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1" name="直接连接符 30"/>
            <p:cNvCxnSpPr/>
            <p:nvPr/>
          </p:nvCxnSpPr>
          <p:spPr>
            <a:xfrm rot="5400000">
              <a:off x="5858669" y="5272882"/>
              <a:ext cx="142875" cy="1587"/>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直接箭头连接符 31"/>
            <p:cNvCxnSpPr/>
            <p:nvPr/>
          </p:nvCxnSpPr>
          <p:spPr>
            <a:xfrm rot="16200000" flipV="1">
              <a:off x="6786563" y="5630863"/>
              <a:ext cx="785812" cy="21431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3" name="TextBox 56"/>
            <p:cNvSpPr txBox="1">
              <a:spLocks noChangeArrowheads="1"/>
            </p:cNvSpPr>
            <p:nvPr/>
          </p:nvSpPr>
          <p:spPr bwMode="auto">
            <a:xfrm>
              <a:off x="6588918" y="6106893"/>
              <a:ext cx="1212176" cy="525708"/>
            </a:xfrm>
            <a:prstGeom prst="rect">
              <a:avLst/>
            </a:prstGeom>
            <a:noFill/>
            <a:ln w="9525">
              <a:noFill/>
              <a:miter lim="800000"/>
              <a:headEnd/>
              <a:tailEnd/>
            </a:ln>
          </p:spPr>
          <p:txBody>
            <a:bodyPr wrap="square">
              <a:spAutoFit/>
            </a:bodyPr>
            <a:lstStyle/>
            <a:p>
              <a:r>
                <a:rPr lang="en-US" altLang="zh-CN" sz="1600" dirty="0" smtClean="0">
                  <a:latin typeface="Calibri" pitchFamily="34" charset="0"/>
                  <a:ea typeface="宋体" pitchFamily="2" charset="-122"/>
                </a:rPr>
                <a:t>Signal &amp; HV cables </a:t>
              </a:r>
              <a:endParaRPr lang="zh-CN" altLang="en-US" sz="1600" dirty="0">
                <a:latin typeface="Calibri" pitchFamily="34" charset="0"/>
                <a:ea typeface="宋体" pitchFamily="2" charset="-122"/>
              </a:endParaRPr>
            </a:p>
          </p:txBody>
        </p:sp>
      </p:grpSp>
      <p:pic>
        <p:nvPicPr>
          <p:cNvPr id="34" name="图片 57" descr="IMG00344.jpg"/>
          <p:cNvPicPr>
            <a:picLocks noChangeAspect="1"/>
          </p:cNvPicPr>
          <p:nvPr/>
        </p:nvPicPr>
        <p:blipFill>
          <a:blip r:embed="rId3" cstate="print"/>
          <a:srcRect/>
          <a:stretch>
            <a:fillRect/>
          </a:stretch>
        </p:blipFill>
        <p:spPr bwMode="auto">
          <a:xfrm>
            <a:off x="6876256" y="3923759"/>
            <a:ext cx="2071687" cy="2762250"/>
          </a:xfrm>
          <a:prstGeom prst="rect">
            <a:avLst/>
          </a:prstGeom>
          <a:noFill/>
          <a:ln w="9525">
            <a:noFill/>
            <a:miter lim="800000"/>
            <a:headEnd/>
            <a:tailEnd/>
          </a:ln>
        </p:spPr>
      </p:pic>
      <p:pic>
        <p:nvPicPr>
          <p:cNvPr id="35" name="图片 58" descr="IMG00345.jpg"/>
          <p:cNvPicPr>
            <a:picLocks noChangeAspect="1"/>
          </p:cNvPicPr>
          <p:nvPr/>
        </p:nvPicPr>
        <p:blipFill>
          <a:blip r:embed="rId4" cstate="print"/>
          <a:srcRect/>
          <a:stretch>
            <a:fillRect/>
          </a:stretch>
        </p:blipFill>
        <p:spPr bwMode="auto">
          <a:xfrm>
            <a:off x="4304506" y="4459541"/>
            <a:ext cx="2571750" cy="1928812"/>
          </a:xfrm>
          <a:prstGeom prst="rect">
            <a:avLst/>
          </a:prstGeom>
          <a:noFill/>
          <a:ln w="9525">
            <a:noFill/>
            <a:miter lim="800000"/>
            <a:headEnd/>
            <a:tailEnd/>
          </a:ln>
        </p:spPr>
      </p:pic>
      <p:pic>
        <p:nvPicPr>
          <p:cNvPr id="16386" name="Picture 2"/>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4515643" y="1636568"/>
            <a:ext cx="4432300" cy="26455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38" name="直接箭头连接符 37"/>
          <p:cNvCxnSpPr/>
          <p:nvPr/>
        </p:nvCxnSpPr>
        <p:spPr>
          <a:xfrm flipV="1">
            <a:off x="1136529" y="3985958"/>
            <a:ext cx="164666" cy="636609"/>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9" name="TextBox 38"/>
          <p:cNvSpPr txBox="1"/>
          <p:nvPr/>
        </p:nvSpPr>
        <p:spPr>
          <a:xfrm>
            <a:off x="810125" y="4674401"/>
            <a:ext cx="761747" cy="369332"/>
          </a:xfrm>
          <a:prstGeom prst="rect">
            <a:avLst/>
          </a:prstGeom>
          <a:noFill/>
        </p:spPr>
        <p:txBody>
          <a:bodyPr wrap="none" rtlCol="0">
            <a:spAutoFit/>
          </a:bodyPr>
          <a:lstStyle/>
          <a:p>
            <a:r>
              <a:rPr lang="en-US" altLang="zh-CN" dirty="0" smtClean="0"/>
              <a:t>Epoxy</a:t>
            </a:r>
            <a:endParaRPr lang="zh-CN" altLang="en-US" dirty="0"/>
          </a:p>
        </p:txBody>
      </p:sp>
      <p:sp>
        <p:nvSpPr>
          <p:cNvPr id="41" name="TextBox 40"/>
          <p:cNvSpPr txBox="1"/>
          <p:nvPr/>
        </p:nvSpPr>
        <p:spPr>
          <a:xfrm>
            <a:off x="177068" y="5476582"/>
            <a:ext cx="4224233" cy="646331"/>
          </a:xfrm>
          <a:prstGeom prst="rect">
            <a:avLst/>
          </a:prstGeom>
          <a:noFill/>
        </p:spPr>
        <p:txBody>
          <a:bodyPr wrap="none" rtlCol="0">
            <a:spAutoFit/>
          </a:bodyPr>
          <a:lstStyle/>
          <a:p>
            <a:r>
              <a:rPr lang="en-US" altLang="zh-CN" dirty="0" smtClean="0"/>
              <a:t>Nine PMTs were potted successfully.</a:t>
            </a:r>
          </a:p>
          <a:p>
            <a:endParaRPr lang="zh-CN" altLang="en-US" dirty="0"/>
          </a:p>
        </p:txBody>
      </p:sp>
    </p:spTree>
    <p:extLst>
      <p:ext uri="{BB962C8B-B14F-4D97-AF65-F5344CB8AC3E}">
        <p14:creationId xmlns:p14="http://schemas.microsoft.com/office/powerpoint/2010/main" val="88424393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sz="3600" dirty="0" smtClean="0"/>
              <a:t>PMT test for the engineering array.</a:t>
            </a:r>
            <a:endParaRPr lang="zh-CN" altLang="en-US" sz="3600" dirty="0"/>
          </a:p>
        </p:txBody>
      </p:sp>
      <p:sp>
        <p:nvSpPr>
          <p:cNvPr id="4" name="灯片编号占位符 3"/>
          <p:cNvSpPr>
            <a:spLocks noGrp="1"/>
          </p:cNvSpPr>
          <p:nvPr>
            <p:ph type="sldNum" sz="quarter" idx="12"/>
          </p:nvPr>
        </p:nvSpPr>
        <p:spPr/>
        <p:txBody>
          <a:bodyPr>
            <a:normAutofit fontScale="85000" lnSpcReduction="20000"/>
          </a:bodyPr>
          <a:lstStyle/>
          <a:p>
            <a:pPr>
              <a:defRPr/>
            </a:pPr>
            <a:fld id="{12AEBBF8-68F1-41E7-A565-8C688E988542}" type="slidenum">
              <a:rPr lang="en-US" altLang="zh-CN" smtClean="0"/>
              <a:pPr>
                <a:defRPr/>
              </a:pPr>
              <a:t>18</a:t>
            </a:fld>
            <a:endParaRPr lang="en-US" altLang="zh-CN" dirty="0"/>
          </a:p>
        </p:txBody>
      </p:sp>
      <p:pic>
        <p:nvPicPr>
          <p:cNvPr id="6" name="Picture 6" descr="DSCN9029"/>
          <p:cNvPicPr>
            <a:picLocks noChangeAspect="1" noChangeArrowheads="1"/>
          </p:cNvPicPr>
          <p:nvPr/>
        </p:nvPicPr>
        <p:blipFill>
          <a:blip r:embed="rId3" cstate="print"/>
          <a:srcRect/>
          <a:stretch>
            <a:fillRect/>
          </a:stretch>
        </p:blipFill>
        <p:spPr bwMode="auto">
          <a:xfrm>
            <a:off x="5438857" y="4270875"/>
            <a:ext cx="3347541" cy="2510971"/>
          </a:xfrm>
          <a:prstGeom prst="rect">
            <a:avLst/>
          </a:prstGeom>
          <a:noFill/>
        </p:spPr>
      </p:pic>
      <p:pic>
        <p:nvPicPr>
          <p:cNvPr id="5" name="Picture 4" descr="DSCN9025"/>
          <p:cNvPicPr>
            <a:picLocks noChangeAspect="1" noChangeArrowheads="1"/>
          </p:cNvPicPr>
          <p:nvPr/>
        </p:nvPicPr>
        <p:blipFill>
          <a:blip r:embed="rId4" cstate="print"/>
          <a:srcRect/>
          <a:stretch>
            <a:fillRect/>
          </a:stretch>
        </p:blipFill>
        <p:spPr bwMode="auto">
          <a:xfrm>
            <a:off x="5436095" y="1628800"/>
            <a:ext cx="3347541" cy="2510657"/>
          </a:xfrm>
          <a:prstGeom prst="rect">
            <a:avLst/>
          </a:prstGeom>
          <a:noFill/>
        </p:spPr>
      </p:pic>
      <p:sp>
        <p:nvSpPr>
          <p:cNvPr id="3" name="TextBox 2"/>
          <p:cNvSpPr txBox="1"/>
          <p:nvPr/>
        </p:nvSpPr>
        <p:spPr>
          <a:xfrm>
            <a:off x="632618" y="1628800"/>
            <a:ext cx="4608512" cy="2585323"/>
          </a:xfrm>
          <a:prstGeom prst="rect">
            <a:avLst/>
          </a:prstGeom>
          <a:noFill/>
        </p:spPr>
        <p:txBody>
          <a:bodyPr wrap="square" rtlCol="0">
            <a:spAutoFit/>
          </a:bodyPr>
          <a:lstStyle/>
          <a:p>
            <a:pPr marL="285750" indent="-285750">
              <a:buFont typeface="Wingdings" pitchFamily="2" charset="2"/>
              <a:buChar char="p"/>
            </a:pPr>
            <a:r>
              <a:rPr lang="en-US" altLang="zh-CN" dirty="0" smtClean="0"/>
              <a:t>The following parameters are tested:</a:t>
            </a:r>
          </a:p>
          <a:p>
            <a:pPr marL="742950" lvl="1" indent="-285750">
              <a:buFont typeface="Arial" pitchFamily="34" charset="0"/>
              <a:buChar char="•"/>
            </a:pPr>
            <a:r>
              <a:rPr lang="en-US" altLang="zh-CN" dirty="0" smtClean="0"/>
              <a:t>Single Photo-electron(P/V)</a:t>
            </a:r>
          </a:p>
          <a:p>
            <a:pPr marL="742950" lvl="1" indent="-285750">
              <a:buFont typeface="Arial" pitchFamily="34" charset="0"/>
              <a:buChar char="•"/>
            </a:pPr>
            <a:r>
              <a:rPr lang="en-US" altLang="zh-CN" dirty="0" smtClean="0"/>
              <a:t>HV VS. Gain</a:t>
            </a:r>
          </a:p>
          <a:p>
            <a:pPr marL="742950" lvl="1" indent="-285750">
              <a:buFont typeface="Arial" pitchFamily="34" charset="0"/>
              <a:buChar char="•"/>
            </a:pPr>
            <a:r>
              <a:rPr lang="en-US" altLang="zh-CN" dirty="0" smtClean="0"/>
              <a:t>Non-linearity</a:t>
            </a:r>
          </a:p>
          <a:p>
            <a:pPr marL="742950" lvl="1" indent="-285750">
              <a:buFont typeface="Arial" pitchFamily="34" charset="0"/>
              <a:buChar char="•"/>
            </a:pPr>
            <a:r>
              <a:rPr lang="en-US" altLang="zh-CN" dirty="0" smtClean="0"/>
              <a:t>Dark noise rate with different thresholds</a:t>
            </a:r>
          </a:p>
          <a:p>
            <a:pPr marL="742950" lvl="1" indent="-285750">
              <a:buFont typeface="Arial" pitchFamily="34" charset="0"/>
              <a:buChar char="•"/>
            </a:pPr>
            <a:r>
              <a:rPr lang="en-US" altLang="zh-CN" dirty="0" smtClean="0"/>
              <a:t>Earth magnetic effect</a:t>
            </a:r>
          </a:p>
          <a:p>
            <a:pPr marL="742950" lvl="1" indent="-285750">
              <a:buFont typeface="Arial" pitchFamily="34" charset="0"/>
              <a:buChar char="•"/>
            </a:pPr>
            <a:r>
              <a:rPr lang="en-US" altLang="zh-CN" dirty="0" smtClean="0"/>
              <a:t>Rise time</a:t>
            </a:r>
          </a:p>
          <a:p>
            <a:pPr marL="742950" lvl="1" indent="-285750">
              <a:buFont typeface="Arial" pitchFamily="34" charset="0"/>
              <a:buChar char="•"/>
            </a:pPr>
            <a:r>
              <a:rPr lang="en-US" altLang="zh-CN" dirty="0" smtClean="0"/>
              <a:t>TTS</a:t>
            </a:r>
          </a:p>
        </p:txBody>
      </p:sp>
      <p:sp>
        <p:nvSpPr>
          <p:cNvPr id="8" name="TextBox 7"/>
          <p:cNvSpPr txBox="1"/>
          <p:nvPr/>
        </p:nvSpPr>
        <p:spPr>
          <a:xfrm>
            <a:off x="6209618" y="3994946"/>
            <a:ext cx="1800493" cy="369332"/>
          </a:xfrm>
          <a:prstGeom prst="rect">
            <a:avLst/>
          </a:prstGeom>
        </p:spPr>
        <p:style>
          <a:lnRef idx="2">
            <a:schemeClr val="accent5"/>
          </a:lnRef>
          <a:fillRef idx="1">
            <a:schemeClr val="lt1"/>
          </a:fillRef>
          <a:effectRef idx="0">
            <a:schemeClr val="accent5"/>
          </a:effectRef>
          <a:fontRef idx="minor">
            <a:schemeClr val="dk1"/>
          </a:fontRef>
        </p:style>
        <p:txBody>
          <a:bodyPr wrap="none" rtlCol="0">
            <a:spAutoFit/>
          </a:bodyPr>
          <a:lstStyle/>
          <a:p>
            <a:r>
              <a:rPr lang="en-US" altLang="zh-CN" dirty="0" smtClean="0"/>
              <a:t>PMT test stand</a:t>
            </a:r>
            <a:endParaRPr lang="zh-CN" altLang="en-US" dirty="0"/>
          </a:p>
        </p:txBody>
      </p:sp>
      <p:sp>
        <p:nvSpPr>
          <p:cNvPr id="9" name="TextBox 8"/>
          <p:cNvSpPr txBox="1"/>
          <p:nvPr/>
        </p:nvSpPr>
        <p:spPr>
          <a:xfrm>
            <a:off x="632618" y="4270875"/>
            <a:ext cx="4859022" cy="2031325"/>
          </a:xfrm>
          <a:prstGeom prst="rect">
            <a:avLst/>
          </a:prstGeom>
          <a:noFill/>
        </p:spPr>
        <p:txBody>
          <a:bodyPr wrap="none" rtlCol="0">
            <a:spAutoFit/>
          </a:bodyPr>
          <a:lstStyle/>
          <a:p>
            <a:pPr marL="285750" indent="-285750">
              <a:buFont typeface="Wingdings" pitchFamily="2" charset="2"/>
              <a:buChar char="p"/>
            </a:pPr>
            <a:r>
              <a:rPr lang="en-US" altLang="zh-CN" dirty="0" smtClean="0"/>
              <a:t>Calibration of PMT test stand:</a:t>
            </a:r>
          </a:p>
          <a:p>
            <a:pPr marL="742950" lvl="1" indent="-285750">
              <a:buFont typeface="Arial" pitchFamily="34" charset="0"/>
              <a:buChar char="•"/>
            </a:pPr>
            <a:r>
              <a:rPr lang="en-US" altLang="zh-CN" dirty="0" smtClean="0"/>
              <a:t>Overshoot simulation of PMT signal</a:t>
            </a:r>
          </a:p>
          <a:p>
            <a:pPr marL="742950" lvl="1" indent="-285750">
              <a:buFont typeface="Arial" pitchFamily="34" charset="0"/>
              <a:buChar char="•"/>
            </a:pPr>
            <a:r>
              <a:rPr lang="en-US" altLang="zh-CN" dirty="0" smtClean="0"/>
              <a:t>Attenuation of PMT signal cable</a:t>
            </a:r>
          </a:p>
          <a:p>
            <a:pPr marL="742950" lvl="1" indent="-285750">
              <a:buFont typeface="Arial" pitchFamily="34" charset="0"/>
              <a:buChar char="•"/>
            </a:pPr>
            <a:r>
              <a:rPr lang="en-US" altLang="zh-CN" dirty="0" smtClean="0"/>
              <a:t>Calibrate the pre-amplifier </a:t>
            </a:r>
          </a:p>
          <a:p>
            <a:pPr marL="742950" lvl="1" indent="-285750">
              <a:buFont typeface="Arial" pitchFamily="34" charset="0"/>
              <a:buChar char="•"/>
            </a:pPr>
            <a:r>
              <a:rPr lang="en-US" altLang="zh-CN" dirty="0" smtClean="0"/>
              <a:t>Calibrate the FADC system.</a:t>
            </a:r>
          </a:p>
          <a:p>
            <a:pPr marL="742950" lvl="1" indent="-285750">
              <a:buFont typeface="Arial" pitchFamily="34" charset="0"/>
              <a:buChar char="•"/>
            </a:pPr>
            <a:r>
              <a:rPr lang="en-US" altLang="zh-CN" dirty="0" smtClean="0"/>
              <a:t>Temperature effect of HV system</a:t>
            </a:r>
          </a:p>
          <a:p>
            <a:pPr marL="742950" lvl="1" indent="-285750">
              <a:buFont typeface="Arial" pitchFamily="34" charset="0"/>
              <a:buChar char="•"/>
            </a:pPr>
            <a:endParaRPr lang="zh-CN" altLang="en-US" dirty="0"/>
          </a:p>
        </p:txBody>
      </p:sp>
    </p:spTree>
    <p:extLst>
      <p:ext uri="{BB962C8B-B14F-4D97-AF65-F5344CB8AC3E}">
        <p14:creationId xmlns:p14="http://schemas.microsoft.com/office/powerpoint/2010/main" val="383749891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PMT test process</a:t>
            </a:r>
            <a:endParaRPr lang="zh-CN" altLang="en-US" dirty="0"/>
          </a:p>
        </p:txBody>
      </p:sp>
      <p:sp>
        <p:nvSpPr>
          <p:cNvPr id="3" name="灯片编号占位符 2"/>
          <p:cNvSpPr>
            <a:spLocks noGrp="1"/>
          </p:cNvSpPr>
          <p:nvPr>
            <p:ph type="sldNum" sz="quarter" idx="12"/>
          </p:nvPr>
        </p:nvSpPr>
        <p:spPr/>
        <p:txBody>
          <a:bodyPr>
            <a:normAutofit fontScale="85000" lnSpcReduction="20000"/>
          </a:bodyPr>
          <a:lstStyle/>
          <a:p>
            <a:fld id="{0ABF9B20-F1E4-4949-BCF3-463EA1C91FF3}" type="slidenum">
              <a:rPr lang="zh-CN" altLang="en-US" smtClean="0"/>
              <a:t>19</a:t>
            </a:fld>
            <a:endParaRPr lang="zh-CN" altLang="en-US"/>
          </a:p>
        </p:txBody>
      </p:sp>
      <p:sp>
        <p:nvSpPr>
          <p:cNvPr id="4" name="内容占位符 3"/>
          <p:cNvSpPr>
            <a:spLocks noGrp="1"/>
          </p:cNvSpPr>
          <p:nvPr>
            <p:ph sz="quarter" idx="1"/>
          </p:nvPr>
        </p:nvSpPr>
        <p:spPr>
          <a:xfrm>
            <a:off x="612648" y="1600200"/>
            <a:ext cx="7781756" cy="2332856"/>
          </a:xfrm>
        </p:spPr>
        <p:style>
          <a:lnRef idx="2">
            <a:schemeClr val="accent5"/>
          </a:lnRef>
          <a:fillRef idx="1">
            <a:schemeClr val="lt1"/>
          </a:fillRef>
          <a:effectRef idx="0">
            <a:schemeClr val="accent5"/>
          </a:effectRef>
          <a:fontRef idx="minor">
            <a:schemeClr val="dk1"/>
          </a:fontRef>
        </p:style>
        <p:txBody>
          <a:bodyPr>
            <a:normAutofit fontScale="70000" lnSpcReduction="20000"/>
          </a:bodyPr>
          <a:lstStyle/>
          <a:p>
            <a:r>
              <a:rPr lang="en-US" altLang="zh-CN" dirty="0" smtClean="0"/>
              <a:t>Before the potting:</a:t>
            </a:r>
          </a:p>
          <a:p>
            <a:pPr lvl="1"/>
            <a:r>
              <a:rPr lang="en-US" altLang="zh-CN" dirty="0" smtClean="0"/>
              <a:t>Three days burn-in;</a:t>
            </a:r>
          </a:p>
          <a:p>
            <a:pPr lvl="1"/>
            <a:r>
              <a:rPr lang="en-US" altLang="zh-CN" dirty="0" smtClean="0"/>
              <a:t>SPE,P/V, HV VS. Gain, linearity and dark noise rate were measured.</a:t>
            </a:r>
          </a:p>
          <a:p>
            <a:pPr lvl="1"/>
            <a:endParaRPr lang="en-US" altLang="zh-CN" dirty="0" smtClean="0"/>
          </a:p>
          <a:p>
            <a:r>
              <a:rPr lang="en-US" altLang="zh-CN" dirty="0" smtClean="0"/>
              <a:t>After the potting:</a:t>
            </a:r>
          </a:p>
          <a:p>
            <a:pPr lvl="1"/>
            <a:r>
              <a:rPr lang="en-US" altLang="zh-CN" dirty="0" smtClean="0"/>
              <a:t>SPE,P/V,HV VS. Gain, linearity, dark noise rate, rise time and TTS were measured.</a:t>
            </a:r>
            <a:endParaRPr lang="zh-CN" altLang="en-US" dirty="0"/>
          </a:p>
        </p:txBody>
      </p:sp>
      <p:sp>
        <p:nvSpPr>
          <p:cNvPr id="5" name="TextBox 4"/>
          <p:cNvSpPr txBox="1"/>
          <p:nvPr/>
        </p:nvSpPr>
        <p:spPr>
          <a:xfrm>
            <a:off x="566590" y="4077072"/>
            <a:ext cx="7827814" cy="2308324"/>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marL="342900" indent="-342900">
              <a:buFont typeface="Wingdings" pitchFamily="2" charset="2"/>
              <a:buChar char="p"/>
            </a:pPr>
            <a:r>
              <a:rPr lang="en-US" altLang="zh-CN" dirty="0"/>
              <a:t>D</a:t>
            </a:r>
            <a:r>
              <a:rPr lang="en-US" altLang="zh-CN" dirty="0" smtClean="0"/>
              <a:t>etailed studies on PMT’s performance:</a:t>
            </a:r>
          </a:p>
          <a:p>
            <a:pPr marL="800100" lvl="1" indent="-342900">
              <a:buFont typeface="Wingdings" pitchFamily="2" charset="2"/>
              <a:buChar char="p"/>
            </a:pPr>
            <a:r>
              <a:rPr lang="en-US" altLang="zh-CN" dirty="0" smtClean="0"/>
              <a:t>Relation between P/V and different HV</a:t>
            </a:r>
          </a:p>
          <a:p>
            <a:pPr marL="800100" lvl="1" indent="-342900">
              <a:buFont typeface="Wingdings" pitchFamily="2" charset="2"/>
              <a:buChar char="p"/>
            </a:pPr>
            <a:r>
              <a:rPr lang="en-US" altLang="zh-CN" dirty="0" smtClean="0"/>
              <a:t>Relation between P/V and different LED light intensity</a:t>
            </a:r>
          </a:p>
          <a:p>
            <a:pPr marL="800100" lvl="1" indent="-342900">
              <a:buFont typeface="Wingdings" pitchFamily="2" charset="2"/>
              <a:buChar char="p"/>
            </a:pPr>
            <a:r>
              <a:rPr lang="en-US" altLang="zh-CN" dirty="0" smtClean="0"/>
              <a:t>Relation between BETA and different LED light intensity</a:t>
            </a:r>
          </a:p>
          <a:p>
            <a:pPr marL="800100" lvl="1" indent="-342900">
              <a:buFont typeface="Wingdings" pitchFamily="2" charset="2"/>
              <a:buChar char="p"/>
            </a:pPr>
            <a:r>
              <a:rPr lang="en-US" altLang="zh-CN" dirty="0" smtClean="0"/>
              <a:t>Stability of BETA value(&lt;2%)</a:t>
            </a:r>
          </a:p>
          <a:p>
            <a:pPr marL="800100" lvl="1" indent="-342900">
              <a:buFont typeface="Wingdings" pitchFamily="2" charset="2"/>
              <a:buChar char="p"/>
            </a:pPr>
            <a:r>
              <a:rPr lang="en-US" altLang="zh-CN" dirty="0" smtClean="0"/>
              <a:t>Relation between BETA and different HV range(&lt;2%).</a:t>
            </a:r>
          </a:p>
          <a:p>
            <a:pPr marL="800100" lvl="1" indent="-342900">
              <a:buFont typeface="Wingdings" pitchFamily="2" charset="2"/>
              <a:buChar char="p"/>
            </a:pPr>
            <a:r>
              <a:rPr lang="en-US" altLang="zh-CN" dirty="0" smtClean="0"/>
              <a:t>Stability of PMT test system(&lt;2%).</a:t>
            </a:r>
            <a:endParaRPr lang="zh-CN" altLang="zh-CN" dirty="0"/>
          </a:p>
          <a:p>
            <a:endParaRPr lang="zh-CN" altLang="en-US" dirty="0"/>
          </a:p>
        </p:txBody>
      </p:sp>
    </p:spTree>
    <p:extLst>
      <p:ext uri="{BB962C8B-B14F-4D97-AF65-F5344CB8AC3E}">
        <p14:creationId xmlns:p14="http://schemas.microsoft.com/office/powerpoint/2010/main" val="17968086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115616" y="116632"/>
            <a:ext cx="5449416" cy="1156990"/>
          </a:xfrm>
        </p:spPr>
        <p:txBody>
          <a:bodyPr/>
          <a:lstStyle/>
          <a:p>
            <a:r>
              <a:rPr lang="en-US" altLang="zh-CN" dirty="0" smtClean="0"/>
              <a:t>Outline</a:t>
            </a:r>
            <a:endParaRPr lang="zh-CN" altLang="en-US" dirty="0"/>
          </a:p>
        </p:txBody>
      </p:sp>
      <p:sp>
        <p:nvSpPr>
          <p:cNvPr id="4" name="灯片编号占位符 3"/>
          <p:cNvSpPr>
            <a:spLocks noGrp="1"/>
          </p:cNvSpPr>
          <p:nvPr>
            <p:ph type="sldNum" sz="quarter" idx="12"/>
          </p:nvPr>
        </p:nvSpPr>
        <p:spPr/>
        <p:txBody>
          <a:bodyPr>
            <a:normAutofit fontScale="85000" lnSpcReduction="20000"/>
          </a:bodyPr>
          <a:lstStyle/>
          <a:p>
            <a:fld id="{0ABF9B20-F1E4-4949-BCF3-463EA1C91FF3}" type="slidenum">
              <a:rPr lang="zh-CN" altLang="en-US" smtClean="0"/>
              <a:t>2</a:t>
            </a:fld>
            <a:endParaRPr lang="zh-CN" altLang="en-US"/>
          </a:p>
        </p:txBody>
      </p:sp>
      <p:sp>
        <p:nvSpPr>
          <p:cNvPr id="3" name="内容占位符 2"/>
          <p:cNvSpPr>
            <a:spLocks noGrp="1"/>
          </p:cNvSpPr>
          <p:nvPr>
            <p:ph sz="quarter" idx="1"/>
          </p:nvPr>
        </p:nvSpPr>
        <p:spPr>
          <a:xfrm>
            <a:off x="1115616" y="1556792"/>
            <a:ext cx="7416824" cy="4464496"/>
          </a:xfrm>
        </p:spPr>
        <p:txBody>
          <a:bodyPr>
            <a:normAutofit fontScale="92500" lnSpcReduction="10000"/>
          </a:bodyPr>
          <a:lstStyle/>
          <a:p>
            <a:r>
              <a:rPr lang="en-US" altLang="zh-CN" dirty="0" smtClean="0"/>
              <a:t>Introduction to WCDA experiment</a:t>
            </a:r>
          </a:p>
          <a:p>
            <a:r>
              <a:rPr lang="en-US" altLang="zh-CN" dirty="0" smtClean="0"/>
              <a:t>R&amp;D of Water Cerenkov Detector Unit</a:t>
            </a:r>
          </a:p>
          <a:p>
            <a:pPr lvl="1"/>
            <a:r>
              <a:rPr lang="en-US" altLang="zh-CN" dirty="0" smtClean="0"/>
              <a:t>Measurement of the muon events</a:t>
            </a:r>
          </a:p>
          <a:p>
            <a:pPr lvl="1"/>
            <a:r>
              <a:rPr lang="en-US" altLang="zh-CN" dirty="0" smtClean="0"/>
              <a:t>Water quality control</a:t>
            </a:r>
          </a:p>
          <a:p>
            <a:r>
              <a:rPr lang="en-US" altLang="zh-CN" dirty="0" smtClean="0"/>
              <a:t>Progress on the engineering array</a:t>
            </a:r>
          </a:p>
          <a:p>
            <a:pPr lvl="1"/>
            <a:r>
              <a:rPr lang="en-US" altLang="zh-CN" dirty="0" smtClean="0"/>
              <a:t>PMT test</a:t>
            </a:r>
          </a:p>
          <a:p>
            <a:pPr lvl="1"/>
            <a:r>
              <a:rPr lang="en-US" altLang="zh-CN" dirty="0" smtClean="0"/>
              <a:t>Slow control</a:t>
            </a:r>
          </a:p>
          <a:p>
            <a:pPr lvl="1"/>
            <a:r>
              <a:rPr lang="en-US" altLang="zh-CN" dirty="0" smtClean="0"/>
              <a:t>Calibration system</a:t>
            </a:r>
          </a:p>
          <a:p>
            <a:pPr lvl="1"/>
            <a:r>
              <a:rPr lang="en-US" altLang="zh-CN" dirty="0" smtClean="0"/>
              <a:t>……</a:t>
            </a:r>
          </a:p>
          <a:p>
            <a:r>
              <a:rPr lang="en-US" altLang="zh-CN" dirty="0" smtClean="0"/>
              <a:t>Summary</a:t>
            </a:r>
            <a:endParaRPr lang="zh-CN" altLang="en-US" dirty="0"/>
          </a:p>
        </p:txBody>
      </p:sp>
    </p:spTree>
    <p:extLst>
      <p:ext uri="{BB962C8B-B14F-4D97-AF65-F5344CB8AC3E}">
        <p14:creationId xmlns:p14="http://schemas.microsoft.com/office/powerpoint/2010/main" val="391340234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Schematic of PMT test</a:t>
            </a:r>
            <a:endParaRPr lang="zh-CN" altLang="en-US" dirty="0"/>
          </a:p>
        </p:txBody>
      </p:sp>
      <p:sp>
        <p:nvSpPr>
          <p:cNvPr id="3" name="灯片编号占位符 2"/>
          <p:cNvSpPr>
            <a:spLocks noGrp="1"/>
          </p:cNvSpPr>
          <p:nvPr>
            <p:ph type="sldNum" sz="quarter" idx="12"/>
          </p:nvPr>
        </p:nvSpPr>
        <p:spPr/>
        <p:txBody>
          <a:bodyPr>
            <a:normAutofit fontScale="85000" lnSpcReduction="20000"/>
          </a:bodyPr>
          <a:lstStyle/>
          <a:p>
            <a:fld id="{0ABF9B20-F1E4-4949-BCF3-463EA1C91FF3}" type="slidenum">
              <a:rPr lang="zh-CN" altLang="en-US" smtClean="0"/>
              <a:t>20</a:t>
            </a:fld>
            <a:endParaRPr lang="zh-CN" altLang="en-US"/>
          </a:p>
        </p:txBody>
      </p:sp>
      <p:sp>
        <p:nvSpPr>
          <p:cNvPr id="5" name="流程图: 合并 4"/>
          <p:cNvSpPr/>
          <p:nvPr/>
        </p:nvSpPr>
        <p:spPr>
          <a:xfrm>
            <a:off x="1985588" y="2060848"/>
            <a:ext cx="288032" cy="216024"/>
          </a:xfrm>
          <a:prstGeom prst="flowChartMerg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CN" altLang="en-US"/>
          </a:p>
        </p:txBody>
      </p:sp>
      <p:sp>
        <p:nvSpPr>
          <p:cNvPr id="7" name="流程图: 合并 6"/>
          <p:cNvSpPr/>
          <p:nvPr/>
        </p:nvSpPr>
        <p:spPr>
          <a:xfrm>
            <a:off x="2309776" y="2060848"/>
            <a:ext cx="288032" cy="216024"/>
          </a:xfrm>
          <a:prstGeom prst="flowChartMerg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CN" altLang="en-US"/>
          </a:p>
        </p:txBody>
      </p:sp>
      <p:sp>
        <p:nvSpPr>
          <p:cNvPr id="8" name="流程图: 联系 7"/>
          <p:cNvSpPr/>
          <p:nvPr/>
        </p:nvSpPr>
        <p:spPr>
          <a:xfrm>
            <a:off x="1913580" y="2420888"/>
            <a:ext cx="720080" cy="432048"/>
          </a:xfrm>
          <a:prstGeom prst="flowChartConnector">
            <a:avLst/>
          </a:prstGeom>
        </p:spPr>
        <p:style>
          <a:lnRef idx="0">
            <a:schemeClr val="accent4"/>
          </a:lnRef>
          <a:fillRef idx="3">
            <a:schemeClr val="accent4"/>
          </a:fillRef>
          <a:effectRef idx="3">
            <a:schemeClr val="accent4"/>
          </a:effectRef>
          <a:fontRef idx="minor">
            <a:schemeClr val="lt1"/>
          </a:fontRef>
        </p:style>
        <p:txBody>
          <a:bodyPr rtlCol="0" anchor="ctr"/>
          <a:lstStyle/>
          <a:p>
            <a:pPr algn="ctr"/>
            <a:endParaRPr lang="zh-CN" altLang="en-US"/>
          </a:p>
        </p:txBody>
      </p:sp>
      <p:sp>
        <p:nvSpPr>
          <p:cNvPr id="9" name="矩形 8"/>
          <p:cNvSpPr/>
          <p:nvPr/>
        </p:nvSpPr>
        <p:spPr>
          <a:xfrm>
            <a:off x="2123428" y="2852936"/>
            <a:ext cx="324188" cy="36004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zh-CN" altLang="en-US"/>
          </a:p>
        </p:txBody>
      </p:sp>
      <p:cxnSp>
        <p:nvCxnSpPr>
          <p:cNvPr id="11" name="直接连接符 10"/>
          <p:cNvCxnSpPr>
            <a:stCxn id="9" idx="2"/>
          </p:cNvCxnSpPr>
          <p:nvPr/>
        </p:nvCxnSpPr>
        <p:spPr>
          <a:xfrm>
            <a:off x="2285522" y="3212976"/>
            <a:ext cx="0" cy="7920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直接连接符 14"/>
          <p:cNvCxnSpPr/>
          <p:nvPr/>
        </p:nvCxnSpPr>
        <p:spPr>
          <a:xfrm flipH="1">
            <a:off x="1625548" y="4005064"/>
            <a:ext cx="576064" cy="0"/>
          </a:xfrm>
          <a:prstGeom prst="line">
            <a:avLst/>
          </a:prstGeom>
        </p:spPr>
        <p:style>
          <a:lnRef idx="1">
            <a:schemeClr val="accent1"/>
          </a:lnRef>
          <a:fillRef idx="0">
            <a:schemeClr val="accent1"/>
          </a:fillRef>
          <a:effectRef idx="0">
            <a:schemeClr val="accent1"/>
          </a:effectRef>
          <a:fontRef idx="minor">
            <a:schemeClr val="tx1"/>
          </a:fontRef>
        </p:style>
      </p:cxnSp>
      <p:sp>
        <p:nvSpPr>
          <p:cNvPr id="17" name="矩形 16"/>
          <p:cNvSpPr/>
          <p:nvPr/>
        </p:nvSpPr>
        <p:spPr>
          <a:xfrm>
            <a:off x="1052333" y="3861048"/>
            <a:ext cx="576064" cy="28803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altLang="zh-CN" dirty="0" smtClean="0"/>
              <a:t>HV</a:t>
            </a:r>
            <a:endParaRPr lang="zh-CN" altLang="en-US" dirty="0"/>
          </a:p>
        </p:txBody>
      </p:sp>
      <p:cxnSp>
        <p:nvCxnSpPr>
          <p:cNvPr id="19" name="直接连接符 18"/>
          <p:cNvCxnSpPr>
            <a:endCxn id="5" idx="0"/>
          </p:cNvCxnSpPr>
          <p:nvPr/>
        </p:nvCxnSpPr>
        <p:spPr>
          <a:xfrm>
            <a:off x="2129604" y="1628800"/>
            <a:ext cx="0" cy="432048"/>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直接连接符 20"/>
          <p:cNvCxnSpPr>
            <a:endCxn id="7" idx="0"/>
          </p:cNvCxnSpPr>
          <p:nvPr/>
        </p:nvCxnSpPr>
        <p:spPr>
          <a:xfrm>
            <a:off x="2447616" y="1844824"/>
            <a:ext cx="6176" cy="216024"/>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直接连接符 22"/>
          <p:cNvCxnSpPr/>
          <p:nvPr/>
        </p:nvCxnSpPr>
        <p:spPr>
          <a:xfrm>
            <a:off x="2123428" y="1628800"/>
            <a:ext cx="295850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直接连接符 24"/>
          <p:cNvCxnSpPr/>
          <p:nvPr/>
        </p:nvCxnSpPr>
        <p:spPr>
          <a:xfrm>
            <a:off x="2447616" y="1844824"/>
            <a:ext cx="2634316" cy="0"/>
          </a:xfrm>
          <a:prstGeom prst="line">
            <a:avLst/>
          </a:prstGeom>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5081932" y="1556792"/>
            <a:ext cx="2031325" cy="369332"/>
          </a:xfrm>
          <a:prstGeom prst="rect">
            <a:avLst/>
          </a:prstGeom>
        </p:spPr>
        <p:style>
          <a:lnRef idx="2">
            <a:schemeClr val="accent5"/>
          </a:lnRef>
          <a:fillRef idx="1">
            <a:schemeClr val="lt1"/>
          </a:fillRef>
          <a:effectRef idx="0">
            <a:schemeClr val="accent5"/>
          </a:effectRef>
          <a:fontRef idx="minor">
            <a:schemeClr val="dk1"/>
          </a:fontRef>
        </p:style>
        <p:txBody>
          <a:bodyPr wrap="none" rtlCol="0">
            <a:spAutoFit/>
          </a:bodyPr>
          <a:lstStyle/>
          <a:p>
            <a:r>
              <a:rPr lang="en-US" altLang="zh-CN" dirty="0" smtClean="0"/>
              <a:t>Pulser Generator</a:t>
            </a:r>
            <a:endParaRPr lang="zh-CN" altLang="en-US" dirty="0"/>
          </a:p>
        </p:txBody>
      </p:sp>
      <p:cxnSp>
        <p:nvCxnSpPr>
          <p:cNvPr id="28" name="直接箭头连接符 27"/>
          <p:cNvCxnSpPr>
            <a:stCxn id="26" idx="2"/>
            <a:endCxn id="35" idx="0"/>
          </p:cNvCxnSpPr>
          <p:nvPr/>
        </p:nvCxnSpPr>
        <p:spPr>
          <a:xfrm flipH="1">
            <a:off x="6073505" y="1926124"/>
            <a:ext cx="24090" cy="128685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6234060" y="2420888"/>
            <a:ext cx="992579" cy="369332"/>
          </a:xfrm>
          <a:prstGeom prst="rect">
            <a:avLst/>
          </a:prstGeom>
          <a:noFill/>
        </p:spPr>
        <p:txBody>
          <a:bodyPr wrap="none" rtlCol="0">
            <a:spAutoFit/>
          </a:bodyPr>
          <a:lstStyle/>
          <a:p>
            <a:r>
              <a:rPr lang="en-US" altLang="zh-CN" dirty="0" smtClean="0"/>
              <a:t>trigger</a:t>
            </a:r>
            <a:endParaRPr lang="zh-CN" altLang="en-US" dirty="0"/>
          </a:p>
        </p:txBody>
      </p:sp>
      <p:sp>
        <p:nvSpPr>
          <p:cNvPr id="30" name="TextBox 29"/>
          <p:cNvSpPr txBox="1"/>
          <p:nvPr/>
        </p:nvSpPr>
        <p:spPr>
          <a:xfrm>
            <a:off x="3157140" y="3753413"/>
            <a:ext cx="1847171" cy="646331"/>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r>
              <a:rPr lang="en-US" altLang="zh-CN" dirty="0" smtClean="0"/>
              <a:t>Pre-amplifier</a:t>
            </a:r>
          </a:p>
          <a:p>
            <a:r>
              <a:rPr lang="en-US" altLang="zh-CN" dirty="0" smtClean="0"/>
              <a:t>~26X</a:t>
            </a:r>
            <a:endParaRPr lang="zh-CN" altLang="en-US" dirty="0"/>
          </a:p>
        </p:txBody>
      </p:sp>
      <p:cxnSp>
        <p:nvCxnSpPr>
          <p:cNvPr id="32" name="直接连接符 31"/>
          <p:cNvCxnSpPr>
            <a:endCxn id="30" idx="1"/>
          </p:cNvCxnSpPr>
          <p:nvPr/>
        </p:nvCxnSpPr>
        <p:spPr>
          <a:xfrm>
            <a:off x="2254418" y="3933548"/>
            <a:ext cx="902722" cy="143031"/>
          </a:xfrm>
          <a:prstGeom prst="line">
            <a:avLst/>
          </a:prstGeom>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5750339" y="3212976"/>
            <a:ext cx="646331" cy="369332"/>
          </a:xfrm>
          <a:prstGeom prst="rect">
            <a:avLst/>
          </a:prstGeom>
        </p:spPr>
        <p:style>
          <a:lnRef idx="2">
            <a:schemeClr val="accent5"/>
          </a:lnRef>
          <a:fillRef idx="1">
            <a:schemeClr val="lt1"/>
          </a:fillRef>
          <a:effectRef idx="0">
            <a:schemeClr val="accent5"/>
          </a:effectRef>
          <a:fontRef idx="minor">
            <a:schemeClr val="dk1"/>
          </a:fontRef>
        </p:style>
        <p:txBody>
          <a:bodyPr wrap="none" rtlCol="0">
            <a:spAutoFit/>
          </a:bodyPr>
          <a:lstStyle/>
          <a:p>
            <a:r>
              <a:rPr lang="en-US" altLang="zh-CN" dirty="0" smtClean="0"/>
              <a:t>FADC</a:t>
            </a:r>
            <a:endParaRPr lang="zh-CN" altLang="en-US" dirty="0"/>
          </a:p>
        </p:txBody>
      </p:sp>
      <p:cxnSp>
        <p:nvCxnSpPr>
          <p:cNvPr id="37" name="直接连接符 36"/>
          <p:cNvCxnSpPr>
            <a:stCxn id="30" idx="3"/>
            <a:endCxn id="35" idx="1"/>
          </p:cNvCxnSpPr>
          <p:nvPr/>
        </p:nvCxnSpPr>
        <p:spPr>
          <a:xfrm flipV="1">
            <a:off x="5004311" y="3397642"/>
            <a:ext cx="746028" cy="678937"/>
          </a:xfrm>
          <a:prstGeom prst="line">
            <a:avLst/>
          </a:prstGeom>
        </p:spPr>
        <p:style>
          <a:lnRef idx="1">
            <a:schemeClr val="accent1"/>
          </a:lnRef>
          <a:fillRef idx="0">
            <a:schemeClr val="accent1"/>
          </a:fillRef>
          <a:effectRef idx="0">
            <a:schemeClr val="accent1"/>
          </a:effectRef>
          <a:fontRef idx="minor">
            <a:schemeClr val="tx1"/>
          </a:fontRef>
        </p:style>
      </p:cxnSp>
      <p:cxnSp>
        <p:nvCxnSpPr>
          <p:cNvPr id="46" name="直接箭头连接符 45"/>
          <p:cNvCxnSpPr>
            <a:stCxn id="30" idx="3"/>
          </p:cNvCxnSpPr>
          <p:nvPr/>
        </p:nvCxnSpPr>
        <p:spPr>
          <a:xfrm flipV="1">
            <a:off x="5004311" y="3933549"/>
            <a:ext cx="690670" cy="14303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7" name="TextBox 46"/>
          <p:cNvSpPr txBox="1"/>
          <p:nvPr/>
        </p:nvSpPr>
        <p:spPr>
          <a:xfrm>
            <a:off x="5750339" y="3779748"/>
            <a:ext cx="1685077" cy="369332"/>
          </a:xfrm>
          <a:prstGeom prst="rect">
            <a:avLst/>
          </a:prstGeom>
        </p:spPr>
        <p:style>
          <a:lnRef idx="2">
            <a:schemeClr val="accent6"/>
          </a:lnRef>
          <a:fillRef idx="1">
            <a:schemeClr val="lt1"/>
          </a:fillRef>
          <a:effectRef idx="0">
            <a:schemeClr val="accent6"/>
          </a:effectRef>
          <a:fontRef idx="minor">
            <a:schemeClr val="dk1"/>
          </a:fontRef>
        </p:style>
        <p:txBody>
          <a:bodyPr wrap="none" rtlCol="0">
            <a:spAutoFit/>
          </a:bodyPr>
          <a:lstStyle/>
          <a:p>
            <a:r>
              <a:rPr lang="en-US" altLang="zh-CN" dirty="0" smtClean="0"/>
              <a:t>Discriminator</a:t>
            </a:r>
            <a:endParaRPr lang="zh-CN" altLang="en-US" dirty="0"/>
          </a:p>
        </p:txBody>
      </p:sp>
      <p:sp>
        <p:nvSpPr>
          <p:cNvPr id="48" name="TextBox 47"/>
          <p:cNvSpPr txBox="1"/>
          <p:nvPr/>
        </p:nvSpPr>
        <p:spPr>
          <a:xfrm>
            <a:off x="7943309" y="3779748"/>
            <a:ext cx="877163" cy="369332"/>
          </a:xfrm>
          <a:prstGeom prst="rect">
            <a:avLst/>
          </a:prstGeom>
        </p:spPr>
        <p:style>
          <a:lnRef idx="2">
            <a:schemeClr val="accent6"/>
          </a:lnRef>
          <a:fillRef idx="1">
            <a:schemeClr val="lt1"/>
          </a:fillRef>
          <a:effectRef idx="0">
            <a:schemeClr val="accent6"/>
          </a:effectRef>
          <a:fontRef idx="minor">
            <a:schemeClr val="dk1"/>
          </a:fontRef>
        </p:style>
        <p:txBody>
          <a:bodyPr wrap="none" rtlCol="0">
            <a:spAutoFit/>
          </a:bodyPr>
          <a:lstStyle/>
          <a:p>
            <a:r>
              <a:rPr lang="en-US" altLang="zh-CN" dirty="0" smtClean="0"/>
              <a:t>Scaler</a:t>
            </a:r>
            <a:endParaRPr lang="zh-CN" altLang="en-US" dirty="0"/>
          </a:p>
        </p:txBody>
      </p:sp>
      <p:cxnSp>
        <p:nvCxnSpPr>
          <p:cNvPr id="50" name="直接箭头连接符 49"/>
          <p:cNvCxnSpPr>
            <a:stCxn id="47" idx="3"/>
            <a:endCxn id="48" idx="1"/>
          </p:cNvCxnSpPr>
          <p:nvPr/>
        </p:nvCxnSpPr>
        <p:spPr>
          <a:xfrm>
            <a:off x="7435416" y="3964414"/>
            <a:ext cx="507893"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2" name="直接连接符 51"/>
          <p:cNvCxnSpPr/>
          <p:nvPr/>
        </p:nvCxnSpPr>
        <p:spPr>
          <a:xfrm flipH="1">
            <a:off x="2189710" y="3212976"/>
            <a:ext cx="11902" cy="796619"/>
          </a:xfrm>
          <a:prstGeom prst="line">
            <a:avLst/>
          </a:prstGeom>
        </p:spPr>
        <p:style>
          <a:lnRef idx="1">
            <a:schemeClr val="accent1"/>
          </a:lnRef>
          <a:fillRef idx="0">
            <a:schemeClr val="accent1"/>
          </a:fillRef>
          <a:effectRef idx="0">
            <a:schemeClr val="accent1"/>
          </a:effectRef>
          <a:fontRef idx="minor">
            <a:schemeClr val="tx1"/>
          </a:fontRef>
        </p:style>
      </p:cxnSp>
      <p:sp>
        <p:nvSpPr>
          <p:cNvPr id="53" name="TextBox 52"/>
          <p:cNvSpPr txBox="1"/>
          <p:nvPr/>
        </p:nvSpPr>
        <p:spPr>
          <a:xfrm>
            <a:off x="7102590" y="3212976"/>
            <a:ext cx="415498" cy="369332"/>
          </a:xfrm>
          <a:prstGeom prst="rect">
            <a:avLst/>
          </a:prstGeom>
        </p:spPr>
        <p:style>
          <a:lnRef idx="2">
            <a:schemeClr val="accent5"/>
          </a:lnRef>
          <a:fillRef idx="1">
            <a:schemeClr val="lt1"/>
          </a:fillRef>
          <a:effectRef idx="0">
            <a:schemeClr val="accent5"/>
          </a:effectRef>
          <a:fontRef idx="minor">
            <a:schemeClr val="dk1"/>
          </a:fontRef>
        </p:style>
        <p:txBody>
          <a:bodyPr wrap="none" rtlCol="0">
            <a:spAutoFit/>
          </a:bodyPr>
          <a:lstStyle/>
          <a:p>
            <a:r>
              <a:rPr lang="en-US" altLang="zh-CN" dirty="0" smtClean="0"/>
              <a:t>PC</a:t>
            </a:r>
            <a:endParaRPr lang="zh-CN" altLang="en-US" dirty="0"/>
          </a:p>
        </p:txBody>
      </p:sp>
      <p:cxnSp>
        <p:nvCxnSpPr>
          <p:cNvPr id="55" name="直接连接符 54"/>
          <p:cNvCxnSpPr>
            <a:stCxn id="35" idx="3"/>
            <a:endCxn id="53" idx="1"/>
          </p:cNvCxnSpPr>
          <p:nvPr/>
        </p:nvCxnSpPr>
        <p:spPr>
          <a:xfrm>
            <a:off x="6396670" y="3397642"/>
            <a:ext cx="705920" cy="0"/>
          </a:xfrm>
          <a:prstGeom prst="line">
            <a:avLst/>
          </a:prstGeom>
        </p:spPr>
        <p:style>
          <a:lnRef idx="1">
            <a:schemeClr val="accent1"/>
          </a:lnRef>
          <a:fillRef idx="0">
            <a:schemeClr val="accent1"/>
          </a:fillRef>
          <a:effectRef idx="0">
            <a:schemeClr val="accent1"/>
          </a:effectRef>
          <a:fontRef idx="minor">
            <a:schemeClr val="tx1"/>
          </a:fontRef>
        </p:style>
      </p:cxnSp>
      <p:sp>
        <p:nvSpPr>
          <p:cNvPr id="56" name="TextBox 55"/>
          <p:cNvSpPr txBox="1"/>
          <p:nvPr/>
        </p:nvSpPr>
        <p:spPr>
          <a:xfrm>
            <a:off x="827584" y="4581128"/>
            <a:ext cx="7528023" cy="646331"/>
          </a:xfrm>
          <a:prstGeom prst="rect">
            <a:avLst/>
          </a:prstGeom>
        </p:spPr>
        <p:style>
          <a:lnRef idx="2">
            <a:schemeClr val="accent3"/>
          </a:lnRef>
          <a:fillRef idx="1">
            <a:schemeClr val="lt1"/>
          </a:fillRef>
          <a:effectRef idx="0">
            <a:schemeClr val="accent3"/>
          </a:effectRef>
          <a:fontRef idx="minor">
            <a:schemeClr val="dk1"/>
          </a:fontRef>
        </p:style>
        <p:txBody>
          <a:bodyPr wrap="none" rtlCol="0">
            <a:spAutoFit/>
          </a:bodyPr>
          <a:lstStyle/>
          <a:p>
            <a:r>
              <a:rPr lang="en-US" altLang="zh-CN" dirty="0" smtClean="0"/>
              <a:t>SPE measurement</a:t>
            </a:r>
            <a:r>
              <a:rPr lang="en-US" altLang="zh-CN" dirty="0" smtClean="0">
                <a:sym typeface="Wingdings" pitchFamily="2" charset="2"/>
              </a:rPr>
              <a:t></a:t>
            </a:r>
            <a:r>
              <a:rPr lang="en-US" altLang="zh-CN" dirty="0" smtClean="0"/>
              <a:t> LED method, 405nm LED pulsed 1KHZ</a:t>
            </a:r>
            <a:r>
              <a:rPr lang="zh-CN" altLang="en-US" dirty="0" smtClean="0"/>
              <a:t>，</a:t>
            </a:r>
            <a:r>
              <a:rPr lang="en-US" altLang="zh-CN" dirty="0" smtClean="0"/>
              <a:t> Gain@2*10</a:t>
            </a:r>
            <a:r>
              <a:rPr lang="en-US" altLang="zh-CN" baseline="30000" dirty="0" smtClean="0"/>
              <a:t>6</a:t>
            </a:r>
          </a:p>
          <a:p>
            <a:r>
              <a:rPr lang="en-US" altLang="zh-CN" baseline="30000" dirty="0">
                <a:ea typeface="宋体" charset="-122"/>
              </a:rPr>
              <a:t> </a:t>
            </a:r>
            <a:r>
              <a:rPr lang="en-US" altLang="zh-CN" baseline="30000" dirty="0" smtClean="0">
                <a:ea typeface="宋体" charset="-122"/>
              </a:rPr>
              <a:t>                         </a:t>
            </a:r>
            <a:r>
              <a:rPr lang="en-US" altLang="zh-CN" dirty="0" smtClean="0">
                <a:ea typeface="宋体" charset="-122"/>
              </a:rPr>
              <a:t>(</a:t>
            </a:r>
            <a:r>
              <a:rPr lang="en-US" altLang="zh-CN" dirty="0">
                <a:ea typeface="宋体" charset="-122"/>
              </a:rPr>
              <a:t>SPE events/total events</a:t>
            </a:r>
            <a:r>
              <a:rPr lang="en-US" altLang="zh-CN" dirty="0" smtClean="0">
                <a:ea typeface="宋体" charset="-122"/>
              </a:rPr>
              <a:t>)=~</a:t>
            </a:r>
            <a:r>
              <a:rPr lang="en-US" altLang="zh-CN" dirty="0">
                <a:ea typeface="宋体" charset="-122"/>
              </a:rPr>
              <a:t>10</a:t>
            </a:r>
            <a:r>
              <a:rPr lang="en-US" altLang="zh-CN" dirty="0" smtClean="0">
                <a:ea typeface="宋体" charset="-122"/>
              </a:rPr>
              <a:t>%</a:t>
            </a:r>
            <a:endParaRPr lang="en-US" altLang="zh-CN" baseline="30000" dirty="0" smtClean="0"/>
          </a:p>
        </p:txBody>
      </p:sp>
      <p:sp>
        <p:nvSpPr>
          <p:cNvPr id="57" name="TextBox 56"/>
          <p:cNvSpPr txBox="1"/>
          <p:nvPr/>
        </p:nvSpPr>
        <p:spPr>
          <a:xfrm>
            <a:off x="827584" y="5517232"/>
            <a:ext cx="7992888" cy="923330"/>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r>
              <a:rPr lang="en-US" altLang="zh-CN" dirty="0" smtClean="0"/>
              <a:t>Non-Linearity </a:t>
            </a:r>
            <a:r>
              <a:rPr lang="en-US" altLang="zh-CN" dirty="0" smtClean="0">
                <a:sym typeface="Wingdings" pitchFamily="2" charset="2"/>
              </a:rPr>
              <a:t> </a:t>
            </a:r>
            <a:r>
              <a:rPr lang="en-US" altLang="zh-CN" dirty="0" smtClean="0">
                <a:ea typeface="宋体" charset="-122"/>
              </a:rPr>
              <a:t>Two LEDs method</a:t>
            </a:r>
          </a:p>
          <a:p>
            <a:r>
              <a:rPr lang="en-US" altLang="zh-CN" dirty="0">
                <a:ea typeface="宋体" charset="-122"/>
              </a:rPr>
              <a:t> </a:t>
            </a:r>
            <a:r>
              <a:rPr lang="en-US" altLang="zh-CN" dirty="0" smtClean="0">
                <a:ea typeface="宋体" charset="-122"/>
              </a:rPr>
              <a:t>                Non-L(%)=(C-(A+B)+pedestal)/(A+B-2*pedestal)*100%     </a:t>
            </a:r>
            <a:endParaRPr lang="en-US" altLang="zh-CN" dirty="0">
              <a:ea typeface="宋体" charset="-122"/>
            </a:endParaRPr>
          </a:p>
          <a:p>
            <a:endParaRPr lang="zh-CN" altLang="en-US" dirty="0"/>
          </a:p>
        </p:txBody>
      </p:sp>
    </p:spTree>
    <p:extLst>
      <p:ext uri="{BB962C8B-B14F-4D97-AF65-F5344CB8AC3E}">
        <p14:creationId xmlns:p14="http://schemas.microsoft.com/office/powerpoint/2010/main" val="169500373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b="1" dirty="0" smtClean="0"/>
              <a:t>Hamamatsu 8-in PMT: SD2590</a:t>
            </a:r>
            <a:endParaRPr lang="zh-CN" altLang="en-US" b="1" dirty="0"/>
          </a:p>
        </p:txBody>
      </p:sp>
      <p:sp>
        <p:nvSpPr>
          <p:cNvPr id="5" name="灯片编号占位符 4"/>
          <p:cNvSpPr>
            <a:spLocks noGrp="1"/>
          </p:cNvSpPr>
          <p:nvPr>
            <p:ph type="sldNum" sz="quarter" idx="12"/>
          </p:nvPr>
        </p:nvSpPr>
        <p:spPr/>
        <p:txBody>
          <a:bodyPr>
            <a:normAutofit fontScale="85000" lnSpcReduction="20000"/>
          </a:bodyPr>
          <a:lstStyle/>
          <a:p>
            <a:pPr>
              <a:defRPr/>
            </a:pPr>
            <a:fld id="{FB27B190-A1D6-4D5E-A71F-0912BB8D3D37}" type="slidenum">
              <a:rPr lang="en-US" altLang="zh-CN" smtClean="0"/>
              <a:pPr>
                <a:defRPr/>
              </a:pPr>
              <a:t>21</a:t>
            </a:fld>
            <a:endParaRPr lang="en-US" altLang="zh-CN" dirty="0"/>
          </a:p>
        </p:txBody>
      </p:sp>
      <p:graphicFrame>
        <p:nvGraphicFramePr>
          <p:cNvPr id="6" name="对象 5"/>
          <p:cNvGraphicFramePr>
            <a:graphicFrameLocks noChangeAspect="1"/>
          </p:cNvGraphicFramePr>
          <p:nvPr>
            <p:extLst>
              <p:ext uri="{D42A27DB-BD31-4B8C-83A1-F6EECF244321}">
                <p14:modId xmlns:p14="http://schemas.microsoft.com/office/powerpoint/2010/main" val="2596310674"/>
              </p:ext>
            </p:extLst>
          </p:nvPr>
        </p:nvGraphicFramePr>
        <p:xfrm>
          <a:off x="370578" y="1556792"/>
          <a:ext cx="3763963" cy="2906712"/>
        </p:xfrm>
        <a:graphic>
          <a:graphicData uri="http://schemas.openxmlformats.org/presentationml/2006/ole">
            <mc:AlternateContent xmlns:mc="http://schemas.openxmlformats.org/markup-compatibility/2006">
              <mc:Choice xmlns:v="urn:schemas-microsoft-com:vml" Requires="v">
                <p:oleObj spid="_x0000_s4653" name="Acrobat Document" r:id="rId4" imgW="5400675" imgH="4171807" progId="AcroExch.Document.7">
                  <p:embed/>
                </p:oleObj>
              </mc:Choice>
              <mc:Fallback>
                <p:oleObj name="Acrobat Document" r:id="rId4" imgW="5400675" imgH="4171807" progId="AcroExch.Document.7">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0578" y="1556792"/>
                        <a:ext cx="3763963" cy="29067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 name="对象 8"/>
          <p:cNvGraphicFramePr>
            <a:graphicFrameLocks noChangeAspect="1"/>
          </p:cNvGraphicFramePr>
          <p:nvPr>
            <p:extLst>
              <p:ext uri="{D42A27DB-BD31-4B8C-83A1-F6EECF244321}">
                <p14:modId xmlns:p14="http://schemas.microsoft.com/office/powerpoint/2010/main" val="1017325713"/>
              </p:ext>
            </p:extLst>
          </p:nvPr>
        </p:nvGraphicFramePr>
        <p:xfrm>
          <a:off x="4788024" y="4383705"/>
          <a:ext cx="3202186" cy="2474295"/>
        </p:xfrm>
        <a:graphic>
          <a:graphicData uri="http://schemas.openxmlformats.org/presentationml/2006/ole">
            <mc:AlternateContent xmlns:mc="http://schemas.openxmlformats.org/markup-compatibility/2006">
              <mc:Choice xmlns:v="urn:schemas-microsoft-com:vml" Requires="v">
                <p:oleObj spid="_x0000_s4654" name="Acrobat Document" r:id="rId6" imgW="5400675" imgH="4171807" progId="AcroExch.Document.7">
                  <p:embed/>
                </p:oleObj>
              </mc:Choice>
              <mc:Fallback>
                <p:oleObj name="Acrobat Document" r:id="rId6" imgW="5400675" imgH="4171807" progId="AcroExch.Document.7">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88024" y="4383705"/>
                        <a:ext cx="3202186" cy="2474295"/>
                      </a:xfrm>
                      <a:prstGeom prst="rect">
                        <a:avLst/>
                      </a:prstGeom>
                      <a:noFill/>
                      <a:extLst/>
                    </p:spPr>
                  </p:pic>
                </p:oleObj>
              </mc:Fallback>
            </mc:AlternateContent>
          </a:graphicData>
        </a:graphic>
      </p:graphicFrame>
      <p:graphicFrame>
        <p:nvGraphicFramePr>
          <p:cNvPr id="7" name="对象 6"/>
          <p:cNvGraphicFramePr>
            <a:graphicFrameLocks noChangeAspect="1"/>
          </p:cNvGraphicFramePr>
          <p:nvPr>
            <p:extLst>
              <p:ext uri="{D42A27DB-BD31-4B8C-83A1-F6EECF244321}">
                <p14:modId xmlns:p14="http://schemas.microsoft.com/office/powerpoint/2010/main" val="591613413"/>
              </p:ext>
            </p:extLst>
          </p:nvPr>
        </p:nvGraphicFramePr>
        <p:xfrm>
          <a:off x="4427984" y="1556792"/>
          <a:ext cx="3783012" cy="2921000"/>
        </p:xfrm>
        <a:graphic>
          <a:graphicData uri="http://schemas.openxmlformats.org/presentationml/2006/ole">
            <mc:AlternateContent xmlns:mc="http://schemas.openxmlformats.org/markup-compatibility/2006">
              <mc:Choice xmlns:v="urn:schemas-microsoft-com:vml" Requires="v">
                <p:oleObj spid="_x0000_s4655" name="Acrobat Document" r:id="rId8" imgW="5400675" imgH="4171807" progId="AcroExch.Document.7">
                  <p:embed/>
                </p:oleObj>
              </mc:Choice>
              <mc:Fallback>
                <p:oleObj name="Acrobat Document" r:id="rId8" imgW="5400675" imgH="4171807" progId="AcroExch.Document.7">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427984" y="1556792"/>
                        <a:ext cx="3783012" cy="292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 name="TextBox 2"/>
          <p:cNvSpPr txBox="1"/>
          <p:nvPr/>
        </p:nvSpPr>
        <p:spPr>
          <a:xfrm>
            <a:off x="1187624" y="4427820"/>
            <a:ext cx="1915909" cy="369332"/>
          </a:xfrm>
          <a:prstGeom prst="rect">
            <a:avLst/>
          </a:prstGeom>
        </p:spPr>
        <p:style>
          <a:lnRef idx="2">
            <a:schemeClr val="accent3"/>
          </a:lnRef>
          <a:fillRef idx="1">
            <a:schemeClr val="lt1"/>
          </a:fillRef>
          <a:effectRef idx="0">
            <a:schemeClr val="accent3"/>
          </a:effectRef>
          <a:fontRef idx="minor">
            <a:schemeClr val="dk1"/>
          </a:fontRef>
        </p:style>
        <p:txBody>
          <a:bodyPr wrap="none" rtlCol="0">
            <a:spAutoFit/>
          </a:bodyPr>
          <a:lstStyle/>
          <a:p>
            <a:r>
              <a:rPr lang="en-US" altLang="zh-CN" dirty="0" smtClean="0"/>
              <a:t>SPE measurement</a:t>
            </a:r>
            <a:endParaRPr lang="zh-CN" altLang="en-US" dirty="0"/>
          </a:p>
        </p:txBody>
      </p:sp>
      <p:sp>
        <p:nvSpPr>
          <p:cNvPr id="4" name="TextBox 3"/>
          <p:cNvSpPr txBox="1"/>
          <p:nvPr/>
        </p:nvSpPr>
        <p:spPr>
          <a:xfrm>
            <a:off x="5637958" y="1894047"/>
            <a:ext cx="1454244" cy="369332"/>
          </a:xfrm>
          <a:prstGeom prst="rect">
            <a:avLst/>
          </a:prstGeom>
        </p:spPr>
        <p:style>
          <a:lnRef idx="2">
            <a:schemeClr val="accent5"/>
          </a:lnRef>
          <a:fillRef idx="1">
            <a:schemeClr val="lt1"/>
          </a:fillRef>
          <a:effectRef idx="0">
            <a:schemeClr val="accent5"/>
          </a:effectRef>
          <a:fontRef idx="minor">
            <a:schemeClr val="dk1"/>
          </a:fontRef>
        </p:style>
        <p:txBody>
          <a:bodyPr wrap="none" rtlCol="0">
            <a:spAutoFit/>
          </a:bodyPr>
          <a:lstStyle/>
          <a:p>
            <a:r>
              <a:rPr lang="en-US" altLang="zh-CN" dirty="0" smtClean="0"/>
              <a:t>HV VS. Gain</a:t>
            </a:r>
            <a:endParaRPr lang="zh-CN" altLang="en-US" dirty="0"/>
          </a:p>
        </p:txBody>
      </p:sp>
      <p:sp>
        <p:nvSpPr>
          <p:cNvPr id="8" name="TextBox 7"/>
          <p:cNvSpPr txBox="1"/>
          <p:nvPr/>
        </p:nvSpPr>
        <p:spPr>
          <a:xfrm>
            <a:off x="5637958" y="5733256"/>
            <a:ext cx="1685077" cy="369332"/>
          </a:xfrm>
          <a:prstGeom prst="rect">
            <a:avLst/>
          </a:prstGeom>
          <a:noFill/>
        </p:spPr>
        <p:txBody>
          <a:bodyPr wrap="none" rtlCol="0">
            <a:spAutoFit/>
          </a:bodyPr>
          <a:lstStyle/>
          <a:p>
            <a:r>
              <a:rPr lang="en-US" altLang="zh-CN" dirty="0" smtClean="0"/>
              <a:t>Non-linearity</a:t>
            </a:r>
            <a:endParaRPr lang="zh-CN" altLang="en-US" dirty="0"/>
          </a:p>
        </p:txBody>
      </p:sp>
    </p:spTree>
    <p:extLst>
      <p:ext uri="{BB962C8B-B14F-4D97-AF65-F5344CB8AC3E}">
        <p14:creationId xmlns:p14="http://schemas.microsoft.com/office/powerpoint/2010/main" val="204341875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b="1" dirty="0" smtClean="0"/>
              <a:t>Dark noise rate(SD2590)</a:t>
            </a:r>
            <a:endParaRPr lang="zh-CN" altLang="en-US" b="1" dirty="0"/>
          </a:p>
        </p:txBody>
      </p:sp>
      <p:sp>
        <p:nvSpPr>
          <p:cNvPr id="3" name="文本占位符 2"/>
          <p:cNvSpPr>
            <a:spLocks noGrp="1"/>
          </p:cNvSpPr>
          <p:nvPr>
            <p:ph type="body" sz="half" idx="1"/>
          </p:nvPr>
        </p:nvSpPr>
        <p:spPr>
          <a:xfrm>
            <a:off x="5508104" y="1484784"/>
            <a:ext cx="3456384" cy="2808312"/>
          </a:xfrm>
        </p:spPr>
        <p:txBody>
          <a:bodyPr/>
          <a:lstStyle/>
          <a:p>
            <a:pPr marL="447675" lvl="1" indent="-447675">
              <a:buClr>
                <a:schemeClr val="accent1"/>
              </a:buClr>
              <a:buSzPct val="70000"/>
              <a:buFont typeface="Wingdings" pitchFamily="2" charset="2"/>
              <a:buChar char="n"/>
            </a:pPr>
            <a:r>
              <a:rPr lang="en-US" altLang="zh-CN" sz="2400" dirty="0" smtClean="0"/>
              <a:t>Amplitude VS nPE</a:t>
            </a:r>
            <a:r>
              <a:rPr lang="zh-CN" altLang="en-US" sz="2400" dirty="0" smtClean="0"/>
              <a:t>：</a:t>
            </a:r>
            <a:endParaRPr lang="en-US" altLang="zh-CN" sz="2400" dirty="0" smtClean="0"/>
          </a:p>
          <a:p>
            <a:pPr marL="852488" lvl="2" indent="-447675"/>
            <a:r>
              <a:rPr lang="en-US" altLang="zh-CN" sz="2000" dirty="0" smtClean="0">
                <a:sym typeface="Wingdings" pitchFamily="2" charset="2"/>
              </a:rPr>
              <a:t>Amplitude is got from the scope</a:t>
            </a:r>
            <a:r>
              <a:rPr lang="zh-CN" altLang="en-US" sz="2000" dirty="0" smtClean="0">
                <a:sym typeface="Wingdings" pitchFamily="2" charset="2"/>
              </a:rPr>
              <a:t>；</a:t>
            </a:r>
            <a:endParaRPr lang="en-US" altLang="zh-CN" sz="2000" dirty="0" smtClean="0">
              <a:sym typeface="Wingdings" pitchFamily="2" charset="2"/>
            </a:endParaRPr>
          </a:p>
          <a:p>
            <a:pPr marL="852488" lvl="2" indent="-447675"/>
            <a:r>
              <a:rPr lang="en-US" altLang="zh-CN" sz="2000" dirty="0" smtClean="0">
                <a:sym typeface="Wingdings" pitchFamily="2" charset="2"/>
              </a:rPr>
              <a:t>Number of PEs is taken by FADC</a:t>
            </a:r>
            <a:r>
              <a:rPr lang="zh-CN" altLang="en-US" sz="2000" dirty="0" smtClean="0">
                <a:sym typeface="Wingdings" pitchFamily="2" charset="2"/>
              </a:rPr>
              <a:t>；</a:t>
            </a:r>
            <a:endParaRPr lang="en-US" altLang="zh-CN" sz="2000" dirty="0" smtClean="0">
              <a:sym typeface="Wingdings" pitchFamily="2" charset="2"/>
            </a:endParaRPr>
          </a:p>
          <a:p>
            <a:pPr marL="852488" lvl="2" indent="-447675"/>
            <a:r>
              <a:rPr lang="en-US" altLang="zh-CN" sz="2000" dirty="0" smtClean="0">
                <a:sym typeface="Wingdings" pitchFamily="2" charset="2"/>
              </a:rPr>
              <a:t>Amp=2.641</a:t>
            </a:r>
            <a:r>
              <a:rPr lang="en-US" altLang="zh-CN" sz="2000" dirty="0" smtClean="0">
                <a:sym typeface="Symbol"/>
              </a:rPr>
              <a:t>nPE</a:t>
            </a:r>
            <a:r>
              <a:rPr lang="zh-CN" altLang="en-US" sz="2000" dirty="0" smtClean="0">
                <a:sym typeface="Symbol"/>
              </a:rPr>
              <a:t>。</a:t>
            </a:r>
            <a:endParaRPr lang="en-US" altLang="zh-CN" sz="2000" dirty="0" smtClean="0"/>
          </a:p>
        </p:txBody>
      </p:sp>
      <p:graphicFrame>
        <p:nvGraphicFramePr>
          <p:cNvPr id="7" name="Group 45"/>
          <p:cNvGraphicFramePr>
            <a:graphicFrameLocks noGrp="1"/>
          </p:cNvGraphicFramePr>
          <p:nvPr>
            <p:ph sz="half" idx="2"/>
          </p:nvPr>
        </p:nvGraphicFramePr>
        <p:xfrm>
          <a:off x="539552" y="4941168"/>
          <a:ext cx="7950696" cy="1485900"/>
        </p:xfrm>
        <a:graphic>
          <a:graphicData uri="http://schemas.openxmlformats.org/drawingml/2006/table">
            <a:tbl>
              <a:tblPr/>
              <a:tblGrid>
                <a:gridCol w="2262064"/>
                <a:gridCol w="1152128"/>
                <a:gridCol w="1080120"/>
                <a:gridCol w="1224136"/>
                <a:gridCol w="1152128"/>
                <a:gridCol w="1080120"/>
              </a:tblGrid>
              <a:tr h="64807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2000" b="0" i="0" u="none" strike="noStrike" cap="none" normalizeH="0" baseline="0" dirty="0" smtClean="0">
                          <a:ln>
                            <a:noFill/>
                          </a:ln>
                          <a:solidFill>
                            <a:schemeClr val="tx1"/>
                          </a:solidFill>
                          <a:effectLst/>
                          <a:latin typeface="Arial" charset="0"/>
                          <a:ea typeface="宋体" charset="-122"/>
                        </a:rPr>
                        <a:t>Threshold (PE)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2000" b="0" i="0" u="none" strike="noStrike" cap="none" normalizeH="0" baseline="0" dirty="0" smtClean="0">
                          <a:ln>
                            <a:noFill/>
                          </a:ln>
                          <a:solidFill>
                            <a:schemeClr val="tx1"/>
                          </a:solidFill>
                          <a:effectLst/>
                          <a:latin typeface="Arial" charset="0"/>
                          <a:ea typeface="宋体" charset="-122"/>
                        </a:rPr>
                        <a:t>1/4</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zh-CN" sz="2000" b="0" i="0" u="none" strike="noStrike" cap="none" normalizeH="0" baseline="0" dirty="0" smtClean="0">
                        <a:ln>
                          <a:noFill/>
                        </a:ln>
                        <a:solidFill>
                          <a:schemeClr val="tx1"/>
                        </a:solidFill>
                        <a:effectLst/>
                        <a:latin typeface="Arial" charset="0"/>
                        <a:ea typeface="宋体"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2000" b="0" i="0" u="none" strike="noStrike" cap="none" normalizeH="0" baseline="0" dirty="0" smtClean="0">
                          <a:ln>
                            <a:noFill/>
                          </a:ln>
                          <a:solidFill>
                            <a:schemeClr val="tx1"/>
                          </a:solidFill>
                          <a:effectLst/>
                          <a:latin typeface="Arial" charset="0"/>
                          <a:ea typeface="宋体" charset="-122"/>
                        </a:rPr>
                        <a:t>1/3</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zh-CN" sz="2000" b="0" i="0" u="none" strike="noStrike" cap="none" normalizeH="0" baseline="0" dirty="0" smtClean="0">
                        <a:ln>
                          <a:noFill/>
                        </a:ln>
                        <a:solidFill>
                          <a:schemeClr val="tx1"/>
                        </a:solidFill>
                        <a:effectLst/>
                        <a:latin typeface="Arial" charset="0"/>
                        <a:ea typeface="宋体"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2000" b="0" i="0" u="none" strike="noStrike" cap="none" normalizeH="0" baseline="0" dirty="0" smtClean="0">
                          <a:ln>
                            <a:noFill/>
                          </a:ln>
                          <a:solidFill>
                            <a:schemeClr val="tx1"/>
                          </a:solidFill>
                          <a:effectLst/>
                          <a:latin typeface="Arial" charset="0"/>
                          <a:ea typeface="宋体" charset="-122"/>
                        </a:rPr>
                        <a:t>1/2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2000" b="0" i="0" u="none" strike="noStrike" cap="none" normalizeH="0" baseline="0" dirty="0" smtClean="0">
                          <a:ln>
                            <a:noFill/>
                          </a:ln>
                          <a:solidFill>
                            <a:schemeClr val="tx1"/>
                          </a:solidFill>
                          <a:effectLst/>
                          <a:latin typeface="Arial" charset="0"/>
                          <a:ea typeface="宋体" charset="-122"/>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2000" b="0" i="0" u="none" strike="noStrike" cap="none" normalizeH="0" baseline="0" dirty="0" smtClean="0">
                          <a:ln>
                            <a:noFill/>
                          </a:ln>
                          <a:solidFill>
                            <a:schemeClr val="tx1"/>
                          </a:solidFill>
                          <a:effectLst/>
                          <a:latin typeface="Arial" charset="0"/>
                          <a:ea typeface="宋体" charset="-122"/>
                        </a:rPr>
                        <a:t>2</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239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2000" b="0" i="0" u="none" strike="noStrike" cap="none" normalizeH="0" baseline="0" dirty="0" smtClean="0">
                          <a:ln>
                            <a:noFill/>
                          </a:ln>
                          <a:solidFill>
                            <a:schemeClr val="tx1"/>
                          </a:solidFill>
                          <a:effectLst/>
                          <a:latin typeface="Arial" charset="0"/>
                          <a:ea typeface="宋体" charset="-122"/>
                        </a:rPr>
                        <a:t>Rate (kHz)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2000" b="0" i="0" u="none" strike="noStrike" cap="none" normalizeH="0" baseline="0" dirty="0" smtClean="0">
                          <a:ln>
                            <a:noFill/>
                          </a:ln>
                          <a:solidFill>
                            <a:schemeClr val="tx1"/>
                          </a:solidFill>
                          <a:effectLst/>
                          <a:latin typeface="Arial" charset="0"/>
                          <a:ea typeface="宋体" charset="-122"/>
                        </a:rPr>
                        <a:t>0.98</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2000" b="0" i="0" u="none" strike="noStrike" cap="none" normalizeH="0" baseline="0" dirty="0" smtClean="0">
                          <a:ln>
                            <a:noFill/>
                          </a:ln>
                          <a:solidFill>
                            <a:schemeClr val="tx1"/>
                          </a:solidFill>
                          <a:effectLst/>
                          <a:latin typeface="Arial" charset="0"/>
                          <a:ea typeface="宋体" charset="-122"/>
                        </a:rPr>
                        <a:t>0.90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2000" b="0" i="0" u="none" strike="noStrike" cap="none" normalizeH="0" baseline="0" dirty="0" smtClean="0">
                          <a:ln>
                            <a:noFill/>
                          </a:ln>
                          <a:solidFill>
                            <a:schemeClr val="tx1"/>
                          </a:solidFill>
                          <a:effectLst/>
                          <a:latin typeface="Arial" charset="0"/>
                          <a:ea typeface="宋体" charset="-122"/>
                        </a:rPr>
                        <a:t>0.83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2000" b="0" i="0" u="none" strike="noStrike" cap="none" normalizeH="0" baseline="0" dirty="0" smtClean="0">
                          <a:ln>
                            <a:noFill/>
                          </a:ln>
                          <a:solidFill>
                            <a:schemeClr val="tx1"/>
                          </a:solidFill>
                          <a:effectLst/>
                          <a:latin typeface="Arial" charset="0"/>
                          <a:ea typeface="宋体" charset="-122"/>
                        </a:rPr>
                        <a:t>0.65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2000" b="0" i="0" u="none" strike="noStrike" cap="none" normalizeH="0" baseline="0" dirty="0" smtClean="0">
                          <a:ln>
                            <a:noFill/>
                          </a:ln>
                          <a:solidFill>
                            <a:schemeClr val="tx1"/>
                          </a:solidFill>
                          <a:effectLst/>
                          <a:latin typeface="Arial" charset="0"/>
                          <a:ea typeface="宋体" charset="-122"/>
                        </a:rPr>
                        <a:t>0.20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5" name="灯片编号占位符 4"/>
          <p:cNvSpPr>
            <a:spLocks noGrp="1"/>
          </p:cNvSpPr>
          <p:nvPr>
            <p:ph type="sldNum" sz="quarter" idx="12"/>
          </p:nvPr>
        </p:nvSpPr>
        <p:spPr/>
        <p:txBody>
          <a:bodyPr>
            <a:normAutofit fontScale="85000" lnSpcReduction="20000"/>
          </a:bodyPr>
          <a:lstStyle/>
          <a:p>
            <a:pPr>
              <a:defRPr/>
            </a:pPr>
            <a:fld id="{FB27B190-A1D6-4D5E-A71F-0912BB8D3D37}" type="slidenum">
              <a:rPr lang="en-US" altLang="zh-CN" smtClean="0"/>
              <a:pPr>
                <a:defRPr/>
              </a:pPr>
              <a:t>22</a:t>
            </a:fld>
            <a:endParaRPr lang="en-US" altLang="zh-CN" dirty="0"/>
          </a:p>
        </p:txBody>
      </p:sp>
      <p:pic>
        <p:nvPicPr>
          <p:cNvPr id="6" name="Picture 5" descr="amp-Npe"/>
          <p:cNvPicPr>
            <a:picLocks noChangeAspect="1" noChangeArrowheads="1"/>
          </p:cNvPicPr>
          <p:nvPr/>
        </p:nvPicPr>
        <p:blipFill>
          <a:blip r:embed="rId3" cstate="print"/>
          <a:srcRect/>
          <a:stretch>
            <a:fillRect/>
          </a:stretch>
        </p:blipFill>
        <p:spPr bwMode="auto">
          <a:xfrm>
            <a:off x="144016" y="1169335"/>
            <a:ext cx="5364088" cy="3267777"/>
          </a:xfrm>
          <a:prstGeom prst="rect">
            <a:avLst/>
          </a:prstGeom>
          <a:noFill/>
        </p:spPr>
      </p:pic>
    </p:spTree>
    <p:extLst>
      <p:ext uri="{BB962C8B-B14F-4D97-AF65-F5344CB8AC3E}">
        <p14:creationId xmlns:p14="http://schemas.microsoft.com/office/powerpoint/2010/main" val="18485416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b="1" dirty="0" smtClean="0"/>
              <a:t>TTS measurement</a:t>
            </a:r>
            <a:r>
              <a:rPr lang="zh-CN" altLang="en-US" b="1" dirty="0" smtClean="0"/>
              <a:t>：</a:t>
            </a:r>
            <a:r>
              <a:rPr lang="en-US" altLang="zh-CN" dirty="0" smtClean="0"/>
              <a:t>SD2514</a:t>
            </a:r>
            <a:endParaRPr lang="zh-CN" altLang="en-US" b="1" dirty="0"/>
          </a:p>
        </p:txBody>
      </p:sp>
      <p:pic>
        <p:nvPicPr>
          <p:cNvPr id="13" name="内容占位符 3"/>
          <p:cNvPicPr>
            <a:picLocks noGrp="1" noChangeAspect="1"/>
          </p:cNvPicPr>
          <p:nvPr>
            <p:ph sz="half" idx="2"/>
          </p:nvPr>
        </p:nvPicPr>
        <p:blipFill>
          <a:blip r:embed="rId3" cstate="print">
            <a:extLst>
              <a:ext uri="{28A0092B-C50C-407E-A947-70E740481C1C}">
                <a14:useLocalDpi xmlns:a14="http://schemas.microsoft.com/office/drawing/2010/main"/>
              </a:ext>
            </a:extLst>
          </a:blip>
          <a:stretch>
            <a:fillRect/>
          </a:stretch>
        </p:blipFill>
        <p:spPr>
          <a:xfrm>
            <a:off x="384398" y="2996952"/>
            <a:ext cx="4475634" cy="2664296"/>
          </a:xfrm>
        </p:spPr>
      </p:pic>
      <p:sp>
        <p:nvSpPr>
          <p:cNvPr id="5" name="灯片编号占位符 4"/>
          <p:cNvSpPr>
            <a:spLocks noGrp="1"/>
          </p:cNvSpPr>
          <p:nvPr>
            <p:ph type="sldNum" sz="quarter" idx="12"/>
          </p:nvPr>
        </p:nvSpPr>
        <p:spPr/>
        <p:txBody>
          <a:bodyPr>
            <a:normAutofit fontScale="85000" lnSpcReduction="20000"/>
          </a:bodyPr>
          <a:lstStyle/>
          <a:p>
            <a:pPr>
              <a:defRPr/>
            </a:pPr>
            <a:fld id="{FB27B190-A1D6-4D5E-A71F-0912BB8D3D37}" type="slidenum">
              <a:rPr lang="en-US" altLang="zh-CN" smtClean="0"/>
              <a:pPr>
                <a:defRPr/>
              </a:pPr>
              <a:t>23</a:t>
            </a:fld>
            <a:endParaRPr lang="en-US" altLang="zh-CN" dirty="0"/>
          </a:p>
        </p:txBody>
      </p:sp>
      <p:grpSp>
        <p:nvGrpSpPr>
          <p:cNvPr id="6" name="组合 5"/>
          <p:cNvGrpSpPr/>
          <p:nvPr/>
        </p:nvGrpSpPr>
        <p:grpSpPr>
          <a:xfrm>
            <a:off x="467545" y="2240868"/>
            <a:ext cx="7697862" cy="612068"/>
            <a:chOff x="722374" y="2276872"/>
            <a:chExt cx="6585930" cy="612068"/>
          </a:xfrm>
        </p:grpSpPr>
        <p:sp>
          <p:nvSpPr>
            <p:cNvPr id="7" name="右箭头 6"/>
            <p:cNvSpPr/>
            <p:nvPr/>
          </p:nvSpPr>
          <p:spPr>
            <a:xfrm>
              <a:off x="722374" y="2384884"/>
              <a:ext cx="2013423" cy="504056"/>
            </a:xfrm>
            <a:prstGeom prst="right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altLang="zh-CN" sz="1800" dirty="0" smtClean="0"/>
                <a:t>Pico-second Laser </a:t>
              </a:r>
              <a:endParaRPr lang="zh-CN" altLang="en-US" sz="1800" dirty="0"/>
            </a:p>
          </p:txBody>
        </p:sp>
        <p:sp>
          <p:nvSpPr>
            <p:cNvPr id="8" name="椭圆 7"/>
            <p:cNvSpPr/>
            <p:nvPr/>
          </p:nvSpPr>
          <p:spPr>
            <a:xfrm>
              <a:off x="2987824" y="2276872"/>
              <a:ext cx="1008112" cy="612068"/>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altLang="zh-CN" sz="1800" dirty="0" smtClean="0"/>
                <a:t>PMT</a:t>
              </a:r>
              <a:endParaRPr lang="zh-CN" altLang="en-US" sz="1800" dirty="0"/>
            </a:p>
          </p:txBody>
        </p:sp>
        <p:cxnSp>
          <p:nvCxnSpPr>
            <p:cNvPr id="9" name="直接箭头连接符 8"/>
            <p:cNvCxnSpPr/>
            <p:nvPr/>
          </p:nvCxnSpPr>
          <p:spPr>
            <a:xfrm>
              <a:off x="3995936" y="2582906"/>
              <a:ext cx="504056"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0" name="矩形 9"/>
            <p:cNvSpPr/>
            <p:nvPr/>
          </p:nvSpPr>
          <p:spPr>
            <a:xfrm>
              <a:off x="4499992" y="2276872"/>
              <a:ext cx="936104" cy="612068"/>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altLang="zh-CN" sz="1800" dirty="0" smtClean="0"/>
                <a:t>CFD</a:t>
              </a:r>
              <a:endParaRPr lang="zh-CN" altLang="en-US" sz="1800" dirty="0"/>
            </a:p>
          </p:txBody>
        </p:sp>
        <p:cxnSp>
          <p:nvCxnSpPr>
            <p:cNvPr id="11" name="直接箭头连接符 10"/>
            <p:cNvCxnSpPr/>
            <p:nvPr/>
          </p:nvCxnSpPr>
          <p:spPr>
            <a:xfrm>
              <a:off x="5436096" y="2582906"/>
              <a:ext cx="648072"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2" name="圆角矩形 11"/>
            <p:cNvSpPr/>
            <p:nvPr/>
          </p:nvSpPr>
          <p:spPr>
            <a:xfrm>
              <a:off x="6084168" y="2276872"/>
              <a:ext cx="1224136" cy="61206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altLang="zh-CN" sz="1800" dirty="0" smtClean="0"/>
                <a:t>TDC</a:t>
              </a:r>
              <a:endParaRPr lang="zh-CN" altLang="en-US" sz="1800" dirty="0"/>
            </a:p>
          </p:txBody>
        </p:sp>
      </p:grpSp>
      <p:sp>
        <p:nvSpPr>
          <p:cNvPr id="14" name="TextBox 13"/>
          <p:cNvSpPr txBox="1"/>
          <p:nvPr/>
        </p:nvSpPr>
        <p:spPr>
          <a:xfrm>
            <a:off x="259143" y="5661248"/>
            <a:ext cx="5724644" cy="1200329"/>
          </a:xfrm>
          <a:prstGeom prst="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r>
              <a:rPr lang="en-US" altLang="zh-CN" sz="2400" dirty="0" smtClean="0"/>
              <a:t>TTS</a:t>
            </a:r>
            <a:r>
              <a:rPr lang="zh-CN" altLang="en-US" sz="2400" dirty="0" smtClean="0"/>
              <a:t>（</a:t>
            </a:r>
            <a:r>
              <a:rPr lang="en-US" altLang="zh-CN" sz="2400" dirty="0" smtClean="0"/>
              <a:t>FWHM</a:t>
            </a:r>
            <a:r>
              <a:rPr lang="zh-CN" altLang="en-US" sz="2400" dirty="0" smtClean="0"/>
              <a:t>）：</a:t>
            </a:r>
            <a:r>
              <a:rPr lang="en-US" altLang="zh-CN" sz="2400" dirty="0" smtClean="0"/>
              <a:t>1.01</a:t>
            </a:r>
            <a:r>
              <a:rPr lang="en-US" altLang="zh-CN" sz="2400" dirty="0" smtClean="0">
                <a:sym typeface="Symbol"/>
              </a:rPr>
              <a:t></a:t>
            </a:r>
            <a:r>
              <a:rPr lang="en-US" altLang="zh-CN" sz="2400" dirty="0" smtClean="0"/>
              <a:t>2.35 = 2.49 ns</a:t>
            </a:r>
          </a:p>
          <a:p>
            <a:r>
              <a:rPr lang="en-US" altLang="zh-CN" sz="2400" dirty="0" smtClean="0">
                <a:solidFill>
                  <a:schemeClr val="tx1"/>
                </a:solidFill>
                <a:ea typeface="宋体" charset="-122"/>
              </a:rPr>
              <a:t>Reproducibility </a:t>
            </a:r>
            <a:r>
              <a:rPr lang="zh-CN" altLang="en-US" sz="2400" dirty="0" smtClean="0">
                <a:solidFill>
                  <a:schemeClr val="tx1"/>
                </a:solidFill>
              </a:rPr>
              <a:t>：</a:t>
            </a:r>
            <a:r>
              <a:rPr lang="en-US" altLang="zh-CN" sz="2400" dirty="0" smtClean="0">
                <a:solidFill>
                  <a:schemeClr val="tx1"/>
                </a:solidFill>
              </a:rPr>
              <a:t> ~0.2ns</a:t>
            </a:r>
          </a:p>
          <a:p>
            <a:r>
              <a:rPr lang="en-US" altLang="zh-CN" sz="2400" dirty="0" smtClean="0"/>
              <a:t>TTS value is close to the datasheet.</a:t>
            </a:r>
            <a:endParaRPr lang="zh-CN" altLang="en-US" sz="2400" dirty="0"/>
          </a:p>
        </p:txBody>
      </p:sp>
      <p:graphicFrame>
        <p:nvGraphicFramePr>
          <p:cNvPr id="15" name="表格 14"/>
          <p:cNvGraphicFramePr>
            <a:graphicFrameLocks noGrp="1"/>
          </p:cNvGraphicFramePr>
          <p:nvPr>
            <p:extLst>
              <p:ext uri="{D42A27DB-BD31-4B8C-83A1-F6EECF244321}">
                <p14:modId xmlns:p14="http://schemas.microsoft.com/office/powerpoint/2010/main" val="1704097304"/>
              </p:ext>
            </p:extLst>
          </p:nvPr>
        </p:nvGraphicFramePr>
        <p:xfrm>
          <a:off x="4953976" y="3838168"/>
          <a:ext cx="4010512" cy="1751072"/>
        </p:xfrm>
        <a:graphic>
          <a:graphicData uri="http://schemas.openxmlformats.org/drawingml/2006/table">
            <a:tbl>
              <a:tblPr firstRow="1" bandRow="1">
                <a:tableStyleId>{5C22544A-7EE6-4342-B048-85BDC9FD1C3A}</a:tableStyleId>
              </a:tblPr>
              <a:tblGrid>
                <a:gridCol w="2005256"/>
                <a:gridCol w="2005256"/>
              </a:tblGrid>
              <a:tr h="437768">
                <a:tc>
                  <a:txBody>
                    <a:bodyPr/>
                    <a:lstStyle/>
                    <a:p>
                      <a:r>
                        <a:rPr lang="en-US" altLang="zh-CN" sz="2000" dirty="0" smtClean="0"/>
                        <a:t>HV</a:t>
                      </a:r>
                      <a:r>
                        <a:rPr lang="zh-CN" altLang="en-US" sz="2000" dirty="0" smtClean="0"/>
                        <a:t>（</a:t>
                      </a:r>
                      <a:r>
                        <a:rPr lang="en-US" altLang="zh-CN" sz="2000" dirty="0" smtClean="0"/>
                        <a:t>V</a:t>
                      </a:r>
                      <a:r>
                        <a:rPr lang="zh-CN" altLang="en-US" sz="2000" dirty="0" smtClean="0"/>
                        <a:t>）</a:t>
                      </a:r>
                      <a:endParaRPr lang="zh-CN" altLang="en-US" sz="2000" dirty="0"/>
                    </a:p>
                  </a:txBody>
                  <a:tcPr/>
                </a:tc>
                <a:tc>
                  <a:txBody>
                    <a:bodyPr/>
                    <a:lstStyle/>
                    <a:p>
                      <a:r>
                        <a:rPr lang="en-US" altLang="zh-CN" sz="2000" dirty="0" smtClean="0"/>
                        <a:t>Sigma</a:t>
                      </a:r>
                      <a:r>
                        <a:rPr lang="zh-CN" altLang="en-US" sz="2000" dirty="0" smtClean="0"/>
                        <a:t>（</a:t>
                      </a:r>
                      <a:r>
                        <a:rPr lang="en-US" altLang="zh-CN" sz="2000" dirty="0" smtClean="0"/>
                        <a:t>ns</a:t>
                      </a:r>
                      <a:r>
                        <a:rPr lang="zh-CN" altLang="en-US" sz="2000" dirty="0" smtClean="0"/>
                        <a:t>）</a:t>
                      </a:r>
                      <a:endParaRPr lang="zh-CN" altLang="en-US" sz="2000" dirty="0"/>
                    </a:p>
                  </a:txBody>
                  <a:tcPr/>
                </a:tc>
              </a:tr>
              <a:tr h="437768">
                <a:tc>
                  <a:txBody>
                    <a:bodyPr/>
                    <a:lstStyle/>
                    <a:p>
                      <a:r>
                        <a:rPr lang="en-US" altLang="zh-CN" sz="2000" dirty="0" smtClean="0"/>
                        <a:t>1200</a:t>
                      </a:r>
                      <a:endParaRPr lang="zh-CN" altLang="en-US" sz="2000" dirty="0"/>
                    </a:p>
                  </a:txBody>
                  <a:tcPr/>
                </a:tc>
                <a:tc>
                  <a:txBody>
                    <a:bodyPr/>
                    <a:lstStyle/>
                    <a:p>
                      <a:r>
                        <a:rPr lang="en-US" altLang="zh-CN" sz="2000" dirty="0" smtClean="0"/>
                        <a:t>1.06</a:t>
                      </a:r>
                      <a:endParaRPr lang="zh-CN" altLang="en-US" sz="2000" dirty="0"/>
                    </a:p>
                  </a:txBody>
                  <a:tcPr/>
                </a:tc>
              </a:tr>
              <a:tr h="437768">
                <a:tc>
                  <a:txBody>
                    <a:bodyPr/>
                    <a:lstStyle/>
                    <a:p>
                      <a:r>
                        <a:rPr lang="en-US" altLang="zh-CN" sz="2000" dirty="0" smtClean="0"/>
                        <a:t>1230</a:t>
                      </a:r>
                      <a:endParaRPr lang="zh-CN" altLang="en-US" sz="2000" dirty="0"/>
                    </a:p>
                  </a:txBody>
                  <a:tcPr/>
                </a:tc>
                <a:tc>
                  <a:txBody>
                    <a:bodyPr/>
                    <a:lstStyle/>
                    <a:p>
                      <a:r>
                        <a:rPr lang="en-US" altLang="zh-CN" sz="2000" dirty="0" smtClean="0"/>
                        <a:t>0.97</a:t>
                      </a:r>
                      <a:endParaRPr lang="zh-CN" altLang="en-US" sz="2000" dirty="0"/>
                    </a:p>
                  </a:txBody>
                  <a:tcPr/>
                </a:tc>
              </a:tr>
              <a:tr h="437768">
                <a:tc>
                  <a:txBody>
                    <a:bodyPr/>
                    <a:lstStyle/>
                    <a:p>
                      <a:r>
                        <a:rPr lang="en-US" altLang="zh-CN" sz="2000" dirty="0" smtClean="0"/>
                        <a:t>1250</a:t>
                      </a:r>
                      <a:endParaRPr lang="zh-CN" altLang="en-US" sz="2000" dirty="0"/>
                    </a:p>
                  </a:txBody>
                  <a:tcPr/>
                </a:tc>
                <a:tc>
                  <a:txBody>
                    <a:bodyPr/>
                    <a:lstStyle/>
                    <a:p>
                      <a:r>
                        <a:rPr lang="en-US" altLang="zh-CN" sz="2000" dirty="0" smtClean="0"/>
                        <a:t>0.93</a:t>
                      </a:r>
                      <a:endParaRPr lang="zh-CN" altLang="en-US" sz="2000" dirty="0"/>
                    </a:p>
                  </a:txBody>
                  <a:tcPr/>
                </a:tc>
              </a:tr>
            </a:tbl>
          </a:graphicData>
        </a:graphic>
      </p:graphicFrame>
      <p:sp>
        <p:nvSpPr>
          <p:cNvPr id="3" name="TextBox 2"/>
          <p:cNvSpPr txBox="1"/>
          <p:nvPr/>
        </p:nvSpPr>
        <p:spPr>
          <a:xfrm>
            <a:off x="467544" y="1736506"/>
            <a:ext cx="2031325" cy="646331"/>
          </a:xfrm>
          <a:prstGeom prst="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r>
              <a:rPr lang="en-US" altLang="zh-CN" dirty="0" smtClean="0"/>
              <a:t>Wavelength:466nm</a:t>
            </a:r>
          </a:p>
          <a:p>
            <a:r>
              <a:rPr lang="en-US" altLang="zh-CN" dirty="0" smtClean="0"/>
              <a:t>FWHM:90ps</a:t>
            </a:r>
            <a:endParaRPr lang="zh-CN" altLang="en-US" dirty="0"/>
          </a:p>
        </p:txBody>
      </p:sp>
    </p:spTree>
    <p:extLst>
      <p:ext uri="{BB962C8B-B14F-4D97-AF65-F5344CB8AC3E}">
        <p14:creationId xmlns:p14="http://schemas.microsoft.com/office/powerpoint/2010/main" val="228846737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灯片编号占位符 2"/>
          <p:cNvSpPr>
            <a:spLocks noGrp="1"/>
          </p:cNvSpPr>
          <p:nvPr>
            <p:ph type="sldNum" sz="quarter" idx="12"/>
          </p:nvPr>
        </p:nvSpPr>
        <p:spPr>
          <a:xfrm>
            <a:off x="3990975" y="6249988"/>
            <a:ext cx="116205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fld id="{167115E1-3A1B-4607-A95F-BFD4C0B27A8D}" type="slidenum">
              <a:rPr lang="en-US" altLang="zh-CN" sz="1000">
                <a:solidFill>
                  <a:schemeClr val="tx2"/>
                </a:solidFill>
                <a:ea typeface="华文新魏" pitchFamily="2" charset="-122"/>
              </a:rPr>
              <a:pPr algn="ctr" eaLnBrk="1" hangingPunct="1"/>
              <a:t>24</a:t>
            </a:fld>
            <a:endParaRPr lang="en-US" altLang="zh-CN" sz="1000" dirty="0">
              <a:solidFill>
                <a:schemeClr val="tx2"/>
              </a:solidFill>
              <a:ea typeface="华文新魏" pitchFamily="2" charset="-122"/>
            </a:endParaRPr>
          </a:p>
        </p:txBody>
      </p:sp>
      <p:sp>
        <p:nvSpPr>
          <p:cNvPr id="12291" name="标题 3"/>
          <p:cNvSpPr>
            <a:spLocks noGrp="1"/>
          </p:cNvSpPr>
          <p:nvPr>
            <p:ph type="title" idx="4294967295"/>
          </p:nvPr>
        </p:nvSpPr>
        <p:spPr>
          <a:xfrm>
            <a:off x="0" y="0"/>
            <a:ext cx="8229600" cy="1252538"/>
          </a:xfrm>
        </p:spPr>
        <p:txBody>
          <a:bodyPr anchor="ctr"/>
          <a:lstStyle/>
          <a:p>
            <a:pPr algn="ctr" eaLnBrk="1" hangingPunct="1"/>
            <a:r>
              <a:rPr lang="en-US" altLang="zh-CN" b="1" dirty="0" smtClean="0">
                <a:solidFill>
                  <a:schemeClr val="tx1"/>
                </a:solidFill>
                <a:ea typeface="华文新魏" pitchFamily="2" charset="-122"/>
              </a:rPr>
              <a:t>Table of PMT test</a:t>
            </a:r>
            <a:endParaRPr lang="zh-CN" altLang="en-US" b="1" dirty="0" smtClean="0">
              <a:solidFill>
                <a:schemeClr val="tx1"/>
              </a:solidFill>
              <a:ea typeface="华文新魏" pitchFamily="2" charset="-122"/>
            </a:endParaRPr>
          </a:p>
        </p:txBody>
      </p:sp>
      <p:graphicFrame>
        <p:nvGraphicFramePr>
          <p:cNvPr id="17499" name="Group 91"/>
          <p:cNvGraphicFramePr>
            <a:graphicFrameLocks noGrp="1"/>
          </p:cNvGraphicFramePr>
          <p:nvPr/>
        </p:nvGraphicFramePr>
        <p:xfrm>
          <a:off x="250825" y="1052513"/>
          <a:ext cx="8642350" cy="5414967"/>
        </p:xfrm>
        <a:graphic>
          <a:graphicData uri="http://schemas.openxmlformats.org/drawingml/2006/table">
            <a:tbl>
              <a:tblPr/>
              <a:tblGrid>
                <a:gridCol w="1270000"/>
                <a:gridCol w="952500"/>
                <a:gridCol w="815975"/>
                <a:gridCol w="962025"/>
                <a:gridCol w="1185863"/>
                <a:gridCol w="1528762"/>
                <a:gridCol w="889000"/>
                <a:gridCol w="1038225"/>
              </a:tblGrid>
              <a:tr h="914399">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zh-CN" sz="1800" b="1" i="0" u="none" strike="noStrike" cap="none" normalizeH="0" baseline="0" dirty="0" smtClean="0">
                        <a:ln>
                          <a:noFill/>
                        </a:ln>
                        <a:solidFill>
                          <a:srgbClr val="FFFFFF"/>
                        </a:solidFill>
                        <a:effectLst/>
                        <a:latin typeface="宋体" pitchFamily="2" charset="-122"/>
                        <a:ea typeface="宋体" pitchFamily="2" charset="-122"/>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1800" b="1" i="0" u="none" strike="noStrike" cap="none" normalizeH="0" baseline="0" dirty="0" smtClean="0">
                          <a:ln>
                            <a:noFill/>
                          </a:ln>
                          <a:solidFill>
                            <a:srgbClr val="FFFFFF"/>
                          </a:solidFill>
                          <a:effectLst/>
                          <a:latin typeface="宋体" pitchFamily="2" charset="-122"/>
                          <a:ea typeface="宋体" pitchFamily="2" charset="-122"/>
                        </a:rPr>
                        <a:t>PMT No.</a:t>
                      </a:r>
                      <a:endParaRPr kumimoji="0" lang="zh-CN" altLang="en-US" sz="1800" b="1" i="0" u="none" strike="noStrike" cap="none" normalizeH="0" baseline="0" dirty="0" smtClean="0">
                        <a:ln>
                          <a:noFill/>
                        </a:ln>
                        <a:solidFill>
                          <a:srgbClr val="FFFFFF"/>
                        </a:solidFill>
                        <a:effectLst/>
                        <a:latin typeface="宋体" pitchFamily="2" charset="-122"/>
                        <a:ea typeface="宋体" pitchFamily="2" charset="-122"/>
                      </a:endParaRPr>
                    </a:p>
                  </a:txBody>
                  <a:tcPr horzOverflow="overflow">
                    <a:lnL>
                      <a:noFill/>
                    </a:lnL>
                    <a:lnR>
                      <a:noFill/>
                    </a:lnR>
                    <a:lnT w="25400" cap="flat" cmpd="sng" algn="ctr">
                      <a:solidFill>
                        <a:schemeClr val="tx1"/>
                      </a:solidFill>
                      <a:prstDash val="solid"/>
                      <a:round/>
                      <a:headEnd type="none" w="med" len="med"/>
                      <a:tailEnd type="none" w="med" len="med"/>
                    </a:lnT>
                    <a:lnB w="25400" cap="flat" cmpd="sng" algn="ctr">
                      <a:solidFill>
                        <a:schemeClr val="tx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zh-CN" sz="1800" b="1" i="0" u="none" strike="noStrike" cap="none" normalizeH="0" baseline="0" dirty="0" smtClean="0">
                        <a:ln>
                          <a:noFill/>
                        </a:ln>
                        <a:solidFill>
                          <a:srgbClr val="FFFFFF"/>
                        </a:solidFill>
                        <a:effectLst/>
                        <a:latin typeface="宋体" pitchFamily="2" charset="-122"/>
                        <a:ea typeface="宋体" pitchFamily="2" charset="-122"/>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1800" b="1" i="0" u="none" strike="noStrike" cap="none" normalizeH="0" baseline="0" dirty="0" smtClean="0">
                          <a:ln>
                            <a:noFill/>
                          </a:ln>
                          <a:solidFill>
                            <a:srgbClr val="FFFFFF"/>
                          </a:solidFill>
                          <a:effectLst/>
                          <a:latin typeface="宋体" pitchFamily="2" charset="-122"/>
                          <a:ea typeface="宋体" pitchFamily="2" charset="-122"/>
                        </a:rPr>
                        <a:t>HV</a:t>
                      </a:r>
                      <a:r>
                        <a:rPr kumimoji="0" lang="zh-CN" altLang="en-US" sz="1800" b="1" i="0" u="none" strike="noStrike" cap="none" normalizeH="0" baseline="0" smtClean="0">
                          <a:ln>
                            <a:noFill/>
                          </a:ln>
                          <a:solidFill>
                            <a:srgbClr val="FFFFFF"/>
                          </a:solidFill>
                          <a:effectLst/>
                          <a:latin typeface="宋体" pitchFamily="2" charset="-122"/>
                          <a:ea typeface="宋体" pitchFamily="2" charset="-122"/>
                        </a:rPr>
                        <a:t>（</a:t>
                      </a:r>
                      <a:r>
                        <a:rPr kumimoji="0" lang="en-US" altLang="zh-CN" sz="1800" b="1" i="0" u="none" strike="noStrike" cap="none" normalizeH="0" baseline="0" dirty="0" smtClean="0">
                          <a:ln>
                            <a:noFill/>
                          </a:ln>
                          <a:solidFill>
                            <a:srgbClr val="FFFFFF"/>
                          </a:solidFill>
                          <a:effectLst/>
                          <a:latin typeface="宋体" pitchFamily="2" charset="-122"/>
                          <a:ea typeface="宋体" pitchFamily="2" charset="-122"/>
                        </a:rPr>
                        <a:t>V)</a:t>
                      </a:r>
                      <a:endParaRPr kumimoji="0" lang="zh-CN" altLang="en-US" sz="1800" b="1" i="0" u="none" strike="noStrike" cap="none" normalizeH="0" baseline="0" smtClean="0">
                        <a:ln>
                          <a:noFill/>
                        </a:ln>
                        <a:solidFill>
                          <a:srgbClr val="FFFFFF"/>
                        </a:solidFill>
                        <a:effectLst/>
                        <a:latin typeface="宋体" pitchFamily="2" charset="-122"/>
                        <a:ea typeface="宋体" pitchFamily="2" charset="-122"/>
                      </a:endParaRPr>
                    </a:p>
                  </a:txBody>
                  <a:tcPr horzOverflow="overflow">
                    <a:lnL>
                      <a:noFill/>
                    </a:lnL>
                    <a:lnR>
                      <a:noFill/>
                    </a:lnR>
                    <a:lnT w="25400" cap="flat" cmpd="sng" algn="ctr">
                      <a:solidFill>
                        <a:schemeClr val="tx1"/>
                      </a:solidFill>
                      <a:prstDash val="solid"/>
                      <a:round/>
                      <a:headEnd type="none" w="med" len="med"/>
                      <a:tailEnd type="none" w="med" len="med"/>
                    </a:lnT>
                    <a:lnB w="25400" cap="flat" cmpd="sng" algn="ctr">
                      <a:solidFill>
                        <a:schemeClr val="tx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zh-CN" sz="1800" b="1" i="0" u="none" strike="noStrike" cap="none" normalizeH="0" baseline="0" dirty="0" smtClean="0">
                        <a:ln>
                          <a:noFill/>
                        </a:ln>
                        <a:solidFill>
                          <a:srgbClr val="FFFFFF"/>
                        </a:solidFill>
                        <a:effectLst/>
                        <a:latin typeface="宋体" pitchFamily="2" charset="-122"/>
                        <a:ea typeface="宋体" pitchFamily="2" charset="-122"/>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1800" b="1" i="0" u="none" strike="noStrike" cap="none" normalizeH="0" baseline="0" dirty="0" smtClean="0">
                          <a:ln>
                            <a:noFill/>
                          </a:ln>
                          <a:solidFill>
                            <a:srgbClr val="FFFFFF"/>
                          </a:solidFill>
                          <a:effectLst/>
                          <a:latin typeface="宋体" pitchFamily="2" charset="-122"/>
                          <a:ea typeface="宋体" pitchFamily="2" charset="-122"/>
                        </a:rPr>
                        <a:t>P/V</a:t>
                      </a:r>
                      <a:endParaRPr kumimoji="0" lang="zh-CN" altLang="en-US" sz="1800" b="1" i="0" u="none" strike="noStrike" cap="none" normalizeH="0" baseline="0" smtClean="0">
                        <a:ln>
                          <a:noFill/>
                        </a:ln>
                        <a:solidFill>
                          <a:srgbClr val="FFFFFF"/>
                        </a:solidFill>
                        <a:effectLst/>
                        <a:latin typeface="宋体" pitchFamily="2" charset="-122"/>
                        <a:ea typeface="宋体" pitchFamily="2" charset="-122"/>
                      </a:endParaRPr>
                    </a:p>
                  </a:txBody>
                  <a:tcPr horzOverflow="overflow">
                    <a:lnL>
                      <a:noFill/>
                    </a:lnL>
                    <a:lnR>
                      <a:noFill/>
                    </a:lnR>
                    <a:lnT w="25400" cap="flat" cmpd="sng" algn="ctr">
                      <a:solidFill>
                        <a:schemeClr val="tx1"/>
                      </a:solidFill>
                      <a:prstDash val="solid"/>
                      <a:round/>
                      <a:headEnd type="none" w="med" len="med"/>
                      <a:tailEnd type="none" w="med" len="med"/>
                    </a:lnT>
                    <a:lnB w="25400" cap="flat" cmpd="sng" algn="ctr">
                      <a:solidFill>
                        <a:schemeClr val="tx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zh-CN" sz="1800" b="1" i="0" u="none" strike="noStrike" cap="none" normalizeH="0" baseline="0" dirty="0" smtClean="0">
                        <a:ln>
                          <a:noFill/>
                        </a:ln>
                        <a:solidFill>
                          <a:srgbClr val="FFFFFF"/>
                        </a:solidFill>
                        <a:effectLst/>
                        <a:latin typeface="宋体" pitchFamily="2" charset="-122"/>
                        <a:ea typeface="宋体" pitchFamily="2" charset="-122"/>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1800" b="1" i="0" u="none" strike="noStrike" cap="none" normalizeH="0" baseline="0" dirty="0" smtClean="0">
                          <a:ln>
                            <a:noFill/>
                          </a:ln>
                          <a:solidFill>
                            <a:srgbClr val="FFFFFF"/>
                          </a:solidFill>
                          <a:effectLst/>
                          <a:latin typeface="宋体" pitchFamily="2" charset="-122"/>
                          <a:ea typeface="宋体" pitchFamily="2" charset="-122"/>
                        </a:rPr>
                        <a:t>Beta</a:t>
                      </a:r>
                      <a:endParaRPr kumimoji="0" lang="zh-CN" altLang="en-US" sz="1800" b="1" i="0" u="none" strike="noStrike" cap="none" normalizeH="0" baseline="0" smtClean="0">
                        <a:ln>
                          <a:noFill/>
                        </a:ln>
                        <a:solidFill>
                          <a:srgbClr val="FFFFFF"/>
                        </a:solidFill>
                        <a:effectLst/>
                        <a:latin typeface="宋体" pitchFamily="2" charset="-122"/>
                        <a:ea typeface="宋体" pitchFamily="2" charset="-122"/>
                      </a:endParaRPr>
                    </a:p>
                  </a:txBody>
                  <a:tcPr horzOverflow="overflow">
                    <a:lnL>
                      <a:noFill/>
                    </a:lnL>
                    <a:lnR>
                      <a:noFill/>
                    </a:lnR>
                    <a:lnT w="25400" cap="flat" cmpd="sng" algn="ctr">
                      <a:solidFill>
                        <a:schemeClr val="tx1"/>
                      </a:solidFill>
                      <a:prstDash val="solid"/>
                      <a:round/>
                      <a:headEnd type="none" w="med" len="med"/>
                      <a:tailEnd type="none" w="med" len="med"/>
                    </a:lnT>
                    <a:lnB w="25400" cap="flat" cmpd="sng" algn="ctr">
                      <a:solidFill>
                        <a:schemeClr val="tx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1800" b="1" i="0" u="none" strike="noStrike" cap="none" normalizeH="0" baseline="0" dirty="0" smtClean="0">
                          <a:ln>
                            <a:noFill/>
                          </a:ln>
                          <a:solidFill>
                            <a:srgbClr val="FFFFFF"/>
                          </a:solidFill>
                          <a:effectLst/>
                          <a:latin typeface="宋体" pitchFamily="2" charset="-122"/>
                          <a:ea typeface="宋体" pitchFamily="2" charset="-122"/>
                        </a:rPr>
                        <a:t>Non_linearity</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1800" b="1" i="0" u="none" strike="noStrike" cap="none" normalizeH="0" baseline="0" dirty="0" smtClean="0">
                          <a:ln>
                            <a:noFill/>
                          </a:ln>
                          <a:solidFill>
                            <a:srgbClr val="FFFFFF"/>
                          </a:solidFill>
                          <a:effectLst/>
                          <a:latin typeface="宋体" pitchFamily="2" charset="-122"/>
                          <a:ea typeface="宋体" pitchFamily="2" charset="-122"/>
                        </a:rPr>
                        <a:t>(&lt;10%)</a:t>
                      </a:r>
                      <a:endParaRPr kumimoji="0" lang="zh-CN" altLang="en-US" sz="1800" b="1" i="0" u="none" strike="noStrike" cap="none" normalizeH="0" baseline="0" dirty="0" smtClean="0">
                        <a:ln>
                          <a:noFill/>
                        </a:ln>
                        <a:solidFill>
                          <a:srgbClr val="FFFFFF"/>
                        </a:solidFill>
                        <a:effectLst/>
                        <a:latin typeface="宋体" pitchFamily="2" charset="-122"/>
                        <a:ea typeface="宋体" pitchFamily="2" charset="-122"/>
                      </a:endParaRPr>
                    </a:p>
                  </a:txBody>
                  <a:tcPr horzOverflow="overflow">
                    <a:lnL>
                      <a:noFill/>
                    </a:lnL>
                    <a:lnR>
                      <a:noFill/>
                    </a:lnR>
                    <a:lnT w="25400" cap="flat" cmpd="sng" algn="ctr">
                      <a:solidFill>
                        <a:schemeClr val="tx1"/>
                      </a:solidFill>
                      <a:prstDash val="solid"/>
                      <a:round/>
                      <a:headEnd type="none" w="med" len="med"/>
                      <a:tailEnd type="none" w="med" len="med"/>
                    </a:lnT>
                    <a:lnB w="25400" cap="flat" cmpd="sng" algn="ctr">
                      <a:solidFill>
                        <a:schemeClr val="tx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1800" b="1" i="0" u="none" strike="noStrike" cap="none" normalizeH="0" baseline="0" dirty="0" smtClean="0">
                          <a:ln>
                            <a:noFill/>
                          </a:ln>
                          <a:solidFill>
                            <a:srgbClr val="FFFFFF"/>
                          </a:solidFill>
                          <a:effectLst/>
                          <a:latin typeface="宋体" pitchFamily="2" charset="-122"/>
                          <a:ea typeface="宋体" pitchFamily="2" charset="-122"/>
                        </a:rPr>
                        <a:t>Dark noise</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1800" b="1" i="0" u="none" strike="noStrike" cap="none" normalizeH="0" baseline="0" dirty="0" smtClean="0">
                          <a:ln>
                            <a:noFill/>
                          </a:ln>
                          <a:solidFill>
                            <a:srgbClr val="FFFFFF"/>
                          </a:solidFill>
                          <a:effectLst/>
                          <a:latin typeface="宋体" pitchFamily="2" charset="-122"/>
                          <a:ea typeface="宋体" pitchFamily="2" charset="-122"/>
                        </a:rPr>
                        <a:t>rate</a:t>
                      </a:r>
                      <a:r>
                        <a:rPr kumimoji="0" lang="zh-CN" altLang="en-US" sz="1800" b="1" i="0" u="none" strike="noStrike" cap="none" normalizeH="0" baseline="0" smtClean="0">
                          <a:ln>
                            <a:noFill/>
                          </a:ln>
                          <a:solidFill>
                            <a:srgbClr val="FFFFFF"/>
                          </a:solidFill>
                          <a:effectLst/>
                          <a:latin typeface="宋体" pitchFamily="2" charset="-122"/>
                          <a:ea typeface="宋体" pitchFamily="2" charset="-122"/>
                        </a:rPr>
                        <a:t>（</a:t>
                      </a:r>
                      <a:r>
                        <a:rPr kumimoji="0" lang="en-US" altLang="zh-CN" sz="1800" b="1" i="0" u="none" strike="noStrike" cap="none" normalizeH="0" baseline="0" dirty="0" smtClean="0">
                          <a:ln>
                            <a:noFill/>
                          </a:ln>
                          <a:solidFill>
                            <a:srgbClr val="FFFFFF"/>
                          </a:solidFill>
                          <a:effectLst/>
                          <a:latin typeface="宋体" pitchFamily="2" charset="-122"/>
                          <a:ea typeface="宋体" pitchFamily="2" charset="-122"/>
                        </a:rPr>
                        <a:t>&gt;1/2PE</a:t>
                      </a:r>
                      <a:r>
                        <a:rPr kumimoji="0" lang="zh-CN" altLang="en-US" sz="1800" b="1" i="0" u="none" strike="noStrike" cap="none" normalizeH="0" baseline="0" smtClean="0">
                          <a:ln>
                            <a:noFill/>
                          </a:ln>
                          <a:solidFill>
                            <a:srgbClr val="FFFFFF"/>
                          </a:solidFill>
                          <a:effectLst/>
                          <a:latin typeface="宋体" pitchFamily="2" charset="-122"/>
                          <a:ea typeface="宋体" pitchFamily="2" charset="-122"/>
                        </a:rPr>
                        <a:t>）</a:t>
                      </a:r>
                    </a:p>
                  </a:txBody>
                  <a:tcPr horzOverflow="overflow">
                    <a:lnL>
                      <a:noFill/>
                    </a:lnL>
                    <a:lnR>
                      <a:noFill/>
                    </a:lnR>
                    <a:lnT w="25400" cap="flat" cmpd="sng" algn="ctr">
                      <a:solidFill>
                        <a:schemeClr val="tx1"/>
                      </a:solidFill>
                      <a:prstDash val="solid"/>
                      <a:round/>
                      <a:headEnd type="none" w="med" len="med"/>
                      <a:tailEnd type="none" w="med" len="med"/>
                    </a:lnT>
                    <a:lnB w="25400" cap="flat" cmpd="sng" algn="ctr">
                      <a:solidFill>
                        <a:schemeClr val="tx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zh-CN" sz="1800" b="1" i="0" u="none" strike="noStrike" cap="none" normalizeH="0" baseline="0" dirty="0" smtClean="0">
                        <a:ln>
                          <a:noFill/>
                        </a:ln>
                        <a:solidFill>
                          <a:srgbClr val="FFFFFF"/>
                        </a:solidFill>
                        <a:effectLst/>
                        <a:latin typeface="宋体" pitchFamily="2" charset="-122"/>
                        <a:ea typeface="宋体" pitchFamily="2" charset="-122"/>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1800" b="1" i="0" u="none" strike="noStrike" cap="none" normalizeH="0" baseline="0" dirty="0" smtClean="0">
                          <a:ln>
                            <a:noFill/>
                          </a:ln>
                          <a:solidFill>
                            <a:srgbClr val="FFFFFF"/>
                          </a:solidFill>
                          <a:effectLst/>
                          <a:latin typeface="宋体" pitchFamily="2" charset="-122"/>
                          <a:ea typeface="宋体" pitchFamily="2" charset="-122"/>
                        </a:rPr>
                        <a:t>TTS</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1800" b="1" i="0" u="none" strike="noStrike" cap="none" normalizeH="0" baseline="0" dirty="0" smtClean="0">
                          <a:ln>
                            <a:noFill/>
                          </a:ln>
                          <a:solidFill>
                            <a:srgbClr val="FFFFFF"/>
                          </a:solidFill>
                          <a:effectLst/>
                          <a:latin typeface="宋体" pitchFamily="2" charset="-122"/>
                          <a:ea typeface="宋体" pitchFamily="2" charset="-122"/>
                        </a:rPr>
                        <a:t>(ns)</a:t>
                      </a:r>
                      <a:endParaRPr kumimoji="0" lang="zh-CN" altLang="en-US" sz="1800" b="1" i="0" u="none" strike="noStrike" cap="none" normalizeH="0" baseline="0" smtClean="0">
                        <a:ln>
                          <a:noFill/>
                        </a:ln>
                        <a:solidFill>
                          <a:srgbClr val="FFFFFF"/>
                        </a:solidFill>
                        <a:effectLst/>
                        <a:latin typeface="宋体" pitchFamily="2" charset="-122"/>
                        <a:ea typeface="宋体" pitchFamily="2" charset="-122"/>
                      </a:endParaRPr>
                    </a:p>
                  </a:txBody>
                  <a:tcPr horzOverflow="overflow">
                    <a:lnL>
                      <a:noFill/>
                    </a:lnL>
                    <a:lnR>
                      <a:noFill/>
                    </a:lnR>
                    <a:lnT w="25400" cap="flat" cmpd="sng" algn="ctr">
                      <a:solidFill>
                        <a:schemeClr val="tx1"/>
                      </a:solidFill>
                      <a:prstDash val="solid"/>
                      <a:round/>
                      <a:headEnd type="none" w="med" len="med"/>
                      <a:tailEnd type="none" w="med" len="med"/>
                    </a:lnT>
                    <a:lnB w="25400" cap="flat" cmpd="sng" algn="ctr">
                      <a:solidFill>
                        <a:schemeClr val="tx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zh-CN" sz="1800" b="1" i="0" u="none" strike="noStrike" cap="none" normalizeH="0" baseline="0" dirty="0" smtClean="0">
                        <a:ln>
                          <a:noFill/>
                        </a:ln>
                        <a:solidFill>
                          <a:srgbClr val="FFFFFF"/>
                        </a:solidFill>
                        <a:effectLst/>
                        <a:latin typeface="宋体" pitchFamily="2" charset="-122"/>
                        <a:ea typeface="宋体" pitchFamily="2" charset="-122"/>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1800" b="1" i="0" u="none" strike="noStrike" cap="none" normalizeH="0" baseline="0" dirty="0" smtClean="0">
                          <a:ln>
                            <a:noFill/>
                          </a:ln>
                          <a:solidFill>
                            <a:srgbClr val="FFFFFF"/>
                          </a:solidFill>
                          <a:effectLst/>
                          <a:latin typeface="宋体" pitchFamily="2" charset="-122"/>
                          <a:ea typeface="宋体" pitchFamily="2" charset="-122"/>
                        </a:rPr>
                        <a:t>Rise time(ns)</a:t>
                      </a:r>
                      <a:endParaRPr kumimoji="0" lang="zh-CN" altLang="en-US" sz="1800" b="1" i="0" u="none" strike="noStrike" cap="none" normalizeH="0" baseline="0" smtClean="0">
                        <a:ln>
                          <a:noFill/>
                        </a:ln>
                        <a:solidFill>
                          <a:srgbClr val="FFFFFF"/>
                        </a:solidFill>
                        <a:effectLst/>
                        <a:latin typeface="宋体" pitchFamily="2" charset="-122"/>
                        <a:ea typeface="宋体" pitchFamily="2" charset="-122"/>
                      </a:endParaRPr>
                    </a:p>
                  </a:txBody>
                  <a:tcPr horzOverflow="overflow">
                    <a:lnL>
                      <a:noFill/>
                    </a:lnL>
                    <a:lnR>
                      <a:noFill/>
                    </a:lnR>
                    <a:lnT w="25400" cap="flat" cmpd="sng" algn="ctr">
                      <a:solidFill>
                        <a:schemeClr val="tx1"/>
                      </a:solidFill>
                      <a:prstDash val="solid"/>
                      <a:round/>
                      <a:headEnd type="none" w="med" len="med"/>
                      <a:tailEnd type="none" w="med" len="med"/>
                    </a:lnT>
                    <a:lnB w="25400" cap="flat" cmpd="sng" algn="ctr">
                      <a:solidFill>
                        <a:schemeClr val="tx1"/>
                      </a:solidFill>
                      <a:prstDash val="solid"/>
                      <a:round/>
                      <a:headEnd type="none" w="med" len="med"/>
                      <a:tailEnd type="none" w="med" len="med"/>
                    </a:lnB>
                    <a:lnTlToBr>
                      <a:noFill/>
                    </a:lnTlToBr>
                    <a:lnBlToTr>
                      <a:noFill/>
                    </a:lnBlToTr>
                    <a:solidFill>
                      <a:schemeClr val="accent2"/>
                    </a:solidFill>
                  </a:tcPr>
                </a:tc>
              </a:tr>
              <a:tr h="5000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200" b="0" i="0" u="none" strike="noStrike" cap="none" normalizeH="0" baseline="0" dirty="0" smtClean="0">
                          <a:ln>
                            <a:noFill/>
                          </a:ln>
                          <a:solidFill>
                            <a:srgbClr val="000000"/>
                          </a:solidFill>
                          <a:effectLst/>
                          <a:latin typeface="宋体" pitchFamily="2" charset="-122"/>
                          <a:ea typeface="宋体" pitchFamily="2" charset="-122"/>
                        </a:rPr>
                        <a:t>SD2585</a:t>
                      </a:r>
                      <a:endParaRPr kumimoji="0" lang="zh-CN" altLang="zh-CN" sz="2200" b="0" i="0" u="none" strike="noStrike" cap="none" normalizeH="0" baseline="0" smtClean="0">
                        <a:ln>
                          <a:noFill/>
                        </a:ln>
                        <a:solidFill>
                          <a:schemeClr val="tx1"/>
                        </a:solidFill>
                        <a:effectLst/>
                        <a:latin typeface="宋体" pitchFamily="2" charset="-122"/>
                        <a:ea typeface="宋体" pitchFamily="2" charset="-122"/>
                      </a:endParaRPr>
                    </a:p>
                  </a:txBody>
                  <a:tcPr marL="0" marR="0" marT="0" marB="0" horzOverflow="overflow">
                    <a:lnL>
                      <a:noFill/>
                    </a:lnL>
                    <a:lnR>
                      <a:noFill/>
                    </a:lnR>
                    <a:lnT w="25400" cap="flat" cmpd="sng" algn="ctr">
                      <a:solidFill>
                        <a:schemeClr val="tx1"/>
                      </a:solidFill>
                      <a:prstDash val="solid"/>
                      <a:round/>
                      <a:headEnd type="none" w="med" len="med"/>
                      <a:tailEnd type="none" w="med" len="med"/>
                    </a:lnT>
                    <a:lnB>
                      <a:noFill/>
                    </a:lnB>
                    <a:lnTlToBr>
                      <a:noFill/>
                    </a:lnTlToBr>
                    <a:lnBlToTr>
                      <a:noFill/>
                    </a:lnBlToTr>
                    <a:solidFill>
                      <a:srgbClr val="E7E7E7"/>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200" b="0" i="0" u="none" strike="noStrike" cap="none" normalizeH="0" baseline="0" dirty="0" smtClean="0">
                          <a:ln>
                            <a:noFill/>
                          </a:ln>
                          <a:solidFill>
                            <a:srgbClr val="000000"/>
                          </a:solidFill>
                          <a:effectLst/>
                          <a:latin typeface="宋体" pitchFamily="2" charset="-122"/>
                          <a:ea typeface="宋体" pitchFamily="2" charset="-122"/>
                        </a:rPr>
                        <a:t>1266</a:t>
                      </a:r>
                      <a:endParaRPr kumimoji="0" lang="zh-CN" altLang="en-US" sz="2200" b="0" i="0" u="none" strike="noStrike" cap="none" normalizeH="0" baseline="0" smtClean="0">
                        <a:ln>
                          <a:noFill/>
                        </a:ln>
                        <a:solidFill>
                          <a:schemeClr val="tx1"/>
                        </a:solidFill>
                        <a:effectLst/>
                        <a:latin typeface="宋体" pitchFamily="2" charset="-122"/>
                        <a:ea typeface="宋体" pitchFamily="2" charset="-122"/>
                      </a:endParaRPr>
                    </a:p>
                  </a:txBody>
                  <a:tcPr horzOverflow="overflow">
                    <a:lnL>
                      <a:noFill/>
                    </a:lnL>
                    <a:lnR>
                      <a:noFill/>
                    </a:lnR>
                    <a:lnT w="25400" cap="flat" cmpd="sng" algn="ctr">
                      <a:solidFill>
                        <a:schemeClr val="tx1"/>
                      </a:solidFill>
                      <a:prstDash val="solid"/>
                      <a:round/>
                      <a:headEnd type="none" w="med" len="med"/>
                      <a:tailEnd type="none" w="med" len="med"/>
                    </a:lnT>
                    <a:lnB>
                      <a:noFill/>
                    </a:lnB>
                    <a:lnTlToBr>
                      <a:noFill/>
                    </a:lnTlToBr>
                    <a:lnBlToTr>
                      <a:noFill/>
                    </a:lnBlToTr>
                    <a:solidFill>
                      <a:srgbClr val="E7E7E7"/>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200" b="0" i="0" u="none" strike="noStrike" cap="none" normalizeH="0" baseline="0" dirty="0" smtClean="0">
                          <a:ln>
                            <a:noFill/>
                          </a:ln>
                          <a:solidFill>
                            <a:srgbClr val="000000"/>
                          </a:solidFill>
                          <a:effectLst/>
                          <a:latin typeface="宋体" pitchFamily="2" charset="-122"/>
                          <a:ea typeface="宋体" pitchFamily="2" charset="-122"/>
                        </a:rPr>
                        <a:t>2.50</a:t>
                      </a:r>
                      <a:endParaRPr kumimoji="0" lang="zh-CN" altLang="zh-CN" sz="2200" b="0" i="0" u="none" strike="noStrike" cap="none" normalizeH="0" baseline="0" smtClean="0">
                        <a:ln>
                          <a:noFill/>
                        </a:ln>
                        <a:solidFill>
                          <a:schemeClr val="tx1"/>
                        </a:solidFill>
                        <a:effectLst/>
                        <a:latin typeface="宋体" pitchFamily="2" charset="-122"/>
                        <a:ea typeface="宋体" pitchFamily="2" charset="-122"/>
                      </a:endParaRPr>
                    </a:p>
                  </a:txBody>
                  <a:tcPr marL="0" marR="0" marT="0" marB="0" horzOverflow="overflow">
                    <a:lnL>
                      <a:noFill/>
                    </a:lnL>
                    <a:lnR>
                      <a:noFill/>
                    </a:lnR>
                    <a:lnT w="25400" cap="flat" cmpd="sng" algn="ctr">
                      <a:solidFill>
                        <a:schemeClr val="tx1"/>
                      </a:solidFill>
                      <a:prstDash val="solid"/>
                      <a:round/>
                      <a:headEnd type="none" w="med" len="med"/>
                      <a:tailEnd type="none" w="med" len="med"/>
                    </a:lnT>
                    <a:lnB>
                      <a:noFill/>
                    </a:lnB>
                    <a:lnTlToBr>
                      <a:noFill/>
                    </a:lnTlToBr>
                    <a:lnBlToTr>
                      <a:noFill/>
                    </a:lnBlToTr>
                    <a:solidFill>
                      <a:srgbClr val="E7E7E7"/>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200" b="0" i="0" u="none" strike="noStrike" cap="none" normalizeH="0" baseline="0" dirty="0" smtClean="0">
                          <a:ln>
                            <a:noFill/>
                          </a:ln>
                          <a:solidFill>
                            <a:srgbClr val="000000"/>
                          </a:solidFill>
                          <a:effectLst/>
                          <a:latin typeface="宋体" pitchFamily="2" charset="-122"/>
                          <a:ea typeface="宋体" pitchFamily="2" charset="-122"/>
                        </a:rPr>
                        <a:t>7.98</a:t>
                      </a:r>
                      <a:endParaRPr kumimoji="0" lang="zh-CN" altLang="zh-CN" sz="2200" b="0" i="0" u="none" strike="noStrike" cap="none" normalizeH="0" baseline="0" smtClean="0">
                        <a:ln>
                          <a:noFill/>
                        </a:ln>
                        <a:solidFill>
                          <a:schemeClr val="tx1"/>
                        </a:solidFill>
                        <a:effectLst/>
                        <a:latin typeface="宋体" pitchFamily="2" charset="-122"/>
                        <a:ea typeface="宋体" pitchFamily="2" charset="-122"/>
                      </a:endParaRPr>
                    </a:p>
                  </a:txBody>
                  <a:tcPr marL="0" marR="0" marT="0" marB="0" horzOverflow="overflow">
                    <a:lnL>
                      <a:noFill/>
                    </a:lnL>
                    <a:lnR>
                      <a:noFill/>
                    </a:lnR>
                    <a:lnT w="25400" cap="flat" cmpd="sng" algn="ctr">
                      <a:solidFill>
                        <a:schemeClr val="tx1"/>
                      </a:solidFill>
                      <a:prstDash val="solid"/>
                      <a:round/>
                      <a:headEnd type="none" w="med" len="med"/>
                      <a:tailEnd type="none" w="med" len="med"/>
                    </a:lnT>
                    <a:lnB>
                      <a:noFill/>
                    </a:lnB>
                    <a:lnTlToBr>
                      <a:noFill/>
                    </a:lnTlToBr>
                    <a:lnBlToTr>
                      <a:noFill/>
                    </a:lnBlToTr>
                    <a:solidFill>
                      <a:srgbClr val="E7E7E7"/>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200" b="0" i="0" u="none" strike="noStrike" cap="none" normalizeH="0" baseline="0" dirty="0" smtClean="0">
                          <a:ln>
                            <a:noFill/>
                          </a:ln>
                          <a:solidFill>
                            <a:srgbClr val="000000"/>
                          </a:solidFill>
                          <a:effectLst/>
                          <a:latin typeface="宋体" pitchFamily="2" charset="-122"/>
                          <a:ea typeface="宋体" pitchFamily="2" charset="-122"/>
                        </a:rPr>
                        <a:t>820</a:t>
                      </a:r>
                      <a:endParaRPr kumimoji="0" lang="zh-CN" altLang="zh-CN" sz="2200" b="0" i="0" u="none" strike="noStrike" cap="none" normalizeH="0" baseline="0" smtClean="0">
                        <a:ln>
                          <a:noFill/>
                        </a:ln>
                        <a:solidFill>
                          <a:schemeClr val="tx1"/>
                        </a:solidFill>
                        <a:effectLst/>
                        <a:latin typeface="宋体" pitchFamily="2" charset="-122"/>
                        <a:ea typeface="宋体" pitchFamily="2" charset="-122"/>
                      </a:endParaRPr>
                    </a:p>
                  </a:txBody>
                  <a:tcPr marL="0" marR="0" marT="0" marB="0" horzOverflow="overflow">
                    <a:lnL>
                      <a:noFill/>
                    </a:lnL>
                    <a:lnR>
                      <a:noFill/>
                    </a:lnR>
                    <a:lnT w="25400" cap="flat" cmpd="sng" algn="ctr">
                      <a:solidFill>
                        <a:schemeClr val="tx1"/>
                      </a:solidFill>
                      <a:prstDash val="solid"/>
                      <a:round/>
                      <a:headEnd type="none" w="med" len="med"/>
                      <a:tailEnd type="none" w="med" len="med"/>
                    </a:lnT>
                    <a:lnB>
                      <a:noFill/>
                    </a:lnB>
                    <a:lnTlToBr>
                      <a:noFill/>
                    </a:lnTlToBr>
                    <a:lnBlToTr>
                      <a:noFill/>
                    </a:lnBlToTr>
                    <a:solidFill>
                      <a:srgbClr val="E7E7E7"/>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200" b="0" i="0" u="none" strike="noStrike" cap="none" normalizeH="0" baseline="0" dirty="0" smtClean="0">
                          <a:ln>
                            <a:noFill/>
                          </a:ln>
                          <a:solidFill>
                            <a:srgbClr val="000000"/>
                          </a:solidFill>
                          <a:effectLst/>
                          <a:latin typeface="宋体" pitchFamily="2" charset="-122"/>
                          <a:ea typeface="宋体" pitchFamily="2" charset="-122"/>
                        </a:rPr>
                        <a:t>1.01KHZ</a:t>
                      </a:r>
                      <a:endParaRPr kumimoji="0" lang="zh-CN" altLang="zh-CN" sz="2200" b="0" i="0" u="none" strike="noStrike" cap="none" normalizeH="0" baseline="0" smtClean="0">
                        <a:ln>
                          <a:noFill/>
                        </a:ln>
                        <a:solidFill>
                          <a:schemeClr val="tx1"/>
                        </a:solidFill>
                        <a:effectLst/>
                        <a:latin typeface="宋体" pitchFamily="2" charset="-122"/>
                        <a:ea typeface="宋体" pitchFamily="2" charset="-122"/>
                      </a:endParaRPr>
                    </a:p>
                  </a:txBody>
                  <a:tcPr marL="0" marR="0" marT="0" marB="0" horzOverflow="overflow">
                    <a:lnL>
                      <a:noFill/>
                    </a:lnL>
                    <a:lnR>
                      <a:noFill/>
                    </a:lnR>
                    <a:lnT w="25400" cap="flat" cmpd="sng" algn="ctr">
                      <a:solidFill>
                        <a:schemeClr val="tx1"/>
                      </a:solidFill>
                      <a:prstDash val="solid"/>
                      <a:round/>
                      <a:headEnd type="none" w="med" len="med"/>
                      <a:tailEnd type="none" w="med" len="med"/>
                    </a:lnT>
                    <a:lnB>
                      <a:noFill/>
                    </a:lnB>
                    <a:lnTlToBr>
                      <a:noFill/>
                    </a:lnTlToBr>
                    <a:lnBlToTr>
                      <a:noFill/>
                    </a:lnBlToTr>
                    <a:solidFill>
                      <a:srgbClr val="E7E7E7"/>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200" b="0" i="0" u="none" strike="noStrike" cap="none" normalizeH="0" baseline="0" dirty="0" smtClean="0">
                          <a:ln>
                            <a:noFill/>
                          </a:ln>
                          <a:solidFill>
                            <a:srgbClr val="000000"/>
                          </a:solidFill>
                          <a:effectLst/>
                          <a:latin typeface="宋体" pitchFamily="2" charset="-122"/>
                          <a:ea typeface="宋体" pitchFamily="2" charset="-122"/>
                        </a:rPr>
                        <a:t>1.86</a:t>
                      </a:r>
                      <a:endParaRPr kumimoji="0" lang="zh-CN" altLang="en-US" sz="2200" b="0" i="0" u="none" strike="noStrike" cap="none" normalizeH="0" baseline="0" smtClean="0">
                        <a:ln>
                          <a:noFill/>
                        </a:ln>
                        <a:solidFill>
                          <a:srgbClr val="000000"/>
                        </a:solidFill>
                        <a:effectLst/>
                        <a:latin typeface="宋体" pitchFamily="2" charset="-122"/>
                        <a:ea typeface="宋体" pitchFamily="2" charset="-122"/>
                      </a:endParaRPr>
                    </a:p>
                  </a:txBody>
                  <a:tcPr horzOverflow="overflow">
                    <a:lnL>
                      <a:noFill/>
                    </a:lnL>
                    <a:lnR>
                      <a:noFill/>
                    </a:lnR>
                    <a:lnT w="25400" cap="flat" cmpd="sng" algn="ctr">
                      <a:solidFill>
                        <a:schemeClr val="tx1"/>
                      </a:solidFill>
                      <a:prstDash val="solid"/>
                      <a:round/>
                      <a:headEnd type="none" w="med" len="med"/>
                      <a:tailEnd type="none" w="med" len="med"/>
                    </a:lnT>
                    <a:lnB>
                      <a:noFill/>
                    </a:lnB>
                    <a:lnTlToBr>
                      <a:noFill/>
                    </a:lnTlToBr>
                    <a:lnBlToTr>
                      <a:noFill/>
                    </a:lnBlToTr>
                    <a:solidFill>
                      <a:srgbClr val="E7E7E7"/>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200" b="0" i="0" u="none" strike="noStrike" cap="none" normalizeH="0" baseline="0" dirty="0" smtClean="0">
                          <a:ln>
                            <a:noFill/>
                          </a:ln>
                          <a:solidFill>
                            <a:srgbClr val="000000"/>
                          </a:solidFill>
                          <a:effectLst/>
                          <a:latin typeface="宋体" pitchFamily="2" charset="-122"/>
                          <a:ea typeface="宋体" pitchFamily="2" charset="-122"/>
                        </a:rPr>
                        <a:t>3.2</a:t>
                      </a:r>
                      <a:endParaRPr kumimoji="0" lang="zh-CN" altLang="en-US" sz="2200" b="0" i="0" u="none" strike="noStrike" cap="none" normalizeH="0" baseline="0" smtClean="0">
                        <a:ln>
                          <a:noFill/>
                        </a:ln>
                        <a:solidFill>
                          <a:srgbClr val="000000"/>
                        </a:solidFill>
                        <a:effectLst/>
                        <a:latin typeface="宋体" pitchFamily="2" charset="-122"/>
                        <a:ea typeface="宋体" pitchFamily="2" charset="-122"/>
                      </a:endParaRPr>
                    </a:p>
                  </a:txBody>
                  <a:tcPr horzOverflow="overflow">
                    <a:lnL>
                      <a:noFill/>
                    </a:lnL>
                    <a:lnR>
                      <a:noFill/>
                    </a:lnR>
                    <a:lnT w="25400" cap="flat" cmpd="sng" algn="ctr">
                      <a:solidFill>
                        <a:schemeClr val="tx1"/>
                      </a:solidFill>
                      <a:prstDash val="solid"/>
                      <a:round/>
                      <a:headEnd type="none" w="med" len="med"/>
                      <a:tailEnd type="none" w="med" len="med"/>
                    </a:lnT>
                    <a:lnB>
                      <a:noFill/>
                    </a:lnB>
                    <a:lnTlToBr>
                      <a:noFill/>
                    </a:lnTlToBr>
                    <a:lnBlToTr>
                      <a:noFill/>
                    </a:lnBlToTr>
                    <a:solidFill>
                      <a:srgbClr val="E7E7E7"/>
                    </a:solidFill>
                  </a:tcPr>
                </a:tc>
              </a:tr>
              <a:tr h="5000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200" b="0" i="0" u="none" strike="noStrike" cap="none" normalizeH="0" baseline="0" dirty="0" smtClean="0">
                          <a:ln>
                            <a:noFill/>
                          </a:ln>
                          <a:solidFill>
                            <a:srgbClr val="000000"/>
                          </a:solidFill>
                          <a:effectLst/>
                          <a:latin typeface="宋体" pitchFamily="2" charset="-122"/>
                          <a:ea typeface="宋体" pitchFamily="2" charset="-122"/>
                        </a:rPr>
                        <a:t>SD2602</a:t>
                      </a:r>
                      <a:endParaRPr kumimoji="0" lang="zh-CN" altLang="zh-CN" sz="2200" b="0" i="0" u="none" strike="noStrike" cap="none" normalizeH="0" baseline="0" smtClean="0">
                        <a:ln>
                          <a:noFill/>
                        </a:ln>
                        <a:solidFill>
                          <a:schemeClr val="tx1"/>
                        </a:solidFill>
                        <a:effectLst/>
                        <a:latin typeface="宋体" pitchFamily="2" charset="-122"/>
                        <a:ea typeface="宋体" pitchFamily="2" charset="-122"/>
                      </a:endParaRPr>
                    </a:p>
                  </a:txBody>
                  <a:tcPr marL="0" marR="0" marT="0" marB="0" horzOverflow="overflow">
                    <a:lnL>
                      <a:noFill/>
                    </a:lnL>
                    <a:lnR>
                      <a:noFill/>
                    </a:lnR>
                    <a:lnT>
                      <a:noFill/>
                    </a:lnT>
                    <a:lnB>
                      <a:noFill/>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200" b="0" i="0" u="none" strike="noStrike" cap="none" normalizeH="0" baseline="0" dirty="0" smtClean="0">
                          <a:ln>
                            <a:noFill/>
                          </a:ln>
                          <a:solidFill>
                            <a:srgbClr val="000000"/>
                          </a:solidFill>
                          <a:effectLst/>
                          <a:latin typeface="宋体" pitchFamily="2" charset="-122"/>
                          <a:ea typeface="宋体" pitchFamily="2" charset="-122"/>
                        </a:rPr>
                        <a:t>1265</a:t>
                      </a:r>
                      <a:endParaRPr kumimoji="0" lang="zh-CN" altLang="en-US" sz="2200" b="0" i="0" u="none" strike="noStrike" cap="none" normalizeH="0" baseline="0" smtClean="0">
                        <a:ln>
                          <a:noFill/>
                        </a:ln>
                        <a:solidFill>
                          <a:schemeClr val="tx1"/>
                        </a:solidFill>
                        <a:effectLst/>
                        <a:latin typeface="宋体" pitchFamily="2" charset="-122"/>
                        <a:ea typeface="宋体" pitchFamily="2" charset="-122"/>
                      </a:endParaRPr>
                    </a:p>
                  </a:txBody>
                  <a:tcPr horzOverflow="overflow">
                    <a:lnL>
                      <a:noFill/>
                    </a:lnL>
                    <a:lnR>
                      <a:noFill/>
                    </a:lnR>
                    <a:lnT>
                      <a:noFill/>
                    </a:lnT>
                    <a:lnB>
                      <a:noFill/>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200" b="0" i="0" u="none" strike="noStrike" cap="none" normalizeH="0" baseline="0" dirty="0" smtClean="0">
                          <a:ln>
                            <a:noFill/>
                          </a:ln>
                          <a:solidFill>
                            <a:srgbClr val="000000"/>
                          </a:solidFill>
                          <a:effectLst/>
                          <a:latin typeface="宋体" pitchFamily="2" charset="-122"/>
                          <a:ea typeface="宋体" pitchFamily="2" charset="-122"/>
                        </a:rPr>
                        <a:t>2.39</a:t>
                      </a:r>
                      <a:endParaRPr kumimoji="0" lang="zh-CN" altLang="zh-CN" sz="2200" b="0" i="0" u="none" strike="noStrike" cap="none" normalizeH="0" baseline="0" smtClean="0">
                        <a:ln>
                          <a:noFill/>
                        </a:ln>
                        <a:solidFill>
                          <a:schemeClr val="tx1"/>
                        </a:solidFill>
                        <a:effectLst/>
                        <a:latin typeface="宋体" pitchFamily="2" charset="-122"/>
                        <a:ea typeface="宋体" pitchFamily="2" charset="-122"/>
                      </a:endParaRPr>
                    </a:p>
                  </a:txBody>
                  <a:tcPr marL="0" marR="0" marT="0" marB="0" horzOverflow="overflow">
                    <a:lnL>
                      <a:noFill/>
                    </a:lnL>
                    <a:lnR>
                      <a:noFill/>
                    </a:lnR>
                    <a:lnT>
                      <a:noFill/>
                    </a:lnT>
                    <a:lnB>
                      <a:noFill/>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200" b="0" i="0" u="none" strike="noStrike" cap="none" normalizeH="0" baseline="0" dirty="0" smtClean="0">
                          <a:ln>
                            <a:noFill/>
                          </a:ln>
                          <a:solidFill>
                            <a:srgbClr val="000000"/>
                          </a:solidFill>
                          <a:effectLst/>
                          <a:latin typeface="宋体" pitchFamily="2" charset="-122"/>
                          <a:ea typeface="宋体" pitchFamily="2" charset="-122"/>
                        </a:rPr>
                        <a:t>8.48</a:t>
                      </a:r>
                      <a:endParaRPr kumimoji="0" lang="zh-CN" altLang="zh-CN" sz="2200" b="0" i="0" u="none" strike="noStrike" cap="none" normalizeH="0" baseline="0" smtClean="0">
                        <a:ln>
                          <a:noFill/>
                        </a:ln>
                        <a:solidFill>
                          <a:schemeClr val="tx1"/>
                        </a:solidFill>
                        <a:effectLst/>
                        <a:latin typeface="宋体" pitchFamily="2" charset="-122"/>
                        <a:ea typeface="宋体" pitchFamily="2" charset="-122"/>
                      </a:endParaRPr>
                    </a:p>
                  </a:txBody>
                  <a:tcPr marL="0" marR="0" marT="0" marB="0" horzOverflow="overflow">
                    <a:lnL>
                      <a:noFill/>
                    </a:lnL>
                    <a:lnR>
                      <a:noFill/>
                    </a:lnR>
                    <a:lnT>
                      <a:noFill/>
                    </a:lnT>
                    <a:lnB>
                      <a:noFill/>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200" b="0" i="0" u="none" strike="noStrike" cap="none" normalizeH="0" baseline="0" dirty="0" smtClean="0">
                          <a:ln>
                            <a:noFill/>
                          </a:ln>
                          <a:solidFill>
                            <a:srgbClr val="000000"/>
                          </a:solidFill>
                          <a:effectLst/>
                          <a:latin typeface="宋体" pitchFamily="2" charset="-122"/>
                          <a:ea typeface="宋体" pitchFamily="2" charset="-122"/>
                        </a:rPr>
                        <a:t>934</a:t>
                      </a:r>
                      <a:endParaRPr kumimoji="0" lang="zh-CN" altLang="zh-CN" sz="2200" b="0" i="0" u="none" strike="noStrike" cap="none" normalizeH="0" baseline="0" smtClean="0">
                        <a:ln>
                          <a:noFill/>
                        </a:ln>
                        <a:solidFill>
                          <a:schemeClr val="tx1"/>
                        </a:solidFill>
                        <a:effectLst/>
                        <a:latin typeface="宋体" pitchFamily="2" charset="-122"/>
                        <a:ea typeface="宋体" pitchFamily="2" charset="-122"/>
                      </a:endParaRPr>
                    </a:p>
                  </a:txBody>
                  <a:tcPr marL="0" marR="0" marT="0" marB="0" horzOverflow="overflow">
                    <a:lnL>
                      <a:noFill/>
                    </a:lnL>
                    <a:lnR>
                      <a:noFill/>
                    </a:lnR>
                    <a:lnT>
                      <a:noFill/>
                    </a:lnT>
                    <a:lnB>
                      <a:noFill/>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200" b="0" i="0" u="none" strike="noStrike" cap="none" normalizeH="0" baseline="0" dirty="0" smtClean="0">
                          <a:ln>
                            <a:noFill/>
                          </a:ln>
                          <a:solidFill>
                            <a:srgbClr val="000000"/>
                          </a:solidFill>
                          <a:effectLst/>
                          <a:latin typeface="宋体" pitchFamily="2" charset="-122"/>
                          <a:ea typeface="宋体" pitchFamily="2" charset="-122"/>
                        </a:rPr>
                        <a:t>1.92KHZ</a:t>
                      </a:r>
                      <a:endParaRPr kumimoji="0" lang="zh-CN" altLang="zh-CN" sz="2200" b="0" i="0" u="none" strike="noStrike" cap="none" normalizeH="0" baseline="0" smtClean="0">
                        <a:ln>
                          <a:noFill/>
                        </a:ln>
                        <a:solidFill>
                          <a:schemeClr val="tx1"/>
                        </a:solidFill>
                        <a:effectLst/>
                        <a:latin typeface="宋体" pitchFamily="2" charset="-122"/>
                        <a:ea typeface="宋体" pitchFamily="2" charset="-122"/>
                      </a:endParaRPr>
                    </a:p>
                  </a:txBody>
                  <a:tcPr marL="0" marR="0" marT="0" marB="0" horzOverflow="overflow">
                    <a:lnL>
                      <a:noFill/>
                    </a:lnL>
                    <a:lnR>
                      <a:noFill/>
                    </a:lnR>
                    <a:lnT>
                      <a:noFill/>
                    </a:lnT>
                    <a:lnB>
                      <a:noFill/>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200" b="0" i="0" u="none" strike="noStrike" cap="none" normalizeH="0" baseline="0" dirty="0" smtClean="0">
                          <a:ln>
                            <a:noFill/>
                          </a:ln>
                          <a:solidFill>
                            <a:srgbClr val="000000"/>
                          </a:solidFill>
                          <a:effectLst/>
                          <a:latin typeface="宋体" pitchFamily="2" charset="-122"/>
                          <a:ea typeface="宋体" pitchFamily="2" charset="-122"/>
                        </a:rPr>
                        <a:t>2.02</a:t>
                      </a:r>
                      <a:endParaRPr kumimoji="0" lang="zh-CN" altLang="en-US" sz="2200" b="0" i="0" u="none" strike="noStrike" cap="none" normalizeH="0" baseline="0" smtClean="0">
                        <a:ln>
                          <a:noFill/>
                        </a:ln>
                        <a:solidFill>
                          <a:srgbClr val="000000"/>
                        </a:solidFill>
                        <a:effectLst/>
                        <a:latin typeface="宋体" pitchFamily="2" charset="-122"/>
                        <a:ea typeface="宋体" pitchFamily="2" charset="-122"/>
                      </a:endParaRPr>
                    </a:p>
                  </a:txBody>
                  <a:tcPr horzOverflow="overflow">
                    <a:lnL>
                      <a:noFill/>
                    </a:lnL>
                    <a:lnR>
                      <a:noFill/>
                    </a:lnR>
                    <a:lnT>
                      <a:noFill/>
                    </a:lnT>
                    <a:lnB>
                      <a:noFill/>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200" b="0" i="0" u="none" strike="noStrike" cap="none" normalizeH="0" baseline="0" dirty="0" smtClean="0">
                          <a:ln>
                            <a:noFill/>
                          </a:ln>
                          <a:solidFill>
                            <a:srgbClr val="000000"/>
                          </a:solidFill>
                          <a:effectLst/>
                          <a:latin typeface="宋体" pitchFamily="2" charset="-122"/>
                          <a:ea typeface="宋体" pitchFamily="2" charset="-122"/>
                        </a:rPr>
                        <a:t>3.2</a:t>
                      </a:r>
                      <a:endParaRPr kumimoji="0" lang="zh-CN" altLang="en-US" sz="2200" b="0" i="0" u="none" strike="noStrike" cap="none" normalizeH="0" baseline="0" smtClean="0">
                        <a:ln>
                          <a:noFill/>
                        </a:ln>
                        <a:solidFill>
                          <a:srgbClr val="000000"/>
                        </a:solidFill>
                        <a:effectLst/>
                        <a:latin typeface="宋体" pitchFamily="2" charset="-122"/>
                        <a:ea typeface="宋体" pitchFamily="2" charset="-122"/>
                      </a:endParaRPr>
                    </a:p>
                  </a:txBody>
                  <a:tcPr horzOverflow="overflow">
                    <a:lnL>
                      <a:noFill/>
                    </a:lnL>
                    <a:lnR>
                      <a:noFill/>
                    </a:lnR>
                    <a:lnT>
                      <a:noFill/>
                    </a:lnT>
                    <a:lnB>
                      <a:noFill/>
                    </a:lnB>
                    <a:lnTlToBr>
                      <a:noFill/>
                    </a:lnTlToBr>
                    <a:lnBlToTr>
                      <a:noFill/>
                    </a:lnBlToTr>
                    <a:solidFill>
                      <a:schemeClr val="bg1"/>
                    </a:solidFill>
                  </a:tcPr>
                </a:tc>
              </a:tr>
              <a:tr h="5000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200" b="0" i="0" u="none" strike="noStrike" cap="none" normalizeH="0" baseline="0" dirty="0" smtClean="0">
                          <a:ln>
                            <a:noFill/>
                          </a:ln>
                          <a:solidFill>
                            <a:srgbClr val="000000"/>
                          </a:solidFill>
                          <a:effectLst/>
                          <a:latin typeface="宋体" pitchFamily="2" charset="-122"/>
                          <a:ea typeface="宋体" pitchFamily="2" charset="-122"/>
                        </a:rPr>
                        <a:t>SD2538</a:t>
                      </a:r>
                      <a:endParaRPr kumimoji="0" lang="zh-CN" altLang="zh-CN" sz="2200" b="0" i="0" u="none" strike="noStrike" cap="none" normalizeH="0" baseline="0" smtClean="0">
                        <a:ln>
                          <a:noFill/>
                        </a:ln>
                        <a:solidFill>
                          <a:schemeClr val="tx1"/>
                        </a:solidFill>
                        <a:effectLst/>
                        <a:latin typeface="宋体" pitchFamily="2" charset="-122"/>
                        <a:ea typeface="宋体" pitchFamily="2" charset="-122"/>
                      </a:endParaRPr>
                    </a:p>
                  </a:txBody>
                  <a:tcPr marL="0" marR="0" marT="0" marB="0" horzOverflow="overflow">
                    <a:lnL>
                      <a:noFill/>
                    </a:lnL>
                    <a:lnR>
                      <a:noFill/>
                    </a:lnR>
                    <a:lnT>
                      <a:noFill/>
                    </a:lnT>
                    <a:lnB>
                      <a:noFill/>
                    </a:lnB>
                    <a:lnTlToBr>
                      <a:noFill/>
                    </a:lnTlToBr>
                    <a:lnBlToTr>
                      <a:noFill/>
                    </a:lnBlToTr>
                    <a:solidFill>
                      <a:srgbClr val="E7E7E7"/>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200" b="0" i="0" u="none" strike="noStrike" cap="none" normalizeH="0" baseline="0" dirty="0" smtClean="0">
                          <a:ln>
                            <a:noFill/>
                          </a:ln>
                          <a:solidFill>
                            <a:srgbClr val="000000"/>
                          </a:solidFill>
                          <a:effectLst/>
                          <a:latin typeface="宋体" pitchFamily="2" charset="-122"/>
                          <a:ea typeface="宋体" pitchFamily="2" charset="-122"/>
                        </a:rPr>
                        <a:t>1164</a:t>
                      </a:r>
                      <a:endParaRPr kumimoji="0" lang="zh-CN" altLang="zh-CN" sz="2200" b="0" i="0" u="none" strike="noStrike" cap="none" normalizeH="0" baseline="0" smtClean="0">
                        <a:ln>
                          <a:noFill/>
                        </a:ln>
                        <a:solidFill>
                          <a:schemeClr val="tx1"/>
                        </a:solidFill>
                        <a:effectLst/>
                        <a:latin typeface="宋体" pitchFamily="2" charset="-122"/>
                        <a:ea typeface="宋体" pitchFamily="2" charset="-122"/>
                      </a:endParaRPr>
                    </a:p>
                  </a:txBody>
                  <a:tcPr marL="0" marR="0" marT="0" marB="0" horzOverflow="overflow">
                    <a:lnL>
                      <a:noFill/>
                    </a:lnL>
                    <a:lnR>
                      <a:noFill/>
                    </a:lnR>
                    <a:lnT>
                      <a:noFill/>
                    </a:lnT>
                    <a:lnB>
                      <a:noFill/>
                    </a:lnB>
                    <a:lnTlToBr>
                      <a:noFill/>
                    </a:lnTlToBr>
                    <a:lnBlToTr>
                      <a:noFill/>
                    </a:lnBlToTr>
                    <a:solidFill>
                      <a:srgbClr val="E7E7E7"/>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200" b="0" i="0" u="none" strike="noStrike" cap="none" normalizeH="0" baseline="0" dirty="0" smtClean="0">
                          <a:ln>
                            <a:noFill/>
                          </a:ln>
                          <a:solidFill>
                            <a:srgbClr val="000000"/>
                          </a:solidFill>
                          <a:effectLst/>
                          <a:latin typeface="宋体" pitchFamily="2" charset="-122"/>
                          <a:ea typeface="宋体" pitchFamily="2" charset="-122"/>
                        </a:rPr>
                        <a:t>4.68</a:t>
                      </a:r>
                      <a:endParaRPr kumimoji="0" lang="zh-CN" altLang="zh-CN" sz="2200" b="0" i="0" u="none" strike="noStrike" cap="none" normalizeH="0" baseline="0" smtClean="0">
                        <a:ln>
                          <a:noFill/>
                        </a:ln>
                        <a:solidFill>
                          <a:schemeClr val="tx1"/>
                        </a:solidFill>
                        <a:effectLst/>
                        <a:latin typeface="宋体" pitchFamily="2" charset="-122"/>
                        <a:ea typeface="宋体" pitchFamily="2" charset="-122"/>
                      </a:endParaRPr>
                    </a:p>
                  </a:txBody>
                  <a:tcPr marL="0" marR="0" marT="0" marB="0" horzOverflow="overflow">
                    <a:lnL>
                      <a:noFill/>
                    </a:lnL>
                    <a:lnR>
                      <a:noFill/>
                    </a:lnR>
                    <a:lnT>
                      <a:noFill/>
                    </a:lnT>
                    <a:lnB>
                      <a:noFill/>
                    </a:lnB>
                    <a:lnTlToBr>
                      <a:noFill/>
                    </a:lnTlToBr>
                    <a:lnBlToTr>
                      <a:noFill/>
                    </a:lnBlToTr>
                    <a:solidFill>
                      <a:srgbClr val="E7E7E7"/>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200" b="0" i="0" u="none" strike="noStrike" cap="none" normalizeH="0" baseline="0" dirty="0" smtClean="0">
                          <a:ln>
                            <a:noFill/>
                          </a:ln>
                          <a:solidFill>
                            <a:srgbClr val="000000"/>
                          </a:solidFill>
                          <a:effectLst/>
                          <a:latin typeface="宋体" pitchFamily="2" charset="-122"/>
                          <a:ea typeface="宋体" pitchFamily="2" charset="-122"/>
                        </a:rPr>
                        <a:t>8.05</a:t>
                      </a:r>
                      <a:endParaRPr kumimoji="0" lang="zh-CN" altLang="zh-CN" sz="2200" b="0" i="0" u="none" strike="noStrike" cap="none" normalizeH="0" baseline="0" smtClean="0">
                        <a:ln>
                          <a:noFill/>
                        </a:ln>
                        <a:solidFill>
                          <a:schemeClr val="tx1"/>
                        </a:solidFill>
                        <a:effectLst/>
                        <a:latin typeface="宋体" pitchFamily="2" charset="-122"/>
                        <a:ea typeface="宋体" pitchFamily="2" charset="-122"/>
                      </a:endParaRPr>
                    </a:p>
                  </a:txBody>
                  <a:tcPr marL="0" marR="0" marT="0" marB="0" horzOverflow="overflow">
                    <a:lnL>
                      <a:noFill/>
                    </a:lnL>
                    <a:lnR>
                      <a:noFill/>
                    </a:lnR>
                    <a:lnT>
                      <a:noFill/>
                    </a:lnT>
                    <a:lnB>
                      <a:noFill/>
                    </a:lnB>
                    <a:lnTlToBr>
                      <a:noFill/>
                    </a:lnTlToBr>
                    <a:lnBlToTr>
                      <a:noFill/>
                    </a:lnBlToTr>
                    <a:solidFill>
                      <a:srgbClr val="E7E7E7"/>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200" b="0" i="0" u="none" strike="noStrike" cap="none" normalizeH="0" baseline="0" dirty="0" smtClean="0">
                          <a:ln>
                            <a:noFill/>
                          </a:ln>
                          <a:solidFill>
                            <a:srgbClr val="000000"/>
                          </a:solidFill>
                          <a:effectLst/>
                          <a:latin typeface="宋体" pitchFamily="2" charset="-122"/>
                          <a:ea typeface="宋体" pitchFamily="2" charset="-122"/>
                        </a:rPr>
                        <a:t>745</a:t>
                      </a:r>
                      <a:endParaRPr kumimoji="0" lang="zh-CN" altLang="zh-CN" sz="2200" b="0" i="0" u="none" strike="noStrike" cap="none" normalizeH="0" baseline="0" smtClean="0">
                        <a:ln>
                          <a:noFill/>
                        </a:ln>
                        <a:solidFill>
                          <a:schemeClr val="tx1"/>
                        </a:solidFill>
                        <a:effectLst/>
                        <a:latin typeface="宋体" pitchFamily="2" charset="-122"/>
                        <a:ea typeface="宋体" pitchFamily="2" charset="-122"/>
                      </a:endParaRPr>
                    </a:p>
                  </a:txBody>
                  <a:tcPr marL="0" marR="0" marT="0" marB="0" horzOverflow="overflow">
                    <a:lnL>
                      <a:noFill/>
                    </a:lnL>
                    <a:lnR>
                      <a:noFill/>
                    </a:lnR>
                    <a:lnT>
                      <a:noFill/>
                    </a:lnT>
                    <a:lnB>
                      <a:noFill/>
                    </a:lnB>
                    <a:lnTlToBr>
                      <a:noFill/>
                    </a:lnTlToBr>
                    <a:lnBlToTr>
                      <a:noFill/>
                    </a:lnBlToTr>
                    <a:solidFill>
                      <a:srgbClr val="E7E7E7"/>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200" b="0" i="0" u="none" strike="noStrike" cap="none" normalizeH="0" baseline="0" dirty="0" smtClean="0">
                          <a:ln>
                            <a:noFill/>
                          </a:ln>
                          <a:solidFill>
                            <a:srgbClr val="000000"/>
                          </a:solidFill>
                          <a:effectLst/>
                          <a:latin typeface="宋体" pitchFamily="2" charset="-122"/>
                          <a:ea typeface="宋体" pitchFamily="2" charset="-122"/>
                        </a:rPr>
                        <a:t>0.52KHZ</a:t>
                      </a:r>
                      <a:endParaRPr kumimoji="0" lang="zh-CN" altLang="zh-CN" sz="2200" b="0" i="0" u="none" strike="noStrike" cap="none" normalizeH="0" baseline="0" smtClean="0">
                        <a:ln>
                          <a:noFill/>
                        </a:ln>
                        <a:solidFill>
                          <a:schemeClr val="tx1"/>
                        </a:solidFill>
                        <a:effectLst/>
                        <a:latin typeface="宋体" pitchFamily="2" charset="-122"/>
                        <a:ea typeface="宋体" pitchFamily="2" charset="-122"/>
                      </a:endParaRPr>
                    </a:p>
                  </a:txBody>
                  <a:tcPr marL="0" marR="0" marT="0" marB="0" horzOverflow="overflow">
                    <a:lnL>
                      <a:noFill/>
                    </a:lnL>
                    <a:lnR>
                      <a:noFill/>
                    </a:lnR>
                    <a:lnT>
                      <a:noFill/>
                    </a:lnT>
                    <a:lnB>
                      <a:noFill/>
                    </a:lnB>
                    <a:lnTlToBr>
                      <a:noFill/>
                    </a:lnTlToBr>
                    <a:lnBlToTr>
                      <a:noFill/>
                    </a:lnBlToTr>
                    <a:solidFill>
                      <a:srgbClr val="E7E7E7"/>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200" b="0" i="0" u="none" strike="noStrike" cap="none" normalizeH="0" baseline="0" dirty="0" smtClean="0">
                          <a:ln>
                            <a:noFill/>
                          </a:ln>
                          <a:solidFill>
                            <a:srgbClr val="000000"/>
                          </a:solidFill>
                          <a:effectLst/>
                          <a:latin typeface="宋体" pitchFamily="2" charset="-122"/>
                          <a:ea typeface="宋体" pitchFamily="2" charset="-122"/>
                        </a:rPr>
                        <a:t>2.37</a:t>
                      </a:r>
                      <a:endParaRPr kumimoji="0" lang="zh-CN" altLang="en-US" sz="2200" b="0" i="0" u="none" strike="noStrike" cap="none" normalizeH="0" baseline="0" smtClean="0">
                        <a:ln>
                          <a:noFill/>
                        </a:ln>
                        <a:solidFill>
                          <a:srgbClr val="000000"/>
                        </a:solidFill>
                        <a:effectLst/>
                        <a:latin typeface="宋体" pitchFamily="2" charset="-122"/>
                        <a:ea typeface="宋体" pitchFamily="2" charset="-122"/>
                      </a:endParaRPr>
                    </a:p>
                  </a:txBody>
                  <a:tcPr horzOverflow="overflow">
                    <a:lnL>
                      <a:noFill/>
                    </a:lnL>
                    <a:lnR>
                      <a:noFill/>
                    </a:lnR>
                    <a:lnT>
                      <a:noFill/>
                    </a:lnT>
                    <a:lnB>
                      <a:noFill/>
                    </a:lnB>
                    <a:lnTlToBr>
                      <a:noFill/>
                    </a:lnTlToBr>
                    <a:lnBlToTr>
                      <a:noFill/>
                    </a:lnBlToTr>
                    <a:solidFill>
                      <a:srgbClr val="E7E7E7"/>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200" b="0" i="0" u="none" strike="noStrike" cap="none" normalizeH="0" baseline="0" dirty="0" smtClean="0">
                          <a:ln>
                            <a:noFill/>
                          </a:ln>
                          <a:solidFill>
                            <a:srgbClr val="000000"/>
                          </a:solidFill>
                          <a:effectLst/>
                          <a:latin typeface="宋体" pitchFamily="2" charset="-122"/>
                          <a:ea typeface="宋体" pitchFamily="2" charset="-122"/>
                        </a:rPr>
                        <a:t>3.4</a:t>
                      </a:r>
                      <a:endParaRPr kumimoji="0" lang="zh-CN" altLang="en-US" sz="2200" b="0" i="0" u="none" strike="noStrike" cap="none" normalizeH="0" baseline="0" smtClean="0">
                        <a:ln>
                          <a:noFill/>
                        </a:ln>
                        <a:solidFill>
                          <a:srgbClr val="000000"/>
                        </a:solidFill>
                        <a:effectLst/>
                        <a:latin typeface="宋体" pitchFamily="2" charset="-122"/>
                        <a:ea typeface="宋体" pitchFamily="2" charset="-122"/>
                      </a:endParaRPr>
                    </a:p>
                  </a:txBody>
                  <a:tcPr horzOverflow="overflow">
                    <a:lnL>
                      <a:noFill/>
                    </a:lnL>
                    <a:lnR>
                      <a:noFill/>
                    </a:lnR>
                    <a:lnT>
                      <a:noFill/>
                    </a:lnT>
                    <a:lnB>
                      <a:noFill/>
                    </a:lnB>
                    <a:lnTlToBr>
                      <a:noFill/>
                    </a:lnTlToBr>
                    <a:lnBlToTr>
                      <a:noFill/>
                    </a:lnBlToTr>
                    <a:solidFill>
                      <a:srgbClr val="E7E7E7"/>
                    </a:solidFill>
                  </a:tcPr>
                </a:tc>
              </a:tr>
              <a:tr h="5000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200" b="0" i="0" u="none" strike="noStrike" cap="none" normalizeH="0" baseline="0" dirty="0" smtClean="0">
                          <a:ln>
                            <a:noFill/>
                          </a:ln>
                          <a:solidFill>
                            <a:srgbClr val="000000"/>
                          </a:solidFill>
                          <a:effectLst/>
                          <a:latin typeface="宋体" pitchFamily="2" charset="-122"/>
                          <a:ea typeface="宋体" pitchFamily="2" charset="-122"/>
                        </a:rPr>
                        <a:t>SD2514</a:t>
                      </a:r>
                      <a:endParaRPr kumimoji="0" lang="zh-CN" altLang="zh-CN" sz="2200" b="0" i="0" u="none" strike="noStrike" cap="none" normalizeH="0" baseline="0" smtClean="0">
                        <a:ln>
                          <a:noFill/>
                        </a:ln>
                        <a:solidFill>
                          <a:schemeClr val="tx1"/>
                        </a:solidFill>
                        <a:effectLst/>
                        <a:latin typeface="宋体" pitchFamily="2" charset="-122"/>
                        <a:ea typeface="宋体" pitchFamily="2" charset="-122"/>
                      </a:endParaRPr>
                    </a:p>
                  </a:txBody>
                  <a:tcPr marL="0" marR="0" marT="0" marB="0" horzOverflow="overflow">
                    <a:lnL>
                      <a:noFill/>
                    </a:lnL>
                    <a:lnR>
                      <a:noFill/>
                    </a:lnR>
                    <a:lnT>
                      <a:noFill/>
                    </a:lnT>
                    <a:lnB>
                      <a:noFill/>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200" b="0" i="0" u="none" strike="noStrike" cap="none" normalizeH="0" baseline="0" dirty="0" smtClean="0">
                          <a:ln>
                            <a:noFill/>
                          </a:ln>
                          <a:solidFill>
                            <a:srgbClr val="000000"/>
                          </a:solidFill>
                          <a:effectLst/>
                          <a:latin typeface="宋体" pitchFamily="2" charset="-122"/>
                          <a:ea typeface="宋体" pitchFamily="2" charset="-122"/>
                        </a:rPr>
                        <a:t>1213</a:t>
                      </a:r>
                      <a:endParaRPr kumimoji="0" lang="zh-CN" altLang="zh-CN" sz="2200" b="0" i="0" u="none" strike="noStrike" cap="none" normalizeH="0" baseline="0" smtClean="0">
                        <a:ln>
                          <a:noFill/>
                        </a:ln>
                        <a:solidFill>
                          <a:schemeClr val="tx1"/>
                        </a:solidFill>
                        <a:effectLst/>
                        <a:latin typeface="宋体" pitchFamily="2" charset="-122"/>
                        <a:ea typeface="宋体" pitchFamily="2" charset="-122"/>
                      </a:endParaRPr>
                    </a:p>
                  </a:txBody>
                  <a:tcPr marL="0" marR="0" marT="0" marB="0" horzOverflow="overflow">
                    <a:lnL>
                      <a:noFill/>
                    </a:lnL>
                    <a:lnR>
                      <a:noFill/>
                    </a:lnR>
                    <a:lnT>
                      <a:noFill/>
                    </a:lnT>
                    <a:lnB>
                      <a:noFill/>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200" b="0" i="0" u="none" strike="noStrike" cap="none" normalizeH="0" baseline="0" dirty="0" smtClean="0">
                          <a:ln>
                            <a:noFill/>
                          </a:ln>
                          <a:solidFill>
                            <a:srgbClr val="000000"/>
                          </a:solidFill>
                          <a:effectLst/>
                          <a:latin typeface="宋体" pitchFamily="2" charset="-122"/>
                          <a:ea typeface="宋体" pitchFamily="2" charset="-122"/>
                        </a:rPr>
                        <a:t>3.53</a:t>
                      </a:r>
                      <a:endParaRPr kumimoji="0" lang="zh-CN" altLang="zh-CN" sz="2200" b="0" i="0" u="none" strike="noStrike" cap="none" normalizeH="0" baseline="0" smtClean="0">
                        <a:ln>
                          <a:noFill/>
                        </a:ln>
                        <a:solidFill>
                          <a:schemeClr val="tx1"/>
                        </a:solidFill>
                        <a:effectLst/>
                        <a:latin typeface="宋体" pitchFamily="2" charset="-122"/>
                        <a:ea typeface="宋体" pitchFamily="2" charset="-122"/>
                      </a:endParaRPr>
                    </a:p>
                  </a:txBody>
                  <a:tcPr marL="0" marR="0" marT="0" marB="0" horzOverflow="overflow">
                    <a:lnL>
                      <a:noFill/>
                    </a:lnL>
                    <a:lnR>
                      <a:noFill/>
                    </a:lnR>
                    <a:lnT>
                      <a:noFill/>
                    </a:lnT>
                    <a:lnB>
                      <a:noFill/>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200" b="0" i="0" u="none" strike="noStrike" cap="none" normalizeH="0" baseline="0" dirty="0" smtClean="0">
                          <a:ln>
                            <a:noFill/>
                          </a:ln>
                          <a:solidFill>
                            <a:srgbClr val="000000"/>
                          </a:solidFill>
                          <a:effectLst/>
                          <a:latin typeface="宋体" pitchFamily="2" charset="-122"/>
                          <a:ea typeface="宋体" pitchFamily="2" charset="-122"/>
                        </a:rPr>
                        <a:t>8.01</a:t>
                      </a:r>
                      <a:endParaRPr kumimoji="0" lang="zh-CN" altLang="zh-CN" sz="2200" b="0" i="0" u="none" strike="noStrike" cap="none" normalizeH="0" baseline="0" smtClean="0">
                        <a:ln>
                          <a:noFill/>
                        </a:ln>
                        <a:solidFill>
                          <a:schemeClr val="tx1"/>
                        </a:solidFill>
                        <a:effectLst/>
                        <a:latin typeface="宋体" pitchFamily="2" charset="-122"/>
                        <a:ea typeface="宋体" pitchFamily="2" charset="-122"/>
                      </a:endParaRPr>
                    </a:p>
                  </a:txBody>
                  <a:tcPr marL="0" marR="0" marT="0" marB="0" horzOverflow="overflow">
                    <a:lnL>
                      <a:noFill/>
                    </a:lnL>
                    <a:lnR>
                      <a:noFill/>
                    </a:lnR>
                    <a:lnT>
                      <a:noFill/>
                    </a:lnT>
                    <a:lnB>
                      <a:noFill/>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200" b="0" i="0" u="none" strike="noStrike" cap="none" normalizeH="0" baseline="0" dirty="0" smtClean="0">
                          <a:ln>
                            <a:noFill/>
                          </a:ln>
                          <a:solidFill>
                            <a:srgbClr val="000000"/>
                          </a:solidFill>
                          <a:effectLst/>
                          <a:latin typeface="宋体" pitchFamily="2" charset="-122"/>
                          <a:ea typeface="宋体" pitchFamily="2" charset="-122"/>
                        </a:rPr>
                        <a:t>680</a:t>
                      </a:r>
                      <a:endParaRPr kumimoji="0" lang="zh-CN" altLang="zh-CN" sz="2200" b="0" i="0" u="none" strike="noStrike" cap="none" normalizeH="0" baseline="0" smtClean="0">
                        <a:ln>
                          <a:noFill/>
                        </a:ln>
                        <a:solidFill>
                          <a:schemeClr val="tx1"/>
                        </a:solidFill>
                        <a:effectLst/>
                        <a:latin typeface="宋体" pitchFamily="2" charset="-122"/>
                        <a:ea typeface="宋体" pitchFamily="2" charset="-122"/>
                      </a:endParaRPr>
                    </a:p>
                  </a:txBody>
                  <a:tcPr marL="0" marR="0" marT="0" marB="0" horzOverflow="overflow">
                    <a:lnL>
                      <a:noFill/>
                    </a:lnL>
                    <a:lnR>
                      <a:noFill/>
                    </a:lnR>
                    <a:lnT>
                      <a:noFill/>
                    </a:lnT>
                    <a:lnB>
                      <a:noFill/>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200" b="0" i="0" u="none" strike="noStrike" cap="none" normalizeH="0" baseline="0" dirty="0" smtClean="0">
                          <a:ln>
                            <a:noFill/>
                          </a:ln>
                          <a:solidFill>
                            <a:srgbClr val="000000"/>
                          </a:solidFill>
                          <a:effectLst/>
                          <a:latin typeface="宋体" pitchFamily="2" charset="-122"/>
                          <a:ea typeface="宋体" pitchFamily="2" charset="-122"/>
                        </a:rPr>
                        <a:t>0.94KHZ</a:t>
                      </a:r>
                      <a:endParaRPr kumimoji="0" lang="zh-CN" altLang="zh-CN" sz="2200" b="0" i="0" u="none" strike="noStrike" cap="none" normalizeH="0" baseline="0" smtClean="0">
                        <a:ln>
                          <a:noFill/>
                        </a:ln>
                        <a:solidFill>
                          <a:schemeClr val="tx1"/>
                        </a:solidFill>
                        <a:effectLst/>
                        <a:latin typeface="宋体" pitchFamily="2" charset="-122"/>
                        <a:ea typeface="宋体" pitchFamily="2" charset="-122"/>
                      </a:endParaRPr>
                    </a:p>
                  </a:txBody>
                  <a:tcPr marL="0" marR="0" marT="0" marB="0" horzOverflow="overflow">
                    <a:lnL>
                      <a:noFill/>
                    </a:lnL>
                    <a:lnR>
                      <a:noFill/>
                    </a:lnR>
                    <a:lnT>
                      <a:noFill/>
                    </a:lnT>
                    <a:lnB>
                      <a:noFill/>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200" b="0" i="0" u="none" strike="noStrike" cap="none" normalizeH="0" baseline="0" dirty="0" smtClean="0">
                          <a:ln>
                            <a:noFill/>
                          </a:ln>
                          <a:solidFill>
                            <a:srgbClr val="000000"/>
                          </a:solidFill>
                          <a:effectLst/>
                          <a:latin typeface="宋体" pitchFamily="2" charset="-122"/>
                          <a:ea typeface="宋体" pitchFamily="2" charset="-122"/>
                        </a:rPr>
                        <a:t>2.49</a:t>
                      </a:r>
                      <a:endParaRPr kumimoji="0" lang="zh-CN" altLang="en-US" sz="2200" b="0" i="0" u="none" strike="noStrike" cap="none" normalizeH="0" baseline="0" smtClean="0">
                        <a:ln>
                          <a:noFill/>
                        </a:ln>
                        <a:solidFill>
                          <a:srgbClr val="000000"/>
                        </a:solidFill>
                        <a:effectLst/>
                        <a:latin typeface="宋体" pitchFamily="2" charset="-122"/>
                        <a:ea typeface="宋体" pitchFamily="2" charset="-122"/>
                      </a:endParaRPr>
                    </a:p>
                  </a:txBody>
                  <a:tcPr horzOverflow="overflow">
                    <a:lnL>
                      <a:noFill/>
                    </a:lnL>
                    <a:lnR>
                      <a:noFill/>
                    </a:lnR>
                    <a:lnT>
                      <a:noFill/>
                    </a:lnT>
                    <a:lnB>
                      <a:noFill/>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200" b="0" i="0" u="none" strike="noStrike" cap="none" normalizeH="0" baseline="0" dirty="0" smtClean="0">
                          <a:ln>
                            <a:noFill/>
                          </a:ln>
                          <a:solidFill>
                            <a:srgbClr val="000000"/>
                          </a:solidFill>
                          <a:effectLst/>
                          <a:latin typeface="宋体" pitchFamily="2" charset="-122"/>
                          <a:ea typeface="宋体" pitchFamily="2" charset="-122"/>
                        </a:rPr>
                        <a:t>3.3</a:t>
                      </a:r>
                      <a:endParaRPr kumimoji="0" lang="zh-CN" altLang="en-US" sz="2200" b="0" i="0" u="none" strike="noStrike" cap="none" normalizeH="0" baseline="0" smtClean="0">
                        <a:ln>
                          <a:noFill/>
                        </a:ln>
                        <a:solidFill>
                          <a:srgbClr val="000000"/>
                        </a:solidFill>
                        <a:effectLst/>
                        <a:latin typeface="宋体" pitchFamily="2" charset="-122"/>
                        <a:ea typeface="宋体" pitchFamily="2" charset="-122"/>
                      </a:endParaRPr>
                    </a:p>
                  </a:txBody>
                  <a:tcPr horzOverflow="overflow">
                    <a:lnL>
                      <a:noFill/>
                    </a:lnL>
                    <a:lnR>
                      <a:noFill/>
                    </a:lnR>
                    <a:lnT>
                      <a:noFill/>
                    </a:lnT>
                    <a:lnB>
                      <a:noFill/>
                    </a:lnB>
                    <a:lnTlToBr>
                      <a:noFill/>
                    </a:lnTlToBr>
                    <a:lnBlToTr>
                      <a:noFill/>
                    </a:lnBlToTr>
                    <a:solidFill>
                      <a:schemeClr val="bg1"/>
                    </a:solidFill>
                  </a:tcPr>
                </a:tc>
              </a:tr>
              <a:tr h="5000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200" b="0" i="0" u="none" strike="noStrike" cap="none" normalizeH="0" baseline="0" dirty="0" smtClean="0">
                          <a:ln>
                            <a:noFill/>
                          </a:ln>
                          <a:solidFill>
                            <a:srgbClr val="000000"/>
                          </a:solidFill>
                          <a:effectLst/>
                          <a:latin typeface="宋体" pitchFamily="2" charset="-122"/>
                          <a:ea typeface="宋体" pitchFamily="2" charset="-122"/>
                        </a:rPr>
                        <a:t>SD2580</a:t>
                      </a:r>
                      <a:endParaRPr kumimoji="0" lang="zh-CN" altLang="zh-CN" sz="2200" b="0" i="0" u="none" strike="noStrike" cap="none" normalizeH="0" baseline="0" smtClean="0">
                        <a:ln>
                          <a:noFill/>
                        </a:ln>
                        <a:solidFill>
                          <a:schemeClr val="tx1"/>
                        </a:solidFill>
                        <a:effectLst/>
                        <a:latin typeface="宋体" pitchFamily="2" charset="-122"/>
                        <a:ea typeface="宋体" pitchFamily="2" charset="-122"/>
                      </a:endParaRPr>
                    </a:p>
                  </a:txBody>
                  <a:tcPr marL="0" marR="0" marT="0" marB="0" horzOverflow="overflow">
                    <a:lnL>
                      <a:noFill/>
                    </a:lnL>
                    <a:lnR>
                      <a:noFill/>
                    </a:lnR>
                    <a:lnT>
                      <a:noFill/>
                    </a:lnT>
                    <a:lnB>
                      <a:noFill/>
                    </a:lnB>
                    <a:lnTlToBr>
                      <a:noFill/>
                    </a:lnTlToBr>
                    <a:lnBlToTr>
                      <a:noFill/>
                    </a:lnBlToTr>
                    <a:solidFill>
                      <a:srgbClr val="E7E7E7"/>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200" b="0" i="0" u="none" strike="noStrike" cap="none" normalizeH="0" baseline="0" dirty="0" smtClean="0">
                          <a:ln>
                            <a:noFill/>
                          </a:ln>
                          <a:solidFill>
                            <a:srgbClr val="000000"/>
                          </a:solidFill>
                          <a:effectLst/>
                          <a:latin typeface="宋体" pitchFamily="2" charset="-122"/>
                          <a:ea typeface="宋体" pitchFamily="2" charset="-122"/>
                        </a:rPr>
                        <a:t>1279</a:t>
                      </a:r>
                      <a:endParaRPr kumimoji="0" lang="zh-CN" altLang="zh-CN" sz="2200" b="0" i="0" u="none" strike="noStrike" cap="none" normalizeH="0" baseline="0" smtClean="0">
                        <a:ln>
                          <a:noFill/>
                        </a:ln>
                        <a:solidFill>
                          <a:schemeClr val="tx1"/>
                        </a:solidFill>
                        <a:effectLst/>
                        <a:latin typeface="宋体" pitchFamily="2" charset="-122"/>
                        <a:ea typeface="宋体" pitchFamily="2" charset="-122"/>
                      </a:endParaRPr>
                    </a:p>
                  </a:txBody>
                  <a:tcPr marL="0" marR="0" marT="0" marB="0" horzOverflow="overflow">
                    <a:lnL>
                      <a:noFill/>
                    </a:lnL>
                    <a:lnR>
                      <a:noFill/>
                    </a:lnR>
                    <a:lnT>
                      <a:noFill/>
                    </a:lnT>
                    <a:lnB>
                      <a:noFill/>
                    </a:lnB>
                    <a:lnTlToBr>
                      <a:noFill/>
                    </a:lnTlToBr>
                    <a:lnBlToTr>
                      <a:noFill/>
                    </a:lnBlToTr>
                    <a:solidFill>
                      <a:srgbClr val="E7E7E7"/>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200" b="0" i="0" u="none" strike="noStrike" cap="none" normalizeH="0" baseline="0" dirty="0" smtClean="0">
                          <a:ln>
                            <a:noFill/>
                          </a:ln>
                          <a:solidFill>
                            <a:srgbClr val="000000"/>
                          </a:solidFill>
                          <a:effectLst/>
                          <a:latin typeface="宋体" pitchFamily="2" charset="-122"/>
                          <a:ea typeface="宋体" pitchFamily="2" charset="-122"/>
                        </a:rPr>
                        <a:t>2.76</a:t>
                      </a:r>
                      <a:endParaRPr kumimoji="0" lang="zh-CN" altLang="zh-CN" sz="2200" b="0" i="0" u="none" strike="noStrike" cap="none" normalizeH="0" baseline="0" smtClean="0">
                        <a:ln>
                          <a:noFill/>
                        </a:ln>
                        <a:solidFill>
                          <a:schemeClr val="tx1"/>
                        </a:solidFill>
                        <a:effectLst/>
                        <a:latin typeface="宋体" pitchFamily="2" charset="-122"/>
                        <a:ea typeface="宋体" pitchFamily="2" charset="-122"/>
                      </a:endParaRPr>
                    </a:p>
                  </a:txBody>
                  <a:tcPr marL="0" marR="0" marT="0" marB="0" horzOverflow="overflow">
                    <a:lnL>
                      <a:noFill/>
                    </a:lnL>
                    <a:lnR>
                      <a:noFill/>
                    </a:lnR>
                    <a:lnT>
                      <a:noFill/>
                    </a:lnT>
                    <a:lnB>
                      <a:noFill/>
                    </a:lnB>
                    <a:lnTlToBr>
                      <a:noFill/>
                    </a:lnTlToBr>
                    <a:lnBlToTr>
                      <a:noFill/>
                    </a:lnBlToTr>
                    <a:solidFill>
                      <a:srgbClr val="E7E7E7"/>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200" b="0" i="0" u="none" strike="noStrike" cap="none" normalizeH="0" baseline="0" dirty="0" smtClean="0">
                          <a:ln>
                            <a:noFill/>
                          </a:ln>
                          <a:solidFill>
                            <a:srgbClr val="000000"/>
                          </a:solidFill>
                          <a:effectLst/>
                          <a:latin typeface="宋体" pitchFamily="2" charset="-122"/>
                          <a:ea typeface="宋体" pitchFamily="2" charset="-122"/>
                        </a:rPr>
                        <a:t>8.43</a:t>
                      </a:r>
                      <a:endParaRPr kumimoji="0" lang="zh-CN" altLang="zh-CN" sz="2200" b="0" i="0" u="none" strike="noStrike" cap="none" normalizeH="0" baseline="0" smtClean="0">
                        <a:ln>
                          <a:noFill/>
                        </a:ln>
                        <a:solidFill>
                          <a:schemeClr val="tx1"/>
                        </a:solidFill>
                        <a:effectLst/>
                        <a:latin typeface="宋体" pitchFamily="2" charset="-122"/>
                        <a:ea typeface="宋体" pitchFamily="2" charset="-122"/>
                      </a:endParaRPr>
                    </a:p>
                  </a:txBody>
                  <a:tcPr marL="0" marR="0" marT="0" marB="0" horzOverflow="overflow">
                    <a:lnL>
                      <a:noFill/>
                    </a:lnL>
                    <a:lnR>
                      <a:noFill/>
                    </a:lnR>
                    <a:lnT>
                      <a:noFill/>
                    </a:lnT>
                    <a:lnB>
                      <a:noFill/>
                    </a:lnB>
                    <a:lnTlToBr>
                      <a:noFill/>
                    </a:lnTlToBr>
                    <a:lnBlToTr>
                      <a:noFill/>
                    </a:lnBlToTr>
                    <a:solidFill>
                      <a:srgbClr val="E7E7E7"/>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200" b="0" i="0" u="none" strike="noStrike" cap="none" normalizeH="0" baseline="0" dirty="0" smtClean="0">
                          <a:ln>
                            <a:noFill/>
                          </a:ln>
                          <a:solidFill>
                            <a:srgbClr val="000000"/>
                          </a:solidFill>
                          <a:effectLst/>
                          <a:latin typeface="宋体" pitchFamily="2" charset="-122"/>
                          <a:ea typeface="宋体" pitchFamily="2" charset="-122"/>
                        </a:rPr>
                        <a:t>730</a:t>
                      </a:r>
                      <a:endParaRPr kumimoji="0" lang="zh-CN" altLang="zh-CN" sz="2200" b="0" i="0" u="none" strike="noStrike" cap="none" normalizeH="0" baseline="0" smtClean="0">
                        <a:ln>
                          <a:noFill/>
                        </a:ln>
                        <a:solidFill>
                          <a:schemeClr val="tx1"/>
                        </a:solidFill>
                        <a:effectLst/>
                        <a:latin typeface="宋体" pitchFamily="2" charset="-122"/>
                        <a:ea typeface="宋体" pitchFamily="2" charset="-122"/>
                      </a:endParaRPr>
                    </a:p>
                  </a:txBody>
                  <a:tcPr marL="0" marR="0" marT="0" marB="0" horzOverflow="overflow">
                    <a:lnL>
                      <a:noFill/>
                    </a:lnL>
                    <a:lnR>
                      <a:noFill/>
                    </a:lnR>
                    <a:lnT>
                      <a:noFill/>
                    </a:lnT>
                    <a:lnB>
                      <a:noFill/>
                    </a:lnB>
                    <a:lnTlToBr>
                      <a:noFill/>
                    </a:lnTlToBr>
                    <a:lnBlToTr>
                      <a:noFill/>
                    </a:lnBlToTr>
                    <a:solidFill>
                      <a:srgbClr val="E7E7E7"/>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200" b="0" i="0" u="none" strike="noStrike" cap="none" normalizeH="0" baseline="0" dirty="0" smtClean="0">
                          <a:ln>
                            <a:noFill/>
                          </a:ln>
                          <a:solidFill>
                            <a:srgbClr val="000000"/>
                          </a:solidFill>
                          <a:effectLst/>
                          <a:latin typeface="宋体" pitchFamily="2" charset="-122"/>
                          <a:ea typeface="宋体" pitchFamily="2" charset="-122"/>
                        </a:rPr>
                        <a:t>0.65KHZ</a:t>
                      </a:r>
                      <a:endParaRPr kumimoji="0" lang="zh-CN" altLang="zh-CN" sz="2200" b="0" i="0" u="none" strike="noStrike" cap="none" normalizeH="0" baseline="0" smtClean="0">
                        <a:ln>
                          <a:noFill/>
                        </a:ln>
                        <a:solidFill>
                          <a:schemeClr val="tx1"/>
                        </a:solidFill>
                        <a:effectLst/>
                        <a:latin typeface="宋体" pitchFamily="2" charset="-122"/>
                        <a:ea typeface="宋体" pitchFamily="2" charset="-122"/>
                      </a:endParaRPr>
                    </a:p>
                  </a:txBody>
                  <a:tcPr marL="0" marR="0" marT="0" marB="0" horzOverflow="overflow">
                    <a:lnL>
                      <a:noFill/>
                    </a:lnL>
                    <a:lnR>
                      <a:noFill/>
                    </a:lnR>
                    <a:lnT>
                      <a:noFill/>
                    </a:lnT>
                    <a:lnB>
                      <a:noFill/>
                    </a:lnB>
                    <a:lnTlToBr>
                      <a:noFill/>
                    </a:lnTlToBr>
                    <a:lnBlToTr>
                      <a:noFill/>
                    </a:lnBlToTr>
                    <a:solidFill>
                      <a:srgbClr val="E7E7E7"/>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200" b="0" i="0" u="none" strike="noStrike" cap="none" normalizeH="0" baseline="0" dirty="0" smtClean="0">
                          <a:ln>
                            <a:noFill/>
                          </a:ln>
                          <a:solidFill>
                            <a:srgbClr val="000000"/>
                          </a:solidFill>
                          <a:effectLst/>
                          <a:latin typeface="宋体" pitchFamily="2" charset="-122"/>
                          <a:ea typeface="宋体" pitchFamily="2" charset="-122"/>
                        </a:rPr>
                        <a:t>2.04</a:t>
                      </a:r>
                      <a:endParaRPr kumimoji="0" lang="zh-CN" altLang="en-US" sz="2200" b="0" i="0" u="none" strike="noStrike" cap="none" normalizeH="0" baseline="0" smtClean="0">
                        <a:ln>
                          <a:noFill/>
                        </a:ln>
                        <a:solidFill>
                          <a:srgbClr val="000000"/>
                        </a:solidFill>
                        <a:effectLst/>
                        <a:latin typeface="宋体" pitchFamily="2" charset="-122"/>
                        <a:ea typeface="宋体" pitchFamily="2" charset="-122"/>
                      </a:endParaRPr>
                    </a:p>
                  </a:txBody>
                  <a:tcPr horzOverflow="overflow">
                    <a:lnL>
                      <a:noFill/>
                    </a:lnL>
                    <a:lnR>
                      <a:noFill/>
                    </a:lnR>
                    <a:lnT>
                      <a:noFill/>
                    </a:lnT>
                    <a:lnB>
                      <a:noFill/>
                    </a:lnB>
                    <a:lnTlToBr>
                      <a:noFill/>
                    </a:lnTlToBr>
                    <a:lnBlToTr>
                      <a:noFill/>
                    </a:lnBlToTr>
                    <a:solidFill>
                      <a:srgbClr val="E7E7E7"/>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200" b="0" i="0" u="none" strike="noStrike" cap="none" normalizeH="0" baseline="0" dirty="0" smtClean="0">
                          <a:ln>
                            <a:noFill/>
                          </a:ln>
                          <a:solidFill>
                            <a:srgbClr val="000000"/>
                          </a:solidFill>
                          <a:effectLst/>
                          <a:latin typeface="宋体" pitchFamily="2" charset="-122"/>
                          <a:ea typeface="宋体" pitchFamily="2" charset="-122"/>
                        </a:rPr>
                        <a:t>3.2</a:t>
                      </a:r>
                      <a:endParaRPr kumimoji="0" lang="zh-CN" altLang="en-US" sz="2200" b="0" i="0" u="none" strike="noStrike" cap="none" normalizeH="0" baseline="0" smtClean="0">
                        <a:ln>
                          <a:noFill/>
                        </a:ln>
                        <a:solidFill>
                          <a:srgbClr val="000000"/>
                        </a:solidFill>
                        <a:effectLst/>
                        <a:latin typeface="宋体" pitchFamily="2" charset="-122"/>
                        <a:ea typeface="宋体" pitchFamily="2" charset="-122"/>
                      </a:endParaRPr>
                    </a:p>
                  </a:txBody>
                  <a:tcPr horzOverflow="overflow">
                    <a:lnL>
                      <a:noFill/>
                    </a:lnL>
                    <a:lnR>
                      <a:noFill/>
                    </a:lnR>
                    <a:lnT>
                      <a:noFill/>
                    </a:lnT>
                    <a:lnB>
                      <a:noFill/>
                    </a:lnB>
                    <a:lnTlToBr>
                      <a:noFill/>
                    </a:lnTlToBr>
                    <a:lnBlToTr>
                      <a:noFill/>
                    </a:lnBlToTr>
                    <a:solidFill>
                      <a:srgbClr val="E7E7E7"/>
                    </a:solidFill>
                  </a:tcPr>
                </a:tc>
              </a:tr>
              <a:tr h="5000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200" b="0" i="0" u="none" strike="noStrike" cap="none" normalizeH="0" baseline="0" dirty="0" smtClean="0">
                          <a:ln>
                            <a:noFill/>
                          </a:ln>
                          <a:solidFill>
                            <a:srgbClr val="000000"/>
                          </a:solidFill>
                          <a:effectLst/>
                          <a:latin typeface="宋体" pitchFamily="2" charset="-122"/>
                          <a:ea typeface="宋体" pitchFamily="2" charset="-122"/>
                        </a:rPr>
                        <a:t>SD2586</a:t>
                      </a:r>
                      <a:endParaRPr kumimoji="0" lang="zh-CN" altLang="zh-CN" sz="2200" b="0" i="0" u="none" strike="noStrike" cap="none" normalizeH="0" baseline="0" smtClean="0">
                        <a:ln>
                          <a:noFill/>
                        </a:ln>
                        <a:solidFill>
                          <a:schemeClr val="tx1"/>
                        </a:solidFill>
                        <a:effectLst/>
                        <a:latin typeface="宋体" pitchFamily="2" charset="-122"/>
                        <a:ea typeface="宋体" pitchFamily="2" charset="-122"/>
                      </a:endParaRPr>
                    </a:p>
                  </a:txBody>
                  <a:tcPr marL="0" marR="0" marT="0" marB="0" horzOverflow="overflow">
                    <a:lnL>
                      <a:noFill/>
                    </a:lnL>
                    <a:lnR>
                      <a:noFill/>
                    </a:lnR>
                    <a:lnT>
                      <a:noFill/>
                    </a:lnT>
                    <a:lnB>
                      <a:noFill/>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200" b="0" i="0" u="none" strike="noStrike" cap="none" normalizeH="0" baseline="0" dirty="0" smtClean="0">
                          <a:ln>
                            <a:noFill/>
                          </a:ln>
                          <a:solidFill>
                            <a:srgbClr val="000000"/>
                          </a:solidFill>
                          <a:effectLst/>
                          <a:latin typeface="宋体" pitchFamily="2" charset="-122"/>
                          <a:ea typeface="宋体" pitchFamily="2" charset="-122"/>
                        </a:rPr>
                        <a:t>1248</a:t>
                      </a:r>
                      <a:endParaRPr kumimoji="0" lang="zh-CN" altLang="zh-CN" sz="2200" b="0" i="0" u="none" strike="noStrike" cap="none" normalizeH="0" baseline="0" smtClean="0">
                        <a:ln>
                          <a:noFill/>
                        </a:ln>
                        <a:solidFill>
                          <a:schemeClr val="tx1"/>
                        </a:solidFill>
                        <a:effectLst/>
                        <a:latin typeface="宋体" pitchFamily="2" charset="-122"/>
                        <a:ea typeface="宋体" pitchFamily="2" charset="-122"/>
                      </a:endParaRPr>
                    </a:p>
                  </a:txBody>
                  <a:tcPr marL="0" marR="0" marT="0" marB="0" horzOverflow="overflow">
                    <a:lnL>
                      <a:noFill/>
                    </a:lnL>
                    <a:lnR>
                      <a:noFill/>
                    </a:lnR>
                    <a:lnT>
                      <a:noFill/>
                    </a:lnT>
                    <a:lnB>
                      <a:noFill/>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200" b="0" i="0" u="none" strike="noStrike" cap="none" normalizeH="0" baseline="0" dirty="0" smtClean="0">
                          <a:ln>
                            <a:noFill/>
                          </a:ln>
                          <a:solidFill>
                            <a:srgbClr val="000000"/>
                          </a:solidFill>
                          <a:effectLst/>
                          <a:latin typeface="宋体" pitchFamily="2" charset="-122"/>
                          <a:ea typeface="宋体" pitchFamily="2" charset="-122"/>
                        </a:rPr>
                        <a:t>4.30</a:t>
                      </a:r>
                      <a:endParaRPr kumimoji="0" lang="zh-CN" altLang="zh-CN" sz="2200" b="0" i="0" u="none" strike="noStrike" cap="none" normalizeH="0" baseline="0" smtClean="0">
                        <a:ln>
                          <a:noFill/>
                        </a:ln>
                        <a:solidFill>
                          <a:schemeClr val="tx1"/>
                        </a:solidFill>
                        <a:effectLst/>
                        <a:latin typeface="宋体" pitchFamily="2" charset="-122"/>
                        <a:ea typeface="宋体" pitchFamily="2" charset="-122"/>
                      </a:endParaRPr>
                    </a:p>
                  </a:txBody>
                  <a:tcPr marL="0" marR="0" marT="0" marB="0" horzOverflow="overflow">
                    <a:lnL>
                      <a:noFill/>
                    </a:lnL>
                    <a:lnR>
                      <a:noFill/>
                    </a:lnR>
                    <a:lnT>
                      <a:noFill/>
                    </a:lnT>
                    <a:lnB>
                      <a:noFill/>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200" b="0" i="0" u="none" strike="noStrike" cap="none" normalizeH="0" baseline="0" dirty="0" smtClean="0">
                          <a:ln>
                            <a:noFill/>
                          </a:ln>
                          <a:solidFill>
                            <a:srgbClr val="000000"/>
                          </a:solidFill>
                          <a:effectLst/>
                          <a:latin typeface="宋体" pitchFamily="2" charset="-122"/>
                          <a:ea typeface="宋体" pitchFamily="2" charset="-122"/>
                        </a:rPr>
                        <a:t>7.83</a:t>
                      </a:r>
                      <a:endParaRPr kumimoji="0" lang="zh-CN" altLang="zh-CN" sz="2200" b="0" i="0" u="none" strike="noStrike" cap="none" normalizeH="0" baseline="0" smtClean="0">
                        <a:ln>
                          <a:noFill/>
                        </a:ln>
                        <a:solidFill>
                          <a:schemeClr val="tx1"/>
                        </a:solidFill>
                        <a:effectLst/>
                        <a:latin typeface="宋体" pitchFamily="2" charset="-122"/>
                        <a:ea typeface="宋体" pitchFamily="2" charset="-122"/>
                      </a:endParaRPr>
                    </a:p>
                  </a:txBody>
                  <a:tcPr marL="0" marR="0" marT="0" marB="0" horzOverflow="overflow">
                    <a:lnL>
                      <a:noFill/>
                    </a:lnL>
                    <a:lnR>
                      <a:noFill/>
                    </a:lnR>
                    <a:lnT>
                      <a:noFill/>
                    </a:lnT>
                    <a:lnB>
                      <a:noFill/>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200" b="0" i="0" u="none" strike="noStrike" cap="none" normalizeH="0" baseline="0" dirty="0" smtClean="0">
                          <a:ln>
                            <a:noFill/>
                          </a:ln>
                          <a:solidFill>
                            <a:srgbClr val="000000"/>
                          </a:solidFill>
                          <a:effectLst/>
                          <a:latin typeface="宋体" pitchFamily="2" charset="-122"/>
                          <a:ea typeface="宋体" pitchFamily="2" charset="-122"/>
                        </a:rPr>
                        <a:t>730</a:t>
                      </a:r>
                      <a:endParaRPr kumimoji="0" lang="zh-CN" altLang="zh-CN" sz="2200" b="0" i="0" u="none" strike="noStrike" cap="none" normalizeH="0" baseline="0" smtClean="0">
                        <a:ln>
                          <a:noFill/>
                        </a:ln>
                        <a:solidFill>
                          <a:schemeClr val="tx1"/>
                        </a:solidFill>
                        <a:effectLst/>
                        <a:latin typeface="宋体" pitchFamily="2" charset="-122"/>
                        <a:ea typeface="宋体" pitchFamily="2" charset="-122"/>
                      </a:endParaRPr>
                    </a:p>
                  </a:txBody>
                  <a:tcPr marL="0" marR="0" marT="0" marB="0" horzOverflow="overflow">
                    <a:lnL>
                      <a:noFill/>
                    </a:lnL>
                    <a:lnR>
                      <a:noFill/>
                    </a:lnR>
                    <a:lnT>
                      <a:noFill/>
                    </a:lnT>
                    <a:lnB>
                      <a:noFill/>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200" b="0" i="0" u="none" strike="noStrike" cap="none" normalizeH="0" baseline="0" dirty="0" smtClean="0">
                          <a:ln>
                            <a:noFill/>
                          </a:ln>
                          <a:solidFill>
                            <a:srgbClr val="000000"/>
                          </a:solidFill>
                          <a:effectLst/>
                          <a:latin typeface="宋体" pitchFamily="2" charset="-122"/>
                          <a:ea typeface="宋体" pitchFamily="2" charset="-122"/>
                        </a:rPr>
                        <a:t>1.41KHZ</a:t>
                      </a:r>
                      <a:endParaRPr kumimoji="0" lang="zh-CN" altLang="zh-CN" sz="2200" b="0" i="0" u="none" strike="noStrike" cap="none" normalizeH="0" baseline="0" smtClean="0">
                        <a:ln>
                          <a:noFill/>
                        </a:ln>
                        <a:solidFill>
                          <a:schemeClr val="tx1"/>
                        </a:solidFill>
                        <a:effectLst/>
                        <a:latin typeface="宋体" pitchFamily="2" charset="-122"/>
                        <a:ea typeface="宋体" pitchFamily="2" charset="-122"/>
                      </a:endParaRPr>
                    </a:p>
                  </a:txBody>
                  <a:tcPr marL="0" marR="0" marT="0" marB="0" horzOverflow="overflow">
                    <a:lnL>
                      <a:noFill/>
                    </a:lnL>
                    <a:lnR>
                      <a:noFill/>
                    </a:lnR>
                    <a:lnT>
                      <a:noFill/>
                    </a:lnT>
                    <a:lnB>
                      <a:noFill/>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200" b="0" i="0" u="none" strike="noStrike" cap="none" normalizeH="0" baseline="0" dirty="0" smtClean="0">
                          <a:ln>
                            <a:noFill/>
                          </a:ln>
                          <a:solidFill>
                            <a:srgbClr val="000000"/>
                          </a:solidFill>
                          <a:effectLst/>
                          <a:latin typeface="宋体" pitchFamily="2" charset="-122"/>
                          <a:ea typeface="宋体" pitchFamily="2" charset="-122"/>
                        </a:rPr>
                        <a:t>2.30</a:t>
                      </a:r>
                      <a:endParaRPr kumimoji="0" lang="zh-CN" altLang="en-US" sz="2200" b="0" i="0" u="none" strike="noStrike" cap="none" normalizeH="0" baseline="0" smtClean="0">
                        <a:ln>
                          <a:noFill/>
                        </a:ln>
                        <a:solidFill>
                          <a:srgbClr val="000000"/>
                        </a:solidFill>
                        <a:effectLst/>
                        <a:latin typeface="宋体" pitchFamily="2" charset="-122"/>
                        <a:ea typeface="宋体" pitchFamily="2" charset="-122"/>
                      </a:endParaRPr>
                    </a:p>
                  </a:txBody>
                  <a:tcPr horzOverflow="overflow">
                    <a:lnL>
                      <a:noFill/>
                    </a:lnL>
                    <a:lnR>
                      <a:noFill/>
                    </a:lnR>
                    <a:lnT>
                      <a:noFill/>
                    </a:lnT>
                    <a:lnB>
                      <a:noFill/>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200" b="0" i="0" u="none" strike="noStrike" cap="none" normalizeH="0" baseline="0" dirty="0" smtClean="0">
                          <a:ln>
                            <a:noFill/>
                          </a:ln>
                          <a:solidFill>
                            <a:srgbClr val="000000"/>
                          </a:solidFill>
                          <a:effectLst/>
                          <a:latin typeface="宋体" pitchFamily="2" charset="-122"/>
                          <a:ea typeface="宋体" pitchFamily="2" charset="-122"/>
                        </a:rPr>
                        <a:t>3.3</a:t>
                      </a:r>
                      <a:endParaRPr kumimoji="0" lang="zh-CN" altLang="en-US" sz="2200" b="0" i="0" u="none" strike="noStrike" cap="none" normalizeH="0" baseline="0" smtClean="0">
                        <a:ln>
                          <a:noFill/>
                        </a:ln>
                        <a:solidFill>
                          <a:srgbClr val="000000"/>
                        </a:solidFill>
                        <a:effectLst/>
                        <a:latin typeface="宋体" pitchFamily="2" charset="-122"/>
                        <a:ea typeface="宋体" pitchFamily="2" charset="-122"/>
                      </a:endParaRPr>
                    </a:p>
                  </a:txBody>
                  <a:tcPr horzOverflow="overflow">
                    <a:lnL>
                      <a:noFill/>
                    </a:lnL>
                    <a:lnR>
                      <a:noFill/>
                    </a:lnR>
                    <a:lnT>
                      <a:noFill/>
                    </a:lnT>
                    <a:lnB>
                      <a:noFill/>
                    </a:lnB>
                    <a:lnTlToBr>
                      <a:noFill/>
                    </a:lnTlToBr>
                    <a:lnBlToTr>
                      <a:noFill/>
                    </a:lnBlToTr>
                    <a:solidFill>
                      <a:schemeClr val="bg1"/>
                    </a:solidFill>
                  </a:tcPr>
                </a:tc>
              </a:tr>
              <a:tr h="5000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200" b="0" i="0" u="none" strike="noStrike" cap="none" normalizeH="0" baseline="0" dirty="0" smtClean="0">
                          <a:ln>
                            <a:noFill/>
                          </a:ln>
                          <a:solidFill>
                            <a:srgbClr val="000000"/>
                          </a:solidFill>
                          <a:effectLst/>
                          <a:latin typeface="宋体" pitchFamily="2" charset="-122"/>
                          <a:ea typeface="宋体" pitchFamily="2" charset="-122"/>
                        </a:rPr>
                        <a:t>SD2559</a:t>
                      </a:r>
                      <a:endParaRPr kumimoji="0" lang="zh-CN" altLang="zh-CN" sz="2200" b="0" i="0" u="none" strike="noStrike" cap="none" normalizeH="0" baseline="0" smtClean="0">
                        <a:ln>
                          <a:noFill/>
                        </a:ln>
                        <a:solidFill>
                          <a:schemeClr val="tx1"/>
                        </a:solidFill>
                        <a:effectLst/>
                        <a:latin typeface="宋体" pitchFamily="2" charset="-122"/>
                        <a:ea typeface="宋体" pitchFamily="2" charset="-122"/>
                      </a:endParaRPr>
                    </a:p>
                  </a:txBody>
                  <a:tcPr marL="0" marR="0" marT="0" marB="0" horzOverflow="overflow">
                    <a:lnL>
                      <a:noFill/>
                    </a:lnL>
                    <a:lnR>
                      <a:noFill/>
                    </a:lnR>
                    <a:lnT>
                      <a:noFill/>
                    </a:lnT>
                    <a:lnB>
                      <a:noFill/>
                    </a:lnB>
                    <a:lnTlToBr>
                      <a:noFill/>
                    </a:lnTlToBr>
                    <a:lnBlToTr>
                      <a:noFill/>
                    </a:lnBlToTr>
                    <a:solidFill>
                      <a:srgbClr val="E7E7E7"/>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200" b="0" i="0" u="none" strike="noStrike" cap="none" normalizeH="0" baseline="0" dirty="0" smtClean="0">
                          <a:ln>
                            <a:noFill/>
                          </a:ln>
                          <a:solidFill>
                            <a:srgbClr val="000000"/>
                          </a:solidFill>
                          <a:effectLst/>
                          <a:latin typeface="宋体" pitchFamily="2" charset="-122"/>
                          <a:ea typeface="宋体" pitchFamily="2" charset="-122"/>
                        </a:rPr>
                        <a:t>1132</a:t>
                      </a:r>
                      <a:endParaRPr kumimoji="0" lang="zh-CN" altLang="zh-CN" sz="2200" b="0" i="0" u="none" strike="noStrike" cap="none" normalizeH="0" baseline="0" smtClean="0">
                        <a:ln>
                          <a:noFill/>
                        </a:ln>
                        <a:solidFill>
                          <a:schemeClr val="tx1"/>
                        </a:solidFill>
                        <a:effectLst/>
                        <a:latin typeface="宋体" pitchFamily="2" charset="-122"/>
                        <a:ea typeface="宋体" pitchFamily="2" charset="-122"/>
                      </a:endParaRPr>
                    </a:p>
                  </a:txBody>
                  <a:tcPr marL="0" marR="0" marT="0" marB="0" horzOverflow="overflow">
                    <a:lnL>
                      <a:noFill/>
                    </a:lnL>
                    <a:lnR>
                      <a:noFill/>
                    </a:lnR>
                    <a:lnT>
                      <a:noFill/>
                    </a:lnT>
                    <a:lnB>
                      <a:noFill/>
                    </a:lnB>
                    <a:lnTlToBr>
                      <a:noFill/>
                    </a:lnTlToBr>
                    <a:lnBlToTr>
                      <a:noFill/>
                    </a:lnBlToTr>
                    <a:solidFill>
                      <a:srgbClr val="E7E7E7"/>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200" b="0" i="0" u="none" strike="noStrike" cap="none" normalizeH="0" baseline="0" dirty="0" smtClean="0">
                          <a:ln>
                            <a:noFill/>
                          </a:ln>
                          <a:solidFill>
                            <a:srgbClr val="000000"/>
                          </a:solidFill>
                          <a:effectLst/>
                          <a:latin typeface="宋体" pitchFamily="2" charset="-122"/>
                          <a:ea typeface="宋体" pitchFamily="2" charset="-122"/>
                        </a:rPr>
                        <a:t>5.84</a:t>
                      </a:r>
                      <a:endParaRPr kumimoji="0" lang="zh-CN" altLang="zh-CN" sz="2200" b="0" i="0" u="none" strike="noStrike" cap="none" normalizeH="0" baseline="0" smtClean="0">
                        <a:ln>
                          <a:noFill/>
                        </a:ln>
                        <a:solidFill>
                          <a:schemeClr val="tx1"/>
                        </a:solidFill>
                        <a:effectLst/>
                        <a:latin typeface="宋体" pitchFamily="2" charset="-122"/>
                        <a:ea typeface="宋体" pitchFamily="2" charset="-122"/>
                      </a:endParaRPr>
                    </a:p>
                  </a:txBody>
                  <a:tcPr marL="0" marR="0" marT="0" marB="0" horzOverflow="overflow">
                    <a:lnL>
                      <a:noFill/>
                    </a:lnL>
                    <a:lnR>
                      <a:noFill/>
                    </a:lnR>
                    <a:lnT>
                      <a:noFill/>
                    </a:lnT>
                    <a:lnB>
                      <a:noFill/>
                    </a:lnB>
                    <a:lnTlToBr>
                      <a:noFill/>
                    </a:lnTlToBr>
                    <a:lnBlToTr>
                      <a:noFill/>
                    </a:lnBlToTr>
                    <a:solidFill>
                      <a:srgbClr val="E7E7E7"/>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200" b="0" i="0" u="none" strike="noStrike" cap="none" normalizeH="0" baseline="0" dirty="0" smtClean="0">
                          <a:ln>
                            <a:noFill/>
                          </a:ln>
                          <a:solidFill>
                            <a:srgbClr val="000000"/>
                          </a:solidFill>
                          <a:effectLst/>
                          <a:latin typeface="宋体" pitchFamily="2" charset="-122"/>
                          <a:ea typeface="宋体" pitchFamily="2" charset="-122"/>
                        </a:rPr>
                        <a:t>7.92</a:t>
                      </a:r>
                      <a:endParaRPr kumimoji="0" lang="zh-CN" altLang="zh-CN" sz="2200" b="0" i="0" u="none" strike="noStrike" cap="none" normalizeH="0" baseline="0" smtClean="0">
                        <a:ln>
                          <a:noFill/>
                        </a:ln>
                        <a:solidFill>
                          <a:schemeClr val="tx1"/>
                        </a:solidFill>
                        <a:effectLst/>
                        <a:latin typeface="宋体" pitchFamily="2" charset="-122"/>
                        <a:ea typeface="宋体" pitchFamily="2" charset="-122"/>
                      </a:endParaRPr>
                    </a:p>
                  </a:txBody>
                  <a:tcPr marL="0" marR="0" marT="0" marB="0" horzOverflow="overflow">
                    <a:lnL>
                      <a:noFill/>
                    </a:lnL>
                    <a:lnR>
                      <a:noFill/>
                    </a:lnR>
                    <a:lnT>
                      <a:noFill/>
                    </a:lnT>
                    <a:lnB>
                      <a:noFill/>
                    </a:lnB>
                    <a:lnTlToBr>
                      <a:noFill/>
                    </a:lnTlToBr>
                    <a:lnBlToTr>
                      <a:noFill/>
                    </a:lnBlToTr>
                    <a:solidFill>
                      <a:srgbClr val="E7E7E7"/>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200" b="0" i="0" u="none" strike="noStrike" cap="none" normalizeH="0" baseline="0" dirty="0" smtClean="0">
                          <a:ln>
                            <a:noFill/>
                          </a:ln>
                          <a:solidFill>
                            <a:srgbClr val="000000"/>
                          </a:solidFill>
                          <a:effectLst/>
                          <a:latin typeface="宋体" pitchFamily="2" charset="-122"/>
                          <a:ea typeface="宋体" pitchFamily="2" charset="-122"/>
                        </a:rPr>
                        <a:t>625</a:t>
                      </a:r>
                      <a:endParaRPr kumimoji="0" lang="zh-CN" altLang="zh-CN" sz="2200" b="0" i="0" u="none" strike="noStrike" cap="none" normalizeH="0" baseline="0" smtClean="0">
                        <a:ln>
                          <a:noFill/>
                        </a:ln>
                        <a:solidFill>
                          <a:schemeClr val="tx1"/>
                        </a:solidFill>
                        <a:effectLst/>
                        <a:latin typeface="宋体" pitchFamily="2" charset="-122"/>
                        <a:ea typeface="宋体" pitchFamily="2" charset="-122"/>
                      </a:endParaRPr>
                    </a:p>
                  </a:txBody>
                  <a:tcPr marL="0" marR="0" marT="0" marB="0" horzOverflow="overflow">
                    <a:lnL>
                      <a:noFill/>
                    </a:lnL>
                    <a:lnR>
                      <a:noFill/>
                    </a:lnR>
                    <a:lnT>
                      <a:noFill/>
                    </a:lnT>
                    <a:lnB>
                      <a:noFill/>
                    </a:lnB>
                    <a:lnTlToBr>
                      <a:noFill/>
                    </a:lnTlToBr>
                    <a:lnBlToTr>
                      <a:noFill/>
                    </a:lnBlToTr>
                    <a:solidFill>
                      <a:srgbClr val="E7E7E7"/>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200" b="0" i="0" u="none" strike="noStrike" cap="none" normalizeH="0" baseline="0" dirty="0" smtClean="0">
                          <a:ln>
                            <a:noFill/>
                          </a:ln>
                          <a:solidFill>
                            <a:srgbClr val="000000"/>
                          </a:solidFill>
                          <a:effectLst/>
                          <a:latin typeface="宋体" pitchFamily="2" charset="-122"/>
                          <a:ea typeface="宋体" pitchFamily="2" charset="-122"/>
                        </a:rPr>
                        <a:t>0.95KHZ</a:t>
                      </a:r>
                      <a:endParaRPr kumimoji="0" lang="zh-CN" altLang="zh-CN" sz="2200" b="0" i="0" u="none" strike="noStrike" cap="none" normalizeH="0" baseline="0" smtClean="0">
                        <a:ln>
                          <a:noFill/>
                        </a:ln>
                        <a:solidFill>
                          <a:schemeClr val="tx1"/>
                        </a:solidFill>
                        <a:effectLst/>
                        <a:latin typeface="宋体" pitchFamily="2" charset="-122"/>
                        <a:ea typeface="宋体" pitchFamily="2" charset="-122"/>
                      </a:endParaRPr>
                    </a:p>
                  </a:txBody>
                  <a:tcPr marL="0" marR="0" marT="0" marB="0" horzOverflow="overflow">
                    <a:lnL>
                      <a:noFill/>
                    </a:lnL>
                    <a:lnR>
                      <a:noFill/>
                    </a:lnR>
                    <a:lnT>
                      <a:noFill/>
                    </a:lnT>
                    <a:lnB>
                      <a:noFill/>
                    </a:lnB>
                    <a:lnTlToBr>
                      <a:noFill/>
                    </a:lnTlToBr>
                    <a:lnBlToTr>
                      <a:noFill/>
                    </a:lnBlToTr>
                    <a:solidFill>
                      <a:srgbClr val="E7E7E7"/>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200" b="0" i="0" u="none" strike="noStrike" cap="none" normalizeH="0" baseline="0" dirty="0" smtClean="0">
                          <a:ln>
                            <a:noFill/>
                          </a:ln>
                          <a:solidFill>
                            <a:srgbClr val="000000"/>
                          </a:solidFill>
                          <a:effectLst/>
                          <a:latin typeface="宋体" pitchFamily="2" charset="-122"/>
                          <a:ea typeface="宋体" pitchFamily="2" charset="-122"/>
                        </a:rPr>
                        <a:t>1.93</a:t>
                      </a:r>
                      <a:endParaRPr kumimoji="0" lang="zh-CN" altLang="en-US" sz="2200" b="0" i="0" u="none" strike="noStrike" cap="none" normalizeH="0" baseline="0" smtClean="0">
                        <a:ln>
                          <a:noFill/>
                        </a:ln>
                        <a:solidFill>
                          <a:srgbClr val="000000"/>
                        </a:solidFill>
                        <a:effectLst/>
                        <a:latin typeface="宋体" pitchFamily="2" charset="-122"/>
                        <a:ea typeface="宋体" pitchFamily="2" charset="-122"/>
                      </a:endParaRPr>
                    </a:p>
                  </a:txBody>
                  <a:tcPr horzOverflow="overflow">
                    <a:lnL>
                      <a:noFill/>
                    </a:lnL>
                    <a:lnR>
                      <a:noFill/>
                    </a:lnR>
                    <a:lnT>
                      <a:noFill/>
                    </a:lnT>
                    <a:lnB>
                      <a:noFill/>
                    </a:lnB>
                    <a:lnTlToBr>
                      <a:noFill/>
                    </a:lnTlToBr>
                    <a:lnBlToTr>
                      <a:noFill/>
                    </a:lnBlToTr>
                    <a:solidFill>
                      <a:srgbClr val="E7E7E7"/>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200" b="0" i="0" u="none" strike="noStrike" cap="none" normalizeH="0" baseline="0" dirty="0" smtClean="0">
                          <a:ln>
                            <a:noFill/>
                          </a:ln>
                          <a:solidFill>
                            <a:srgbClr val="000000"/>
                          </a:solidFill>
                          <a:effectLst/>
                          <a:latin typeface="宋体" pitchFamily="2" charset="-122"/>
                          <a:ea typeface="宋体" pitchFamily="2" charset="-122"/>
                        </a:rPr>
                        <a:t>3.3</a:t>
                      </a:r>
                      <a:endParaRPr kumimoji="0" lang="zh-CN" altLang="en-US" sz="2200" b="0" i="0" u="none" strike="noStrike" cap="none" normalizeH="0" baseline="0" smtClean="0">
                        <a:ln>
                          <a:noFill/>
                        </a:ln>
                        <a:solidFill>
                          <a:srgbClr val="000000"/>
                        </a:solidFill>
                        <a:effectLst/>
                        <a:latin typeface="宋体" pitchFamily="2" charset="-122"/>
                        <a:ea typeface="宋体" pitchFamily="2" charset="-122"/>
                      </a:endParaRPr>
                    </a:p>
                  </a:txBody>
                  <a:tcPr horzOverflow="overflow">
                    <a:lnL>
                      <a:noFill/>
                    </a:lnL>
                    <a:lnR>
                      <a:noFill/>
                    </a:lnR>
                    <a:lnT>
                      <a:noFill/>
                    </a:lnT>
                    <a:lnB>
                      <a:noFill/>
                    </a:lnB>
                    <a:lnTlToBr>
                      <a:noFill/>
                    </a:lnTlToBr>
                    <a:lnBlToTr>
                      <a:noFill/>
                    </a:lnBlToTr>
                    <a:solidFill>
                      <a:srgbClr val="E7E7E7"/>
                    </a:solidFill>
                  </a:tcPr>
                </a:tc>
              </a:tr>
              <a:tr h="5000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200" b="0" i="0" u="none" strike="noStrike" cap="none" normalizeH="0" baseline="0" dirty="0" smtClean="0">
                          <a:ln>
                            <a:noFill/>
                          </a:ln>
                          <a:solidFill>
                            <a:srgbClr val="000000"/>
                          </a:solidFill>
                          <a:effectLst/>
                          <a:latin typeface="宋体" pitchFamily="2" charset="-122"/>
                          <a:ea typeface="宋体" pitchFamily="2" charset="-122"/>
                        </a:rPr>
                        <a:t>SD2576</a:t>
                      </a:r>
                      <a:endParaRPr kumimoji="0" lang="zh-CN" altLang="zh-CN" sz="2200" b="0" i="0" u="none" strike="noStrike" cap="none" normalizeH="0" baseline="0" smtClean="0">
                        <a:ln>
                          <a:noFill/>
                        </a:ln>
                        <a:solidFill>
                          <a:schemeClr val="tx1"/>
                        </a:solidFill>
                        <a:effectLst/>
                        <a:latin typeface="宋体" pitchFamily="2" charset="-122"/>
                        <a:ea typeface="宋体" pitchFamily="2" charset="-122"/>
                      </a:endParaRPr>
                    </a:p>
                  </a:txBody>
                  <a:tcPr marL="0" marR="0" marT="0" marB="0" horzOverflow="overflow">
                    <a:lnL>
                      <a:noFill/>
                    </a:lnL>
                    <a:lnR>
                      <a:noFill/>
                    </a:lnR>
                    <a:lnT>
                      <a:noFill/>
                    </a:lnT>
                    <a:lnB>
                      <a:noFill/>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200" b="0" i="0" u="none" strike="noStrike" cap="none" normalizeH="0" baseline="0" dirty="0" smtClean="0">
                          <a:ln>
                            <a:noFill/>
                          </a:ln>
                          <a:solidFill>
                            <a:srgbClr val="000000"/>
                          </a:solidFill>
                          <a:effectLst/>
                          <a:latin typeface="宋体" pitchFamily="2" charset="-122"/>
                          <a:ea typeface="宋体" pitchFamily="2" charset="-122"/>
                        </a:rPr>
                        <a:t>1215</a:t>
                      </a:r>
                      <a:endParaRPr kumimoji="0" lang="zh-CN" altLang="en-US" sz="2200" b="0" i="0" u="none" strike="noStrike" cap="none" normalizeH="0" baseline="0" smtClean="0">
                        <a:ln>
                          <a:noFill/>
                        </a:ln>
                        <a:solidFill>
                          <a:schemeClr val="tx1"/>
                        </a:solidFill>
                        <a:effectLst/>
                        <a:latin typeface="宋体" pitchFamily="2" charset="-122"/>
                        <a:ea typeface="宋体" pitchFamily="2" charset="-122"/>
                      </a:endParaRPr>
                    </a:p>
                  </a:txBody>
                  <a:tcPr horzOverflow="overflow">
                    <a:lnL>
                      <a:noFill/>
                    </a:lnL>
                    <a:lnR>
                      <a:noFill/>
                    </a:lnR>
                    <a:lnT>
                      <a:noFill/>
                    </a:lnT>
                    <a:lnB>
                      <a:noFill/>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200" b="0" i="0" u="none" strike="noStrike" cap="none" normalizeH="0" baseline="0" dirty="0" smtClean="0">
                          <a:ln>
                            <a:noFill/>
                          </a:ln>
                          <a:solidFill>
                            <a:srgbClr val="000000"/>
                          </a:solidFill>
                          <a:effectLst/>
                          <a:latin typeface="宋体" pitchFamily="2" charset="-122"/>
                          <a:ea typeface="宋体" pitchFamily="2" charset="-122"/>
                        </a:rPr>
                        <a:t>3.30</a:t>
                      </a:r>
                      <a:endParaRPr kumimoji="0" lang="zh-CN" altLang="zh-CN" sz="2200" b="0" i="0" u="none" strike="noStrike" cap="none" normalizeH="0" baseline="0" smtClean="0">
                        <a:ln>
                          <a:noFill/>
                        </a:ln>
                        <a:solidFill>
                          <a:schemeClr val="tx1"/>
                        </a:solidFill>
                        <a:effectLst/>
                        <a:latin typeface="宋体" pitchFamily="2" charset="-122"/>
                        <a:ea typeface="宋体" pitchFamily="2" charset="-122"/>
                      </a:endParaRPr>
                    </a:p>
                  </a:txBody>
                  <a:tcPr marL="0" marR="0" marT="0" marB="0" horzOverflow="overflow">
                    <a:lnL>
                      <a:noFill/>
                    </a:lnL>
                    <a:lnR>
                      <a:noFill/>
                    </a:lnR>
                    <a:lnT>
                      <a:noFill/>
                    </a:lnT>
                    <a:lnB>
                      <a:noFill/>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200" b="0" i="0" u="none" strike="noStrike" cap="none" normalizeH="0" baseline="0" dirty="0" smtClean="0">
                          <a:ln>
                            <a:noFill/>
                          </a:ln>
                          <a:solidFill>
                            <a:srgbClr val="000000"/>
                          </a:solidFill>
                          <a:effectLst/>
                          <a:latin typeface="宋体" pitchFamily="2" charset="-122"/>
                          <a:ea typeface="宋体" pitchFamily="2" charset="-122"/>
                        </a:rPr>
                        <a:t>7.88</a:t>
                      </a:r>
                      <a:endParaRPr kumimoji="0" lang="zh-CN" altLang="zh-CN" sz="2200" b="0" i="0" u="none" strike="noStrike" cap="none" normalizeH="0" baseline="0" smtClean="0">
                        <a:ln>
                          <a:noFill/>
                        </a:ln>
                        <a:solidFill>
                          <a:schemeClr val="tx1"/>
                        </a:solidFill>
                        <a:effectLst/>
                        <a:latin typeface="宋体" pitchFamily="2" charset="-122"/>
                        <a:ea typeface="宋体" pitchFamily="2" charset="-122"/>
                      </a:endParaRPr>
                    </a:p>
                  </a:txBody>
                  <a:tcPr marL="0" marR="0" marT="0" marB="0" horzOverflow="overflow">
                    <a:lnL>
                      <a:noFill/>
                    </a:lnL>
                    <a:lnR>
                      <a:noFill/>
                    </a:lnR>
                    <a:lnT>
                      <a:noFill/>
                    </a:lnT>
                    <a:lnB>
                      <a:noFill/>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200" b="0" i="0" u="none" strike="noStrike" cap="none" normalizeH="0" baseline="0" dirty="0" smtClean="0">
                          <a:ln>
                            <a:noFill/>
                          </a:ln>
                          <a:solidFill>
                            <a:srgbClr val="000000"/>
                          </a:solidFill>
                          <a:effectLst/>
                          <a:latin typeface="宋体" pitchFamily="2" charset="-122"/>
                          <a:ea typeface="宋体" pitchFamily="2" charset="-122"/>
                        </a:rPr>
                        <a:t>620</a:t>
                      </a:r>
                      <a:endParaRPr kumimoji="0" lang="zh-CN" altLang="zh-CN" sz="2200" b="0" i="0" u="none" strike="noStrike" cap="none" normalizeH="0" baseline="0" smtClean="0">
                        <a:ln>
                          <a:noFill/>
                        </a:ln>
                        <a:solidFill>
                          <a:schemeClr val="tx1"/>
                        </a:solidFill>
                        <a:effectLst/>
                        <a:latin typeface="宋体" pitchFamily="2" charset="-122"/>
                        <a:ea typeface="宋体" pitchFamily="2" charset="-122"/>
                      </a:endParaRPr>
                    </a:p>
                  </a:txBody>
                  <a:tcPr marL="0" marR="0" marT="0" marB="0" horzOverflow="overflow">
                    <a:lnL>
                      <a:noFill/>
                    </a:lnL>
                    <a:lnR>
                      <a:noFill/>
                    </a:lnR>
                    <a:lnT>
                      <a:noFill/>
                    </a:lnT>
                    <a:lnB>
                      <a:noFill/>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200" b="0" i="0" u="none" strike="noStrike" cap="none" normalizeH="0" baseline="0" dirty="0" smtClean="0">
                          <a:ln>
                            <a:noFill/>
                          </a:ln>
                          <a:solidFill>
                            <a:srgbClr val="000000"/>
                          </a:solidFill>
                          <a:effectLst/>
                          <a:latin typeface="宋体" pitchFamily="2" charset="-122"/>
                          <a:ea typeface="宋体" pitchFamily="2" charset="-122"/>
                        </a:rPr>
                        <a:t>1.01KHZ</a:t>
                      </a:r>
                      <a:endParaRPr kumimoji="0" lang="zh-CN" altLang="zh-CN" sz="2200" b="0" i="0" u="none" strike="noStrike" cap="none" normalizeH="0" baseline="0" smtClean="0">
                        <a:ln>
                          <a:noFill/>
                        </a:ln>
                        <a:solidFill>
                          <a:schemeClr val="tx1"/>
                        </a:solidFill>
                        <a:effectLst/>
                        <a:latin typeface="宋体" pitchFamily="2" charset="-122"/>
                        <a:ea typeface="宋体" pitchFamily="2" charset="-122"/>
                      </a:endParaRPr>
                    </a:p>
                  </a:txBody>
                  <a:tcPr marL="0" marR="0" marT="0" marB="0" horzOverflow="overflow">
                    <a:lnL>
                      <a:noFill/>
                    </a:lnL>
                    <a:lnR>
                      <a:noFill/>
                    </a:lnR>
                    <a:lnT>
                      <a:noFill/>
                    </a:lnT>
                    <a:lnB>
                      <a:noFill/>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200" b="0" i="0" u="none" strike="noStrike" cap="none" normalizeH="0" baseline="0" dirty="0" smtClean="0">
                          <a:ln>
                            <a:noFill/>
                          </a:ln>
                          <a:solidFill>
                            <a:srgbClr val="000000"/>
                          </a:solidFill>
                          <a:effectLst/>
                          <a:latin typeface="宋体" pitchFamily="2" charset="-122"/>
                          <a:ea typeface="宋体" pitchFamily="2" charset="-122"/>
                        </a:rPr>
                        <a:t>2.16</a:t>
                      </a:r>
                      <a:endParaRPr kumimoji="0" lang="zh-CN" altLang="en-US" sz="2200" b="0" i="0" u="none" strike="noStrike" cap="none" normalizeH="0" baseline="0" smtClean="0">
                        <a:ln>
                          <a:noFill/>
                        </a:ln>
                        <a:solidFill>
                          <a:srgbClr val="000000"/>
                        </a:solidFill>
                        <a:effectLst/>
                        <a:latin typeface="宋体" pitchFamily="2" charset="-122"/>
                        <a:ea typeface="宋体" pitchFamily="2" charset="-122"/>
                      </a:endParaRPr>
                    </a:p>
                  </a:txBody>
                  <a:tcPr horzOverflow="overflow">
                    <a:lnL>
                      <a:noFill/>
                    </a:lnL>
                    <a:lnR>
                      <a:noFill/>
                    </a:lnR>
                    <a:lnT>
                      <a:noFill/>
                    </a:lnT>
                    <a:lnB>
                      <a:noFill/>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200" b="0" i="0" u="none" strike="noStrike" cap="none" normalizeH="0" baseline="0" dirty="0" smtClean="0">
                          <a:ln>
                            <a:noFill/>
                          </a:ln>
                          <a:solidFill>
                            <a:srgbClr val="000000"/>
                          </a:solidFill>
                          <a:effectLst/>
                          <a:latin typeface="宋体" pitchFamily="2" charset="-122"/>
                          <a:ea typeface="宋体" pitchFamily="2" charset="-122"/>
                        </a:rPr>
                        <a:t>3.2</a:t>
                      </a:r>
                      <a:endParaRPr kumimoji="0" lang="zh-CN" altLang="en-US" sz="2200" b="0" i="0" u="none" strike="noStrike" cap="none" normalizeH="0" baseline="0" smtClean="0">
                        <a:ln>
                          <a:noFill/>
                        </a:ln>
                        <a:solidFill>
                          <a:srgbClr val="000000"/>
                        </a:solidFill>
                        <a:effectLst/>
                        <a:latin typeface="宋体" pitchFamily="2" charset="-122"/>
                        <a:ea typeface="宋体" pitchFamily="2" charset="-122"/>
                      </a:endParaRPr>
                    </a:p>
                  </a:txBody>
                  <a:tcPr horzOverflow="overflow">
                    <a:lnL>
                      <a:noFill/>
                    </a:lnL>
                    <a:lnR>
                      <a:noFill/>
                    </a:lnR>
                    <a:lnT>
                      <a:noFill/>
                    </a:lnT>
                    <a:lnB>
                      <a:noFill/>
                    </a:lnB>
                    <a:lnTlToBr>
                      <a:noFill/>
                    </a:lnTlToBr>
                    <a:lnBlToTr>
                      <a:noFill/>
                    </a:lnBlToTr>
                    <a:solidFill>
                      <a:schemeClr val="bg1"/>
                    </a:solidFill>
                  </a:tcPr>
                </a:tc>
              </a:tr>
              <a:tr h="5000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200" b="0" i="0" u="none" strike="noStrike" cap="none" normalizeH="0" baseline="0" dirty="0" smtClean="0">
                          <a:ln>
                            <a:noFill/>
                          </a:ln>
                          <a:solidFill>
                            <a:srgbClr val="000000"/>
                          </a:solidFill>
                          <a:effectLst/>
                          <a:latin typeface="宋体" pitchFamily="2" charset="-122"/>
                          <a:ea typeface="宋体" pitchFamily="2" charset="-122"/>
                        </a:rPr>
                        <a:t>SD2590</a:t>
                      </a:r>
                      <a:endParaRPr kumimoji="0" lang="zh-CN" altLang="zh-CN" sz="2200" b="0" i="0" u="none" strike="noStrike" cap="none" normalizeH="0" baseline="0" smtClean="0">
                        <a:ln>
                          <a:noFill/>
                        </a:ln>
                        <a:solidFill>
                          <a:schemeClr val="tx1"/>
                        </a:solidFill>
                        <a:effectLst/>
                        <a:latin typeface="宋体" pitchFamily="2" charset="-122"/>
                        <a:ea typeface="宋体" pitchFamily="2" charset="-122"/>
                      </a:endParaRPr>
                    </a:p>
                  </a:txBody>
                  <a:tcPr marL="0" marR="0" marT="0" marB="0" horzOverflow="overflow">
                    <a:lnL>
                      <a:noFill/>
                    </a:lnL>
                    <a:lnR>
                      <a:noFill/>
                    </a:lnR>
                    <a:lnT>
                      <a:noFill/>
                    </a:lnT>
                    <a:lnB w="25400" cap="flat" cmpd="sng" algn="ctr">
                      <a:solidFill>
                        <a:schemeClr val="tx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200" b="0" i="0" u="none" strike="noStrike" cap="none" normalizeH="0" baseline="0" dirty="0" smtClean="0">
                          <a:ln>
                            <a:noFill/>
                          </a:ln>
                          <a:solidFill>
                            <a:srgbClr val="000000"/>
                          </a:solidFill>
                          <a:effectLst/>
                          <a:latin typeface="宋体" pitchFamily="2" charset="-122"/>
                          <a:ea typeface="宋体" pitchFamily="2" charset="-122"/>
                        </a:rPr>
                        <a:t>1273</a:t>
                      </a:r>
                      <a:endParaRPr kumimoji="0" lang="zh-CN" altLang="en-US" sz="2200" b="0" i="0" u="none" strike="noStrike" cap="none" normalizeH="0" baseline="0" smtClean="0">
                        <a:ln>
                          <a:noFill/>
                        </a:ln>
                        <a:solidFill>
                          <a:schemeClr val="tx1"/>
                        </a:solidFill>
                        <a:effectLst/>
                        <a:latin typeface="宋体" pitchFamily="2" charset="-122"/>
                        <a:ea typeface="宋体" pitchFamily="2" charset="-122"/>
                      </a:endParaRPr>
                    </a:p>
                  </a:txBody>
                  <a:tcPr horzOverflow="overflow">
                    <a:lnL>
                      <a:noFill/>
                    </a:lnL>
                    <a:lnR>
                      <a:noFill/>
                    </a:lnR>
                    <a:lnT>
                      <a:noFill/>
                    </a:lnT>
                    <a:lnB w="25400" cap="flat" cmpd="sng" algn="ctr">
                      <a:solidFill>
                        <a:schemeClr val="tx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200" b="0" i="0" u="none" strike="noStrike" cap="none" normalizeH="0" baseline="0" dirty="0" smtClean="0">
                          <a:ln>
                            <a:noFill/>
                          </a:ln>
                          <a:solidFill>
                            <a:srgbClr val="000000"/>
                          </a:solidFill>
                          <a:effectLst/>
                          <a:latin typeface="宋体" pitchFamily="2" charset="-122"/>
                          <a:ea typeface="宋体" pitchFamily="2" charset="-122"/>
                        </a:rPr>
                        <a:t>3.50</a:t>
                      </a:r>
                      <a:endParaRPr kumimoji="0" lang="zh-CN" altLang="zh-CN" sz="2200" b="0" i="0" u="none" strike="noStrike" cap="none" normalizeH="0" baseline="0" smtClean="0">
                        <a:ln>
                          <a:noFill/>
                        </a:ln>
                        <a:solidFill>
                          <a:schemeClr val="tx1"/>
                        </a:solidFill>
                        <a:effectLst/>
                        <a:latin typeface="宋体" pitchFamily="2" charset="-122"/>
                        <a:ea typeface="宋体" pitchFamily="2" charset="-122"/>
                      </a:endParaRPr>
                    </a:p>
                  </a:txBody>
                  <a:tcPr marL="0" marR="0" marT="0" marB="0" horzOverflow="overflow">
                    <a:lnL>
                      <a:noFill/>
                    </a:lnL>
                    <a:lnR>
                      <a:noFill/>
                    </a:lnR>
                    <a:lnT>
                      <a:noFill/>
                    </a:lnT>
                    <a:lnB w="25400" cap="flat" cmpd="sng" algn="ctr">
                      <a:solidFill>
                        <a:schemeClr val="tx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200" b="0" i="0" u="none" strike="noStrike" cap="none" normalizeH="0" baseline="0" dirty="0" smtClean="0">
                          <a:ln>
                            <a:noFill/>
                          </a:ln>
                          <a:solidFill>
                            <a:srgbClr val="000000"/>
                          </a:solidFill>
                          <a:effectLst/>
                          <a:latin typeface="宋体" pitchFamily="2" charset="-122"/>
                          <a:ea typeface="宋体" pitchFamily="2" charset="-122"/>
                        </a:rPr>
                        <a:t>7.78</a:t>
                      </a:r>
                      <a:endParaRPr kumimoji="0" lang="zh-CN" altLang="zh-CN" sz="2200" b="0" i="0" u="none" strike="noStrike" cap="none" normalizeH="0" baseline="0" smtClean="0">
                        <a:ln>
                          <a:noFill/>
                        </a:ln>
                        <a:solidFill>
                          <a:schemeClr val="tx1"/>
                        </a:solidFill>
                        <a:effectLst/>
                        <a:latin typeface="宋体" pitchFamily="2" charset="-122"/>
                        <a:ea typeface="宋体" pitchFamily="2" charset="-122"/>
                      </a:endParaRPr>
                    </a:p>
                  </a:txBody>
                  <a:tcPr marL="0" marR="0" marT="0" marB="0" horzOverflow="overflow">
                    <a:lnL>
                      <a:noFill/>
                    </a:lnL>
                    <a:lnR>
                      <a:noFill/>
                    </a:lnR>
                    <a:lnT>
                      <a:noFill/>
                    </a:lnT>
                    <a:lnB w="25400" cap="flat" cmpd="sng" algn="ctr">
                      <a:solidFill>
                        <a:schemeClr val="tx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200" b="0" i="0" u="none" strike="noStrike" cap="none" normalizeH="0" baseline="0" dirty="0" smtClean="0">
                          <a:ln>
                            <a:noFill/>
                          </a:ln>
                          <a:solidFill>
                            <a:srgbClr val="000000"/>
                          </a:solidFill>
                          <a:effectLst/>
                          <a:latin typeface="宋体" pitchFamily="2" charset="-122"/>
                          <a:ea typeface="宋体" pitchFamily="2" charset="-122"/>
                        </a:rPr>
                        <a:t>764</a:t>
                      </a:r>
                      <a:endParaRPr kumimoji="0" lang="zh-CN" altLang="zh-CN" sz="2200" b="0" i="0" u="none" strike="noStrike" cap="none" normalizeH="0" baseline="0" smtClean="0">
                        <a:ln>
                          <a:noFill/>
                        </a:ln>
                        <a:solidFill>
                          <a:schemeClr val="tx1"/>
                        </a:solidFill>
                        <a:effectLst/>
                        <a:latin typeface="宋体" pitchFamily="2" charset="-122"/>
                        <a:ea typeface="宋体" pitchFamily="2" charset="-122"/>
                      </a:endParaRPr>
                    </a:p>
                  </a:txBody>
                  <a:tcPr marL="0" marR="0" marT="0" marB="0" horzOverflow="overflow">
                    <a:lnL>
                      <a:noFill/>
                    </a:lnL>
                    <a:lnR>
                      <a:noFill/>
                    </a:lnR>
                    <a:lnT>
                      <a:noFill/>
                    </a:lnT>
                    <a:lnB w="25400" cap="flat" cmpd="sng" algn="ctr">
                      <a:solidFill>
                        <a:schemeClr val="tx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200" b="0" i="0" u="none" strike="noStrike" cap="none" normalizeH="0" baseline="0" dirty="0" smtClean="0">
                          <a:ln>
                            <a:noFill/>
                          </a:ln>
                          <a:solidFill>
                            <a:srgbClr val="000000"/>
                          </a:solidFill>
                          <a:effectLst/>
                          <a:latin typeface="宋体" pitchFamily="2" charset="-122"/>
                          <a:ea typeface="宋体" pitchFamily="2" charset="-122"/>
                        </a:rPr>
                        <a:t>0.83KHZ</a:t>
                      </a:r>
                      <a:endParaRPr kumimoji="0" lang="zh-CN" altLang="zh-CN" sz="2200" b="0" i="0" u="none" strike="noStrike" cap="none" normalizeH="0" baseline="0" smtClean="0">
                        <a:ln>
                          <a:noFill/>
                        </a:ln>
                        <a:solidFill>
                          <a:schemeClr val="tx1"/>
                        </a:solidFill>
                        <a:effectLst/>
                        <a:latin typeface="宋体" pitchFamily="2" charset="-122"/>
                        <a:ea typeface="宋体" pitchFamily="2" charset="-122"/>
                      </a:endParaRPr>
                    </a:p>
                  </a:txBody>
                  <a:tcPr marL="0" marR="0" marT="0" marB="0" horzOverflow="overflow">
                    <a:lnL>
                      <a:noFill/>
                    </a:lnL>
                    <a:lnR>
                      <a:noFill/>
                    </a:lnR>
                    <a:lnT>
                      <a:noFill/>
                    </a:lnT>
                    <a:lnB w="25400" cap="flat" cmpd="sng" algn="ctr">
                      <a:solidFill>
                        <a:schemeClr val="tx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200" b="0" i="0" u="none" strike="noStrike" cap="none" normalizeH="0" baseline="0" dirty="0" smtClean="0">
                          <a:ln>
                            <a:noFill/>
                          </a:ln>
                          <a:solidFill>
                            <a:srgbClr val="000000"/>
                          </a:solidFill>
                          <a:effectLst/>
                          <a:latin typeface="宋体" pitchFamily="2" charset="-122"/>
                          <a:ea typeface="宋体" pitchFamily="2" charset="-122"/>
                        </a:rPr>
                        <a:t>2.59</a:t>
                      </a:r>
                      <a:endParaRPr kumimoji="0" lang="zh-CN" altLang="en-US" sz="2200" b="0" i="0" u="none" strike="noStrike" cap="none" normalizeH="0" baseline="0" smtClean="0">
                        <a:ln>
                          <a:noFill/>
                        </a:ln>
                        <a:solidFill>
                          <a:srgbClr val="000000"/>
                        </a:solidFill>
                        <a:effectLst/>
                        <a:latin typeface="宋体" pitchFamily="2" charset="-122"/>
                        <a:ea typeface="宋体" pitchFamily="2" charset="-122"/>
                      </a:endParaRPr>
                    </a:p>
                  </a:txBody>
                  <a:tcPr horzOverflow="overflow">
                    <a:lnL>
                      <a:noFill/>
                    </a:lnL>
                    <a:lnR>
                      <a:noFill/>
                    </a:lnR>
                    <a:lnT>
                      <a:noFill/>
                    </a:lnT>
                    <a:lnB w="25400" cap="flat" cmpd="sng" algn="ctr">
                      <a:solidFill>
                        <a:schemeClr val="tx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200" b="0" i="0" u="none" strike="noStrike" cap="none" normalizeH="0" baseline="0" dirty="0" smtClean="0">
                          <a:ln>
                            <a:noFill/>
                          </a:ln>
                          <a:solidFill>
                            <a:srgbClr val="000000"/>
                          </a:solidFill>
                          <a:effectLst/>
                          <a:latin typeface="宋体" pitchFamily="2" charset="-122"/>
                          <a:ea typeface="宋体" pitchFamily="2" charset="-122"/>
                        </a:rPr>
                        <a:t>3.2</a:t>
                      </a:r>
                      <a:endParaRPr kumimoji="0" lang="zh-CN" altLang="en-US" sz="2200" b="0" i="0" u="none" strike="noStrike" cap="none" normalizeH="0" baseline="0" smtClean="0">
                        <a:ln>
                          <a:noFill/>
                        </a:ln>
                        <a:solidFill>
                          <a:srgbClr val="000000"/>
                        </a:solidFill>
                        <a:effectLst/>
                        <a:latin typeface="宋体" pitchFamily="2" charset="-122"/>
                        <a:ea typeface="宋体" pitchFamily="2" charset="-122"/>
                      </a:endParaRPr>
                    </a:p>
                  </a:txBody>
                  <a:tcPr horzOverflow="overflow">
                    <a:lnL>
                      <a:noFill/>
                    </a:lnL>
                    <a:lnR>
                      <a:noFill/>
                    </a:lnR>
                    <a:lnT>
                      <a:noFill/>
                    </a:lnT>
                    <a:lnB w="25400" cap="flat" cmpd="sng" algn="ctr">
                      <a:solidFill>
                        <a:schemeClr val="tx1"/>
                      </a:solidFill>
                      <a:prstDash val="solid"/>
                      <a:round/>
                      <a:headEnd type="none" w="med" len="med"/>
                      <a:tailEnd type="none" w="med" len="med"/>
                    </a:lnB>
                    <a:lnTlToBr>
                      <a:noFill/>
                    </a:lnTlToBr>
                    <a:lnBlToTr>
                      <a:noFill/>
                    </a:lnBlToTr>
                    <a:solidFill>
                      <a:srgbClr val="E7E7E7"/>
                    </a:solidFill>
                  </a:tcPr>
                </a:tc>
              </a:tr>
            </a:tbl>
          </a:graphicData>
        </a:graphic>
      </p:graphicFrame>
    </p:spTree>
    <p:extLst>
      <p:ext uri="{BB962C8B-B14F-4D97-AF65-F5344CB8AC3E}">
        <p14:creationId xmlns:p14="http://schemas.microsoft.com/office/powerpoint/2010/main" val="151029993"/>
      </p:ext>
    </p:extLst>
  </p:cSld>
  <p:clrMapOvr>
    <a:masterClrMapping/>
  </p:clrMapOvr>
  <p:transition spd="slow" advTm="5308"/>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Optical calibration system</a:t>
            </a:r>
            <a:endParaRPr lang="zh-CN" altLang="en-US" dirty="0"/>
          </a:p>
        </p:txBody>
      </p:sp>
      <p:sp>
        <p:nvSpPr>
          <p:cNvPr id="4" name="灯片编号占位符 3"/>
          <p:cNvSpPr>
            <a:spLocks noGrp="1"/>
          </p:cNvSpPr>
          <p:nvPr>
            <p:ph type="sldNum" sz="quarter" idx="12"/>
          </p:nvPr>
        </p:nvSpPr>
        <p:spPr/>
        <p:txBody>
          <a:bodyPr>
            <a:normAutofit fontScale="85000" lnSpcReduction="20000"/>
          </a:bodyPr>
          <a:lstStyle/>
          <a:p>
            <a:pPr>
              <a:defRPr/>
            </a:pPr>
            <a:fld id="{12AEBBF8-68F1-41E7-A565-8C688E988542}" type="slidenum">
              <a:rPr lang="en-US" altLang="zh-CN" smtClean="0"/>
              <a:pPr>
                <a:defRPr/>
              </a:pPr>
              <a:t>25</a:t>
            </a:fld>
            <a:endParaRPr lang="en-US" altLang="zh-CN" dirty="0"/>
          </a:p>
        </p:txBody>
      </p:sp>
      <p:grpSp>
        <p:nvGrpSpPr>
          <p:cNvPr id="5" name="组合 4"/>
          <p:cNvGrpSpPr/>
          <p:nvPr/>
        </p:nvGrpSpPr>
        <p:grpSpPr>
          <a:xfrm>
            <a:off x="1395061" y="1932853"/>
            <a:ext cx="7715937" cy="3071834"/>
            <a:chOff x="468313" y="2212975"/>
            <a:chExt cx="10924704" cy="4645025"/>
          </a:xfrm>
        </p:grpSpPr>
        <p:sp>
          <p:nvSpPr>
            <p:cNvPr id="6" name="AutoShape 2"/>
            <p:cNvSpPr>
              <a:spLocks noChangeArrowheads="1"/>
            </p:cNvSpPr>
            <p:nvPr/>
          </p:nvSpPr>
          <p:spPr bwMode="auto">
            <a:xfrm>
              <a:off x="6119813" y="2212975"/>
              <a:ext cx="900112" cy="900113"/>
            </a:xfrm>
            <a:prstGeom prst="roundRect">
              <a:avLst>
                <a:gd name="adj" fmla="val 176"/>
              </a:avLst>
            </a:prstGeom>
            <a:solidFill>
              <a:srgbClr val="99CCFF"/>
            </a:solidFill>
            <a:ln w="9360">
              <a:solidFill>
                <a:srgbClr val="000000"/>
              </a:solidFill>
              <a:round/>
              <a:headEnd/>
              <a:tailEnd/>
            </a:ln>
          </p:spPr>
          <p:txBody>
            <a:bodyPr wrap="none" anchor="ctr"/>
            <a:lstStyle/>
            <a:p>
              <a:endParaRPr lang="zh-CN" altLang="en-US" sz="1600">
                <a:latin typeface="Calibri" pitchFamily="34" charset="0"/>
                <a:ea typeface="宋体" pitchFamily="2" charset="-122"/>
              </a:endParaRPr>
            </a:p>
          </p:txBody>
        </p:sp>
        <p:sp>
          <p:nvSpPr>
            <p:cNvPr id="7" name="AutoShape 3"/>
            <p:cNvSpPr>
              <a:spLocks noChangeArrowheads="1"/>
            </p:cNvSpPr>
            <p:nvPr/>
          </p:nvSpPr>
          <p:spPr bwMode="auto">
            <a:xfrm>
              <a:off x="6119813" y="3113088"/>
              <a:ext cx="900112" cy="900112"/>
            </a:xfrm>
            <a:prstGeom prst="roundRect">
              <a:avLst>
                <a:gd name="adj" fmla="val 176"/>
              </a:avLst>
            </a:prstGeom>
            <a:solidFill>
              <a:srgbClr val="99CCFF"/>
            </a:solidFill>
            <a:ln w="9360">
              <a:solidFill>
                <a:srgbClr val="000000"/>
              </a:solidFill>
              <a:round/>
              <a:headEnd/>
              <a:tailEnd/>
            </a:ln>
          </p:spPr>
          <p:txBody>
            <a:bodyPr wrap="none" anchor="ctr"/>
            <a:lstStyle/>
            <a:p>
              <a:endParaRPr lang="zh-CN" altLang="en-US" sz="1600">
                <a:latin typeface="Calibri" pitchFamily="34" charset="0"/>
                <a:ea typeface="宋体" pitchFamily="2" charset="-122"/>
              </a:endParaRPr>
            </a:p>
          </p:txBody>
        </p:sp>
        <p:sp>
          <p:nvSpPr>
            <p:cNvPr id="8" name="AutoShape 4"/>
            <p:cNvSpPr>
              <a:spLocks noChangeArrowheads="1"/>
            </p:cNvSpPr>
            <p:nvPr/>
          </p:nvSpPr>
          <p:spPr bwMode="auto">
            <a:xfrm>
              <a:off x="6119813" y="4013200"/>
              <a:ext cx="900112" cy="900113"/>
            </a:xfrm>
            <a:prstGeom prst="roundRect">
              <a:avLst>
                <a:gd name="adj" fmla="val 176"/>
              </a:avLst>
            </a:prstGeom>
            <a:solidFill>
              <a:srgbClr val="99CCFF"/>
            </a:solidFill>
            <a:ln w="9360">
              <a:solidFill>
                <a:srgbClr val="000000"/>
              </a:solidFill>
              <a:round/>
              <a:headEnd/>
              <a:tailEnd/>
            </a:ln>
          </p:spPr>
          <p:txBody>
            <a:bodyPr wrap="none" anchor="ctr"/>
            <a:lstStyle/>
            <a:p>
              <a:endParaRPr lang="zh-CN" altLang="en-US" sz="1600">
                <a:latin typeface="Calibri" pitchFamily="34" charset="0"/>
                <a:ea typeface="宋体" pitchFamily="2" charset="-122"/>
              </a:endParaRPr>
            </a:p>
          </p:txBody>
        </p:sp>
        <p:sp>
          <p:nvSpPr>
            <p:cNvPr id="9" name="AutoShape 5"/>
            <p:cNvSpPr>
              <a:spLocks noChangeArrowheads="1"/>
            </p:cNvSpPr>
            <p:nvPr/>
          </p:nvSpPr>
          <p:spPr bwMode="auto">
            <a:xfrm>
              <a:off x="7019925" y="2212975"/>
              <a:ext cx="900113" cy="900113"/>
            </a:xfrm>
            <a:prstGeom prst="roundRect">
              <a:avLst>
                <a:gd name="adj" fmla="val 176"/>
              </a:avLst>
            </a:prstGeom>
            <a:solidFill>
              <a:srgbClr val="99CCFF"/>
            </a:solidFill>
            <a:ln w="9360">
              <a:solidFill>
                <a:srgbClr val="000000"/>
              </a:solidFill>
              <a:round/>
              <a:headEnd/>
              <a:tailEnd/>
            </a:ln>
          </p:spPr>
          <p:txBody>
            <a:bodyPr wrap="none" anchor="ctr"/>
            <a:lstStyle/>
            <a:p>
              <a:endParaRPr lang="zh-CN" altLang="en-US" sz="1600">
                <a:latin typeface="Calibri" pitchFamily="34" charset="0"/>
                <a:ea typeface="宋体" pitchFamily="2" charset="-122"/>
              </a:endParaRPr>
            </a:p>
          </p:txBody>
        </p:sp>
        <p:sp>
          <p:nvSpPr>
            <p:cNvPr id="10" name="AutoShape 6"/>
            <p:cNvSpPr>
              <a:spLocks noChangeArrowheads="1"/>
            </p:cNvSpPr>
            <p:nvPr/>
          </p:nvSpPr>
          <p:spPr bwMode="auto">
            <a:xfrm>
              <a:off x="7019925" y="3113088"/>
              <a:ext cx="900113" cy="900112"/>
            </a:xfrm>
            <a:prstGeom prst="roundRect">
              <a:avLst>
                <a:gd name="adj" fmla="val 176"/>
              </a:avLst>
            </a:prstGeom>
            <a:solidFill>
              <a:srgbClr val="99CCFF"/>
            </a:solidFill>
            <a:ln w="9360">
              <a:solidFill>
                <a:srgbClr val="000000"/>
              </a:solidFill>
              <a:round/>
              <a:headEnd/>
              <a:tailEnd/>
            </a:ln>
          </p:spPr>
          <p:txBody>
            <a:bodyPr wrap="none" anchor="ctr"/>
            <a:lstStyle/>
            <a:p>
              <a:endParaRPr lang="zh-CN" altLang="en-US" sz="1600">
                <a:latin typeface="Calibri" pitchFamily="34" charset="0"/>
                <a:ea typeface="宋体" pitchFamily="2" charset="-122"/>
              </a:endParaRPr>
            </a:p>
          </p:txBody>
        </p:sp>
        <p:sp>
          <p:nvSpPr>
            <p:cNvPr id="11" name="AutoShape 7"/>
            <p:cNvSpPr>
              <a:spLocks noChangeArrowheads="1"/>
            </p:cNvSpPr>
            <p:nvPr/>
          </p:nvSpPr>
          <p:spPr bwMode="auto">
            <a:xfrm>
              <a:off x="7019925" y="4013200"/>
              <a:ext cx="900113" cy="900113"/>
            </a:xfrm>
            <a:prstGeom prst="roundRect">
              <a:avLst>
                <a:gd name="adj" fmla="val 176"/>
              </a:avLst>
            </a:prstGeom>
            <a:solidFill>
              <a:srgbClr val="99CCFF"/>
            </a:solidFill>
            <a:ln w="9360">
              <a:solidFill>
                <a:srgbClr val="000000"/>
              </a:solidFill>
              <a:round/>
              <a:headEnd/>
              <a:tailEnd/>
            </a:ln>
          </p:spPr>
          <p:txBody>
            <a:bodyPr wrap="none" anchor="ctr"/>
            <a:lstStyle/>
            <a:p>
              <a:endParaRPr lang="zh-CN" altLang="en-US" sz="1600">
                <a:latin typeface="Calibri" pitchFamily="34" charset="0"/>
                <a:ea typeface="宋体" pitchFamily="2" charset="-122"/>
              </a:endParaRPr>
            </a:p>
          </p:txBody>
        </p:sp>
        <p:sp>
          <p:nvSpPr>
            <p:cNvPr id="12" name="AutoShape 8"/>
            <p:cNvSpPr>
              <a:spLocks noChangeArrowheads="1"/>
            </p:cNvSpPr>
            <p:nvPr/>
          </p:nvSpPr>
          <p:spPr bwMode="auto">
            <a:xfrm>
              <a:off x="7920038" y="2212975"/>
              <a:ext cx="900112" cy="900113"/>
            </a:xfrm>
            <a:prstGeom prst="roundRect">
              <a:avLst>
                <a:gd name="adj" fmla="val 176"/>
              </a:avLst>
            </a:prstGeom>
            <a:solidFill>
              <a:srgbClr val="99CCFF"/>
            </a:solidFill>
            <a:ln w="9360">
              <a:solidFill>
                <a:srgbClr val="000000"/>
              </a:solidFill>
              <a:round/>
              <a:headEnd/>
              <a:tailEnd/>
            </a:ln>
          </p:spPr>
          <p:txBody>
            <a:bodyPr wrap="none" anchor="ctr"/>
            <a:lstStyle/>
            <a:p>
              <a:endParaRPr lang="zh-CN" altLang="en-US" sz="1600">
                <a:latin typeface="Calibri" pitchFamily="34" charset="0"/>
                <a:ea typeface="宋体" pitchFamily="2" charset="-122"/>
              </a:endParaRPr>
            </a:p>
          </p:txBody>
        </p:sp>
        <p:sp>
          <p:nvSpPr>
            <p:cNvPr id="13" name="AutoShape 9"/>
            <p:cNvSpPr>
              <a:spLocks noChangeArrowheads="1"/>
            </p:cNvSpPr>
            <p:nvPr/>
          </p:nvSpPr>
          <p:spPr bwMode="auto">
            <a:xfrm>
              <a:off x="7920038" y="3113088"/>
              <a:ext cx="900112" cy="900112"/>
            </a:xfrm>
            <a:prstGeom prst="roundRect">
              <a:avLst>
                <a:gd name="adj" fmla="val 176"/>
              </a:avLst>
            </a:prstGeom>
            <a:solidFill>
              <a:srgbClr val="99CCFF"/>
            </a:solidFill>
            <a:ln w="9360">
              <a:solidFill>
                <a:srgbClr val="000000"/>
              </a:solidFill>
              <a:round/>
              <a:headEnd/>
              <a:tailEnd/>
            </a:ln>
          </p:spPr>
          <p:txBody>
            <a:bodyPr wrap="none" anchor="ctr"/>
            <a:lstStyle/>
            <a:p>
              <a:endParaRPr lang="zh-CN" altLang="en-US" sz="1600">
                <a:latin typeface="Calibri" pitchFamily="34" charset="0"/>
                <a:ea typeface="宋体" pitchFamily="2" charset="-122"/>
              </a:endParaRPr>
            </a:p>
          </p:txBody>
        </p:sp>
        <p:sp>
          <p:nvSpPr>
            <p:cNvPr id="14" name="AutoShape 10"/>
            <p:cNvSpPr>
              <a:spLocks noChangeArrowheads="1"/>
            </p:cNvSpPr>
            <p:nvPr/>
          </p:nvSpPr>
          <p:spPr bwMode="auto">
            <a:xfrm>
              <a:off x="7920038" y="4013200"/>
              <a:ext cx="900112" cy="900113"/>
            </a:xfrm>
            <a:prstGeom prst="roundRect">
              <a:avLst>
                <a:gd name="adj" fmla="val 176"/>
              </a:avLst>
            </a:prstGeom>
            <a:solidFill>
              <a:srgbClr val="99CCFF"/>
            </a:solidFill>
            <a:ln w="9360">
              <a:solidFill>
                <a:srgbClr val="000000"/>
              </a:solidFill>
              <a:round/>
              <a:headEnd/>
              <a:tailEnd/>
            </a:ln>
          </p:spPr>
          <p:txBody>
            <a:bodyPr wrap="none" anchor="ctr"/>
            <a:lstStyle/>
            <a:p>
              <a:endParaRPr lang="zh-CN" altLang="en-US" sz="1600">
                <a:latin typeface="Calibri" pitchFamily="34" charset="0"/>
                <a:ea typeface="宋体" pitchFamily="2" charset="-122"/>
              </a:endParaRPr>
            </a:p>
          </p:txBody>
        </p:sp>
        <p:sp>
          <p:nvSpPr>
            <p:cNvPr id="15" name="Oval 11"/>
            <p:cNvSpPr>
              <a:spLocks noChangeArrowheads="1"/>
            </p:cNvSpPr>
            <p:nvPr/>
          </p:nvSpPr>
          <p:spPr bwMode="auto">
            <a:xfrm>
              <a:off x="6370638" y="2501900"/>
              <a:ext cx="360362" cy="360363"/>
            </a:xfrm>
            <a:prstGeom prst="ellipse">
              <a:avLst/>
            </a:prstGeom>
            <a:solidFill>
              <a:srgbClr val="E6FF00"/>
            </a:solidFill>
            <a:ln w="9360">
              <a:solidFill>
                <a:srgbClr val="000000"/>
              </a:solidFill>
              <a:round/>
              <a:headEnd/>
              <a:tailEnd/>
            </a:ln>
          </p:spPr>
          <p:txBody>
            <a:bodyPr wrap="none" anchor="ctr"/>
            <a:lstStyle/>
            <a:p>
              <a:endParaRPr lang="zh-CN" altLang="en-US" sz="1600">
                <a:latin typeface="Calibri" pitchFamily="34" charset="0"/>
                <a:ea typeface="宋体" pitchFamily="2" charset="-122"/>
              </a:endParaRPr>
            </a:p>
          </p:txBody>
        </p:sp>
        <p:sp>
          <p:nvSpPr>
            <p:cNvPr id="16" name="Oval 12"/>
            <p:cNvSpPr>
              <a:spLocks noChangeArrowheads="1"/>
            </p:cNvSpPr>
            <p:nvPr/>
          </p:nvSpPr>
          <p:spPr bwMode="auto">
            <a:xfrm>
              <a:off x="6370638" y="3402013"/>
              <a:ext cx="360362" cy="360362"/>
            </a:xfrm>
            <a:prstGeom prst="ellipse">
              <a:avLst/>
            </a:prstGeom>
            <a:solidFill>
              <a:srgbClr val="E6FF00"/>
            </a:solidFill>
            <a:ln w="9360">
              <a:solidFill>
                <a:srgbClr val="000000"/>
              </a:solidFill>
              <a:round/>
              <a:headEnd/>
              <a:tailEnd/>
            </a:ln>
          </p:spPr>
          <p:txBody>
            <a:bodyPr wrap="none" anchor="ctr"/>
            <a:lstStyle/>
            <a:p>
              <a:endParaRPr lang="zh-CN" altLang="en-US" sz="1600">
                <a:latin typeface="Calibri" pitchFamily="34" charset="0"/>
                <a:ea typeface="宋体" pitchFamily="2" charset="-122"/>
              </a:endParaRPr>
            </a:p>
          </p:txBody>
        </p:sp>
        <p:sp>
          <p:nvSpPr>
            <p:cNvPr id="17" name="Oval 13"/>
            <p:cNvSpPr>
              <a:spLocks noChangeArrowheads="1"/>
            </p:cNvSpPr>
            <p:nvPr/>
          </p:nvSpPr>
          <p:spPr bwMode="auto">
            <a:xfrm>
              <a:off x="6370638" y="4265613"/>
              <a:ext cx="360362" cy="360362"/>
            </a:xfrm>
            <a:prstGeom prst="ellipse">
              <a:avLst/>
            </a:prstGeom>
            <a:solidFill>
              <a:srgbClr val="E6FF00"/>
            </a:solidFill>
            <a:ln w="9360">
              <a:solidFill>
                <a:srgbClr val="000000"/>
              </a:solidFill>
              <a:round/>
              <a:headEnd/>
              <a:tailEnd/>
            </a:ln>
          </p:spPr>
          <p:txBody>
            <a:bodyPr wrap="none" anchor="ctr"/>
            <a:lstStyle/>
            <a:p>
              <a:endParaRPr lang="zh-CN" altLang="en-US" sz="1600">
                <a:latin typeface="Calibri" pitchFamily="34" charset="0"/>
                <a:ea typeface="宋体" pitchFamily="2" charset="-122"/>
              </a:endParaRPr>
            </a:p>
          </p:txBody>
        </p:sp>
        <p:sp>
          <p:nvSpPr>
            <p:cNvPr id="18" name="Oval 14"/>
            <p:cNvSpPr>
              <a:spLocks noChangeArrowheads="1"/>
            </p:cNvSpPr>
            <p:nvPr/>
          </p:nvSpPr>
          <p:spPr bwMode="auto">
            <a:xfrm>
              <a:off x="7270750" y="3402013"/>
              <a:ext cx="360363" cy="360362"/>
            </a:xfrm>
            <a:prstGeom prst="ellipse">
              <a:avLst/>
            </a:prstGeom>
            <a:solidFill>
              <a:srgbClr val="E6FF00"/>
            </a:solidFill>
            <a:ln w="9360">
              <a:solidFill>
                <a:srgbClr val="000000"/>
              </a:solidFill>
              <a:round/>
              <a:headEnd/>
              <a:tailEnd/>
            </a:ln>
          </p:spPr>
          <p:txBody>
            <a:bodyPr wrap="none" anchor="ctr"/>
            <a:lstStyle/>
            <a:p>
              <a:endParaRPr lang="zh-CN" altLang="en-US" sz="1600">
                <a:latin typeface="Calibri" pitchFamily="34" charset="0"/>
                <a:ea typeface="宋体" pitchFamily="2" charset="-122"/>
              </a:endParaRPr>
            </a:p>
          </p:txBody>
        </p:sp>
        <p:sp>
          <p:nvSpPr>
            <p:cNvPr id="19" name="Oval 15"/>
            <p:cNvSpPr>
              <a:spLocks noChangeArrowheads="1"/>
            </p:cNvSpPr>
            <p:nvPr/>
          </p:nvSpPr>
          <p:spPr bwMode="auto">
            <a:xfrm>
              <a:off x="8207375" y="3402013"/>
              <a:ext cx="360363" cy="360362"/>
            </a:xfrm>
            <a:prstGeom prst="ellipse">
              <a:avLst/>
            </a:prstGeom>
            <a:solidFill>
              <a:srgbClr val="E6FF00"/>
            </a:solidFill>
            <a:ln w="9360">
              <a:solidFill>
                <a:srgbClr val="000000"/>
              </a:solidFill>
              <a:round/>
              <a:headEnd/>
              <a:tailEnd/>
            </a:ln>
          </p:spPr>
          <p:txBody>
            <a:bodyPr wrap="none" anchor="ctr"/>
            <a:lstStyle/>
            <a:p>
              <a:endParaRPr lang="zh-CN" altLang="en-US" sz="1600">
                <a:latin typeface="Calibri" pitchFamily="34" charset="0"/>
                <a:ea typeface="宋体" pitchFamily="2" charset="-122"/>
              </a:endParaRPr>
            </a:p>
          </p:txBody>
        </p:sp>
        <p:sp>
          <p:nvSpPr>
            <p:cNvPr id="20" name="Oval 16"/>
            <p:cNvSpPr>
              <a:spLocks noChangeArrowheads="1"/>
            </p:cNvSpPr>
            <p:nvPr/>
          </p:nvSpPr>
          <p:spPr bwMode="auto">
            <a:xfrm>
              <a:off x="8170863" y="4265613"/>
              <a:ext cx="360362" cy="360362"/>
            </a:xfrm>
            <a:prstGeom prst="ellipse">
              <a:avLst/>
            </a:prstGeom>
            <a:solidFill>
              <a:srgbClr val="E6FF00"/>
            </a:solidFill>
            <a:ln w="9360">
              <a:solidFill>
                <a:srgbClr val="000000"/>
              </a:solidFill>
              <a:round/>
              <a:headEnd/>
              <a:tailEnd/>
            </a:ln>
          </p:spPr>
          <p:txBody>
            <a:bodyPr wrap="none" anchor="ctr"/>
            <a:lstStyle/>
            <a:p>
              <a:endParaRPr lang="zh-CN" altLang="en-US" sz="1600">
                <a:latin typeface="Calibri" pitchFamily="34" charset="0"/>
                <a:ea typeface="宋体" pitchFamily="2" charset="-122"/>
              </a:endParaRPr>
            </a:p>
          </p:txBody>
        </p:sp>
        <p:sp>
          <p:nvSpPr>
            <p:cNvPr id="21" name="Oval 17"/>
            <p:cNvSpPr>
              <a:spLocks noChangeArrowheads="1"/>
            </p:cNvSpPr>
            <p:nvPr/>
          </p:nvSpPr>
          <p:spPr bwMode="auto">
            <a:xfrm>
              <a:off x="7270750" y="2501900"/>
              <a:ext cx="360363" cy="360363"/>
            </a:xfrm>
            <a:prstGeom prst="ellipse">
              <a:avLst/>
            </a:prstGeom>
            <a:solidFill>
              <a:srgbClr val="E6FF00"/>
            </a:solidFill>
            <a:ln w="9360">
              <a:solidFill>
                <a:srgbClr val="000000"/>
              </a:solidFill>
              <a:round/>
              <a:headEnd/>
              <a:tailEnd/>
            </a:ln>
          </p:spPr>
          <p:txBody>
            <a:bodyPr wrap="none" anchor="ctr"/>
            <a:lstStyle/>
            <a:p>
              <a:endParaRPr lang="zh-CN" altLang="en-US" sz="1600">
                <a:latin typeface="Calibri" pitchFamily="34" charset="0"/>
                <a:ea typeface="宋体" pitchFamily="2" charset="-122"/>
              </a:endParaRPr>
            </a:p>
          </p:txBody>
        </p:sp>
        <p:sp>
          <p:nvSpPr>
            <p:cNvPr id="22" name="Oval 18"/>
            <p:cNvSpPr>
              <a:spLocks noChangeArrowheads="1"/>
            </p:cNvSpPr>
            <p:nvPr/>
          </p:nvSpPr>
          <p:spPr bwMode="auto">
            <a:xfrm>
              <a:off x="8207375" y="2501900"/>
              <a:ext cx="360363" cy="360363"/>
            </a:xfrm>
            <a:prstGeom prst="ellipse">
              <a:avLst/>
            </a:prstGeom>
            <a:solidFill>
              <a:srgbClr val="E6FF00"/>
            </a:solidFill>
            <a:ln w="9360">
              <a:solidFill>
                <a:srgbClr val="000000"/>
              </a:solidFill>
              <a:round/>
              <a:headEnd/>
              <a:tailEnd/>
            </a:ln>
          </p:spPr>
          <p:txBody>
            <a:bodyPr wrap="none" anchor="ctr"/>
            <a:lstStyle/>
            <a:p>
              <a:endParaRPr lang="zh-CN" altLang="en-US" sz="1600">
                <a:latin typeface="Calibri" pitchFamily="34" charset="0"/>
                <a:ea typeface="宋体" pitchFamily="2" charset="-122"/>
              </a:endParaRPr>
            </a:p>
          </p:txBody>
        </p:sp>
        <p:sp>
          <p:nvSpPr>
            <p:cNvPr id="23" name="Oval 19"/>
            <p:cNvSpPr>
              <a:spLocks noChangeArrowheads="1"/>
            </p:cNvSpPr>
            <p:nvPr/>
          </p:nvSpPr>
          <p:spPr bwMode="auto">
            <a:xfrm>
              <a:off x="7270750" y="4265613"/>
              <a:ext cx="360363" cy="360362"/>
            </a:xfrm>
            <a:prstGeom prst="ellipse">
              <a:avLst/>
            </a:prstGeom>
            <a:solidFill>
              <a:srgbClr val="E6FF00"/>
            </a:solidFill>
            <a:ln w="9360">
              <a:solidFill>
                <a:srgbClr val="000000"/>
              </a:solidFill>
              <a:round/>
              <a:headEnd/>
              <a:tailEnd/>
            </a:ln>
          </p:spPr>
          <p:txBody>
            <a:bodyPr wrap="none" anchor="ctr"/>
            <a:lstStyle/>
            <a:p>
              <a:endParaRPr lang="zh-CN" altLang="en-US" sz="1600">
                <a:latin typeface="Calibri" pitchFamily="34" charset="0"/>
                <a:ea typeface="宋体" pitchFamily="2" charset="-122"/>
              </a:endParaRPr>
            </a:p>
          </p:txBody>
        </p:sp>
        <p:sp>
          <p:nvSpPr>
            <p:cNvPr id="24" name="AutoShape 20"/>
            <p:cNvSpPr>
              <a:spLocks noChangeArrowheads="1"/>
            </p:cNvSpPr>
            <p:nvPr/>
          </p:nvSpPr>
          <p:spPr bwMode="auto">
            <a:xfrm>
              <a:off x="2484438" y="4724400"/>
              <a:ext cx="1512887" cy="765175"/>
            </a:xfrm>
            <a:prstGeom prst="roundRect">
              <a:avLst>
                <a:gd name="adj" fmla="val 106"/>
              </a:avLst>
            </a:prstGeom>
            <a:solidFill>
              <a:srgbClr val="99CCFF"/>
            </a:solidFill>
            <a:ln w="9360">
              <a:solidFill>
                <a:srgbClr val="000000"/>
              </a:solidFill>
              <a:round/>
              <a:headEnd/>
              <a:tailEnd/>
            </a:ln>
          </p:spPr>
          <p:txBody>
            <a:bodyPr lIns="90000" tIns="45000" rIns="90000" bIns="45000" anchor="ctr" anchorCtr="1"/>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altLang="zh-CN" sz="1600" dirty="0">
                  <a:solidFill>
                    <a:srgbClr val="000000"/>
                  </a:solidFill>
                  <a:latin typeface="Calibri" pitchFamily="34" charset="0"/>
                  <a:ea typeface="AR PL UKai CN"/>
                  <a:cs typeface="AR PL UKai CN"/>
                </a:rPr>
                <a:t>ADC/TDC</a:t>
              </a:r>
            </a:p>
          </p:txBody>
        </p:sp>
        <p:sp>
          <p:nvSpPr>
            <p:cNvPr id="25" name="AutoShape 21"/>
            <p:cNvSpPr>
              <a:spLocks noChangeArrowheads="1"/>
            </p:cNvSpPr>
            <p:nvPr/>
          </p:nvSpPr>
          <p:spPr bwMode="auto">
            <a:xfrm>
              <a:off x="2650218" y="5734050"/>
              <a:ext cx="1618341" cy="863599"/>
            </a:xfrm>
            <a:prstGeom prst="roundRect">
              <a:avLst>
                <a:gd name="adj" fmla="val 106"/>
              </a:avLst>
            </a:prstGeom>
            <a:solidFill>
              <a:srgbClr val="99CCFF"/>
            </a:solidFill>
            <a:ln w="9360">
              <a:solidFill>
                <a:srgbClr val="000000"/>
              </a:solidFill>
              <a:round/>
              <a:headEnd/>
              <a:tailEnd/>
            </a:ln>
          </p:spPr>
          <p:txBody>
            <a:bodyPr wrap="none" lIns="90000" tIns="46800" rIns="90000" bIns="46800" anchor="ctr"/>
            <a:lstStyle/>
            <a:p>
              <a:pPr algn="ctr">
                <a:tabLst>
                  <a:tab pos="723900" algn="l"/>
                  <a:tab pos="1447800" algn="l"/>
                </a:tabLst>
              </a:pPr>
              <a:r>
                <a:rPr lang="en-US" altLang="zh-CN" sz="1600" dirty="0">
                  <a:solidFill>
                    <a:srgbClr val="000000"/>
                  </a:solidFill>
                  <a:latin typeface="Times New Roman" pitchFamily="18" charset="0"/>
                  <a:ea typeface="AR PL UKai CN"/>
                  <a:cs typeface="AR PL UKai CN"/>
                </a:rPr>
                <a:t>Light Source</a:t>
              </a:r>
            </a:p>
            <a:p>
              <a:pPr algn="ctr">
                <a:tabLst>
                  <a:tab pos="723900" algn="l"/>
                  <a:tab pos="1447800" algn="l"/>
                </a:tabLst>
              </a:pPr>
              <a:r>
                <a:rPr lang="en-US" altLang="zh-CN" sz="1600" dirty="0">
                  <a:solidFill>
                    <a:srgbClr val="000000"/>
                  </a:solidFill>
                  <a:latin typeface="Times New Roman" pitchFamily="18" charset="0"/>
                  <a:ea typeface="AR PL UKai CN"/>
                  <a:cs typeface="AR PL UKai CN"/>
                </a:rPr>
                <a:t>LED</a:t>
              </a:r>
            </a:p>
          </p:txBody>
        </p:sp>
        <p:sp>
          <p:nvSpPr>
            <p:cNvPr id="26" name="Line 23"/>
            <p:cNvSpPr>
              <a:spLocks noChangeShapeType="1"/>
            </p:cNvSpPr>
            <p:nvPr/>
          </p:nvSpPr>
          <p:spPr bwMode="auto">
            <a:xfrm>
              <a:off x="4268561" y="6101833"/>
              <a:ext cx="3160940" cy="81480"/>
            </a:xfrm>
            <a:prstGeom prst="line">
              <a:avLst/>
            </a:prstGeom>
            <a:noFill/>
            <a:ln w="36000">
              <a:solidFill>
                <a:srgbClr val="000000"/>
              </a:solidFill>
              <a:round/>
              <a:headEnd/>
              <a:tailEnd/>
            </a:ln>
          </p:spPr>
          <p:txBody>
            <a:bodyPr/>
            <a:lstStyle/>
            <a:p>
              <a:endParaRPr lang="zh-CN" altLang="en-US"/>
            </a:p>
          </p:txBody>
        </p:sp>
        <p:sp>
          <p:nvSpPr>
            <p:cNvPr id="27" name="Line 24"/>
            <p:cNvSpPr>
              <a:spLocks noChangeShapeType="1"/>
            </p:cNvSpPr>
            <p:nvPr/>
          </p:nvSpPr>
          <p:spPr bwMode="auto">
            <a:xfrm flipV="1">
              <a:off x="7451725" y="4910138"/>
              <a:ext cx="1588" cy="1266825"/>
            </a:xfrm>
            <a:prstGeom prst="line">
              <a:avLst/>
            </a:prstGeom>
            <a:noFill/>
            <a:ln w="36000">
              <a:solidFill>
                <a:srgbClr val="000000"/>
              </a:solidFill>
              <a:round/>
              <a:headEnd/>
              <a:tailEnd/>
            </a:ln>
          </p:spPr>
          <p:txBody>
            <a:bodyPr/>
            <a:lstStyle/>
            <a:p>
              <a:endParaRPr lang="zh-CN" altLang="en-US"/>
            </a:p>
          </p:txBody>
        </p:sp>
        <p:sp>
          <p:nvSpPr>
            <p:cNvPr id="28" name="Line 26"/>
            <p:cNvSpPr>
              <a:spLocks noChangeShapeType="1"/>
            </p:cNvSpPr>
            <p:nvPr/>
          </p:nvSpPr>
          <p:spPr bwMode="auto">
            <a:xfrm flipH="1">
              <a:off x="3995738" y="4868863"/>
              <a:ext cx="2346325" cy="1587"/>
            </a:xfrm>
            <a:prstGeom prst="line">
              <a:avLst/>
            </a:prstGeom>
            <a:noFill/>
            <a:ln w="36000">
              <a:solidFill>
                <a:srgbClr val="000000"/>
              </a:solidFill>
              <a:round/>
              <a:headEnd/>
              <a:tailEnd/>
            </a:ln>
          </p:spPr>
          <p:txBody>
            <a:bodyPr/>
            <a:lstStyle/>
            <a:p>
              <a:endParaRPr lang="zh-CN" altLang="en-US"/>
            </a:p>
          </p:txBody>
        </p:sp>
        <p:sp>
          <p:nvSpPr>
            <p:cNvPr id="29" name="Line 39"/>
            <p:cNvSpPr>
              <a:spLocks noChangeShapeType="1"/>
            </p:cNvSpPr>
            <p:nvPr/>
          </p:nvSpPr>
          <p:spPr bwMode="auto">
            <a:xfrm flipV="1">
              <a:off x="4759325" y="5734050"/>
              <a:ext cx="1588" cy="431800"/>
            </a:xfrm>
            <a:prstGeom prst="line">
              <a:avLst/>
            </a:prstGeom>
            <a:noFill/>
            <a:ln w="9360">
              <a:solidFill>
                <a:srgbClr val="000000"/>
              </a:solidFill>
              <a:round/>
              <a:headEnd/>
              <a:tailEnd/>
            </a:ln>
          </p:spPr>
          <p:txBody>
            <a:bodyPr/>
            <a:lstStyle/>
            <a:p>
              <a:endParaRPr lang="zh-CN" altLang="en-US"/>
            </a:p>
          </p:txBody>
        </p:sp>
        <p:sp>
          <p:nvSpPr>
            <p:cNvPr id="30" name="AutoShape 40"/>
            <p:cNvSpPr>
              <a:spLocks noChangeArrowheads="1"/>
            </p:cNvSpPr>
            <p:nvPr/>
          </p:nvSpPr>
          <p:spPr bwMode="auto">
            <a:xfrm>
              <a:off x="4716463" y="5300663"/>
              <a:ext cx="71437" cy="360362"/>
            </a:xfrm>
            <a:prstGeom prst="roundRect">
              <a:avLst>
                <a:gd name="adj" fmla="val 2269"/>
              </a:avLst>
            </a:prstGeom>
            <a:solidFill>
              <a:srgbClr val="E6FF00"/>
            </a:solidFill>
            <a:ln w="9360">
              <a:solidFill>
                <a:srgbClr val="000000"/>
              </a:solidFill>
              <a:round/>
              <a:headEnd/>
              <a:tailEnd/>
            </a:ln>
          </p:spPr>
          <p:txBody>
            <a:bodyPr wrap="none" anchor="ctr"/>
            <a:lstStyle/>
            <a:p>
              <a:endParaRPr lang="zh-CN" altLang="en-US" sz="1600">
                <a:latin typeface="Calibri" pitchFamily="34" charset="0"/>
                <a:ea typeface="宋体" pitchFamily="2" charset="-122"/>
              </a:endParaRPr>
            </a:p>
          </p:txBody>
        </p:sp>
        <p:sp>
          <p:nvSpPr>
            <p:cNvPr id="31" name="Line 42"/>
            <p:cNvSpPr>
              <a:spLocks noChangeShapeType="1"/>
            </p:cNvSpPr>
            <p:nvPr/>
          </p:nvSpPr>
          <p:spPr bwMode="auto">
            <a:xfrm flipH="1">
              <a:off x="3995738" y="5300663"/>
              <a:ext cx="727075" cy="1587"/>
            </a:xfrm>
            <a:prstGeom prst="line">
              <a:avLst/>
            </a:prstGeom>
            <a:noFill/>
            <a:ln w="9360">
              <a:solidFill>
                <a:srgbClr val="000000"/>
              </a:solidFill>
              <a:round/>
              <a:headEnd/>
              <a:tailEnd/>
            </a:ln>
          </p:spPr>
          <p:txBody>
            <a:bodyPr/>
            <a:lstStyle/>
            <a:p>
              <a:endParaRPr lang="zh-CN" altLang="en-US"/>
            </a:p>
          </p:txBody>
        </p:sp>
        <p:sp>
          <p:nvSpPr>
            <p:cNvPr id="32" name="Line 43"/>
            <p:cNvSpPr>
              <a:spLocks noChangeShapeType="1"/>
            </p:cNvSpPr>
            <p:nvPr/>
          </p:nvSpPr>
          <p:spPr bwMode="auto">
            <a:xfrm flipH="1" flipV="1">
              <a:off x="4787900" y="5445125"/>
              <a:ext cx="1874838" cy="1092200"/>
            </a:xfrm>
            <a:prstGeom prst="line">
              <a:avLst/>
            </a:prstGeom>
            <a:noFill/>
            <a:ln w="9360">
              <a:solidFill>
                <a:srgbClr val="000000"/>
              </a:solidFill>
              <a:round/>
              <a:headEnd/>
              <a:tailEnd type="triangle" w="med" len="med"/>
            </a:ln>
          </p:spPr>
          <p:txBody>
            <a:bodyPr/>
            <a:lstStyle/>
            <a:p>
              <a:endParaRPr lang="zh-CN" altLang="en-US"/>
            </a:p>
          </p:txBody>
        </p:sp>
        <p:sp>
          <p:nvSpPr>
            <p:cNvPr id="33" name="Text Box 44"/>
            <p:cNvSpPr txBox="1">
              <a:spLocks noChangeArrowheads="1"/>
            </p:cNvSpPr>
            <p:nvPr/>
          </p:nvSpPr>
          <p:spPr bwMode="auto">
            <a:xfrm>
              <a:off x="6359525" y="6513513"/>
              <a:ext cx="660400" cy="344487"/>
            </a:xfrm>
            <a:prstGeom prst="rect">
              <a:avLst/>
            </a:prstGeom>
            <a:noFill/>
            <a:ln w="9525">
              <a:noFill/>
              <a:round/>
              <a:headEnd/>
              <a:tailEnd/>
            </a:ln>
          </p:spPr>
          <p:txBody>
            <a:bodyPr wrap="none" lIns="90000" tIns="45000" rIns="90000" bIns="45000"/>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altLang="zh-CN" sz="1600" dirty="0" smtClean="0">
                  <a:solidFill>
                    <a:srgbClr val="000000"/>
                  </a:solidFill>
                  <a:latin typeface="Calibri" pitchFamily="34" charset="0"/>
                  <a:ea typeface="AR PL UKai CN"/>
                  <a:cs typeface="AR PL UKai CN"/>
                </a:rPr>
                <a:t>Reference PMT</a:t>
              </a:r>
              <a:endParaRPr lang="en-US" altLang="zh-CN" sz="1600" dirty="0">
                <a:solidFill>
                  <a:srgbClr val="000000"/>
                </a:solidFill>
                <a:latin typeface="Calibri" pitchFamily="34" charset="0"/>
                <a:ea typeface="AR PL UKai CN"/>
                <a:cs typeface="AR PL UKai CN"/>
              </a:endParaRPr>
            </a:p>
          </p:txBody>
        </p:sp>
        <p:sp>
          <p:nvSpPr>
            <p:cNvPr id="34" name="AutoShape 45"/>
            <p:cNvSpPr>
              <a:spLocks noChangeArrowheads="1"/>
            </p:cNvSpPr>
            <p:nvPr/>
          </p:nvSpPr>
          <p:spPr bwMode="auto">
            <a:xfrm>
              <a:off x="468313" y="4724400"/>
              <a:ext cx="757237" cy="757238"/>
            </a:xfrm>
            <a:prstGeom prst="roundRect">
              <a:avLst>
                <a:gd name="adj" fmla="val 176"/>
              </a:avLst>
            </a:prstGeom>
            <a:solidFill>
              <a:srgbClr val="99CCFF"/>
            </a:solidFill>
            <a:ln w="9525">
              <a:solidFill>
                <a:srgbClr val="000000"/>
              </a:solidFill>
              <a:round/>
              <a:headEnd/>
              <a:tailEnd/>
            </a:ln>
          </p:spPr>
          <p:txBody>
            <a:bodyPr lIns="90000" tIns="45000" rIns="90000" bIns="45000" anchor="ctr" anchorCtr="1"/>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altLang="zh-CN" sz="1600" dirty="0">
                  <a:solidFill>
                    <a:srgbClr val="000000"/>
                  </a:solidFill>
                  <a:latin typeface="Calibri" pitchFamily="34" charset="0"/>
                  <a:ea typeface="AR PL UKai CN"/>
                  <a:cs typeface="AR PL UKai CN"/>
                </a:rPr>
                <a:t>PC</a:t>
              </a:r>
            </a:p>
          </p:txBody>
        </p:sp>
        <p:sp>
          <p:nvSpPr>
            <p:cNvPr id="35" name="Line 46"/>
            <p:cNvSpPr>
              <a:spLocks noChangeShapeType="1"/>
            </p:cNvSpPr>
            <p:nvPr/>
          </p:nvSpPr>
          <p:spPr bwMode="auto">
            <a:xfrm flipH="1" flipV="1">
              <a:off x="6011863" y="4941888"/>
              <a:ext cx="360362" cy="431800"/>
            </a:xfrm>
            <a:prstGeom prst="line">
              <a:avLst/>
            </a:prstGeom>
            <a:noFill/>
            <a:ln w="9525">
              <a:solidFill>
                <a:srgbClr val="000000"/>
              </a:solidFill>
              <a:round/>
              <a:headEnd/>
              <a:tailEnd type="triangle" w="med" len="med"/>
            </a:ln>
          </p:spPr>
          <p:txBody>
            <a:bodyPr/>
            <a:lstStyle/>
            <a:p>
              <a:endParaRPr lang="zh-CN" altLang="en-US"/>
            </a:p>
          </p:txBody>
        </p:sp>
        <p:sp>
          <p:nvSpPr>
            <p:cNvPr id="36" name="Text Box 47"/>
            <p:cNvSpPr txBox="1">
              <a:spLocks noChangeArrowheads="1"/>
            </p:cNvSpPr>
            <p:nvPr/>
          </p:nvSpPr>
          <p:spPr bwMode="auto">
            <a:xfrm>
              <a:off x="5651500" y="5373688"/>
              <a:ext cx="1474788" cy="344487"/>
            </a:xfrm>
            <a:prstGeom prst="rect">
              <a:avLst/>
            </a:prstGeom>
            <a:noFill/>
            <a:ln w="9525">
              <a:noFill/>
              <a:round/>
              <a:headEnd/>
              <a:tailEnd/>
            </a:ln>
          </p:spPr>
          <p:txBody>
            <a:bodyPr wrap="none" lIns="90000" tIns="45000" rIns="90000" bIns="45000"/>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altLang="zh-CN" sz="1600" dirty="0">
                  <a:solidFill>
                    <a:srgbClr val="000000"/>
                  </a:solidFill>
                  <a:latin typeface="Calibri" pitchFamily="34" charset="0"/>
                  <a:ea typeface="AR PL UKai CN"/>
                  <a:cs typeface="AR PL UKai CN"/>
                </a:rPr>
                <a:t>PMT Signals</a:t>
              </a:r>
            </a:p>
          </p:txBody>
        </p:sp>
        <p:sp>
          <p:nvSpPr>
            <p:cNvPr id="37" name="Line 48"/>
            <p:cNvSpPr>
              <a:spLocks noChangeShapeType="1"/>
            </p:cNvSpPr>
            <p:nvPr/>
          </p:nvSpPr>
          <p:spPr bwMode="auto">
            <a:xfrm flipH="1" flipV="1">
              <a:off x="7451725" y="5373688"/>
              <a:ext cx="647700" cy="935037"/>
            </a:xfrm>
            <a:prstGeom prst="line">
              <a:avLst/>
            </a:prstGeom>
            <a:noFill/>
            <a:ln w="9525">
              <a:solidFill>
                <a:srgbClr val="000000"/>
              </a:solidFill>
              <a:round/>
              <a:headEnd/>
              <a:tailEnd type="triangle" w="med" len="med"/>
            </a:ln>
          </p:spPr>
          <p:txBody>
            <a:bodyPr/>
            <a:lstStyle/>
            <a:p>
              <a:endParaRPr lang="zh-CN" altLang="en-US"/>
            </a:p>
          </p:txBody>
        </p:sp>
        <p:sp>
          <p:nvSpPr>
            <p:cNvPr id="39" name="Line 51"/>
            <p:cNvSpPr>
              <a:spLocks noChangeShapeType="1"/>
            </p:cNvSpPr>
            <p:nvPr/>
          </p:nvSpPr>
          <p:spPr bwMode="auto">
            <a:xfrm flipH="1">
              <a:off x="1187450" y="5084763"/>
              <a:ext cx="1263650" cy="1587"/>
            </a:xfrm>
            <a:prstGeom prst="line">
              <a:avLst/>
            </a:prstGeom>
            <a:noFill/>
            <a:ln w="9525">
              <a:solidFill>
                <a:srgbClr val="000000"/>
              </a:solidFill>
              <a:round/>
              <a:headEnd/>
              <a:tailEnd/>
            </a:ln>
          </p:spPr>
          <p:txBody>
            <a:bodyPr/>
            <a:lstStyle/>
            <a:p>
              <a:endParaRPr lang="zh-CN" altLang="en-US"/>
            </a:p>
          </p:txBody>
        </p:sp>
        <p:sp>
          <p:nvSpPr>
            <p:cNvPr id="42" name="Line 54"/>
            <p:cNvSpPr>
              <a:spLocks noChangeShapeType="1"/>
            </p:cNvSpPr>
            <p:nvPr/>
          </p:nvSpPr>
          <p:spPr bwMode="auto">
            <a:xfrm flipH="1" flipV="1">
              <a:off x="4716463" y="5805488"/>
              <a:ext cx="3240087" cy="576262"/>
            </a:xfrm>
            <a:prstGeom prst="line">
              <a:avLst/>
            </a:prstGeom>
            <a:noFill/>
            <a:ln w="9525">
              <a:solidFill>
                <a:srgbClr val="000000"/>
              </a:solidFill>
              <a:round/>
              <a:headEnd/>
              <a:tailEnd type="triangle" w="med" len="med"/>
            </a:ln>
          </p:spPr>
          <p:txBody>
            <a:bodyPr/>
            <a:lstStyle/>
            <a:p>
              <a:endParaRPr lang="zh-CN" altLang="en-US"/>
            </a:p>
          </p:txBody>
        </p:sp>
        <p:sp>
          <p:nvSpPr>
            <p:cNvPr id="43" name="Text Box 58"/>
            <p:cNvSpPr txBox="1">
              <a:spLocks noChangeArrowheads="1"/>
            </p:cNvSpPr>
            <p:nvPr/>
          </p:nvSpPr>
          <p:spPr bwMode="auto">
            <a:xfrm>
              <a:off x="7935914" y="6184901"/>
              <a:ext cx="3457103" cy="511939"/>
            </a:xfrm>
            <a:prstGeom prst="rect">
              <a:avLst/>
            </a:prstGeom>
            <a:noFill/>
            <a:ln w="9525">
              <a:noFill/>
              <a:miter lim="800000"/>
              <a:headEnd/>
              <a:tailEnd/>
            </a:ln>
            <a:effectLst/>
          </p:spPr>
          <p:txBody>
            <a:bodyPr wrap="none">
              <a:spAutoFit/>
            </a:bodyPr>
            <a:lstStyle/>
            <a:p>
              <a:r>
                <a:rPr lang="en-US" altLang="zh-CN" sz="1600" dirty="0" smtClean="0">
                  <a:ea typeface="宋体" pitchFamily="2" charset="-122"/>
                </a:rPr>
                <a:t>30m/45m optical fibers</a:t>
              </a:r>
              <a:endParaRPr lang="zh-CN" altLang="en-US" sz="1600" dirty="0">
                <a:ea typeface="宋体" pitchFamily="2" charset="-122"/>
              </a:endParaRPr>
            </a:p>
          </p:txBody>
        </p:sp>
      </p:grpSp>
      <p:sp>
        <p:nvSpPr>
          <p:cNvPr id="3" name="TextBox 2"/>
          <p:cNvSpPr txBox="1"/>
          <p:nvPr/>
        </p:nvSpPr>
        <p:spPr>
          <a:xfrm>
            <a:off x="452521" y="1919915"/>
            <a:ext cx="4407512" cy="923330"/>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marL="285750" indent="-285750">
              <a:buFont typeface="Arial" pitchFamily="34" charset="0"/>
              <a:buChar char="•"/>
            </a:pPr>
            <a:r>
              <a:rPr lang="en-US" altLang="zh-CN" dirty="0" smtClean="0"/>
              <a:t>To calibrate the stability of the whole system, and it also could monitor the PMT gain by LED method.</a:t>
            </a:r>
            <a:endParaRPr lang="zh-CN" altLang="en-US" dirty="0"/>
          </a:p>
        </p:txBody>
      </p:sp>
      <p:sp>
        <p:nvSpPr>
          <p:cNvPr id="65" name="TextBox 64"/>
          <p:cNvSpPr txBox="1"/>
          <p:nvPr/>
        </p:nvSpPr>
        <p:spPr>
          <a:xfrm>
            <a:off x="452521" y="5004687"/>
            <a:ext cx="5089855" cy="1200329"/>
          </a:xfrm>
          <a:prstGeom prst="rect">
            <a:avLst/>
          </a:prstGeom>
        </p:spPr>
        <p:style>
          <a:lnRef idx="2">
            <a:schemeClr val="accent4"/>
          </a:lnRef>
          <a:fillRef idx="1">
            <a:schemeClr val="lt1"/>
          </a:fillRef>
          <a:effectRef idx="0">
            <a:schemeClr val="accent4"/>
          </a:effectRef>
          <a:fontRef idx="minor">
            <a:schemeClr val="dk1"/>
          </a:fontRef>
        </p:style>
        <p:txBody>
          <a:bodyPr wrap="none" rtlCol="0">
            <a:spAutoFit/>
          </a:bodyPr>
          <a:lstStyle/>
          <a:p>
            <a:r>
              <a:rPr lang="en-US" altLang="zh-CN" dirty="0" smtClean="0"/>
              <a:t>Status:</a:t>
            </a:r>
          </a:p>
          <a:p>
            <a:pPr marL="285750" indent="-285750">
              <a:buFont typeface="Arial" pitchFamily="34" charset="0"/>
              <a:buChar char="•"/>
            </a:pPr>
            <a:r>
              <a:rPr lang="en-US" altLang="zh-CN" dirty="0" smtClean="0"/>
              <a:t>Fibers are ready;</a:t>
            </a:r>
          </a:p>
          <a:p>
            <a:pPr marL="285750" indent="-285750">
              <a:buFont typeface="Arial" pitchFamily="34" charset="0"/>
              <a:buChar char="•"/>
            </a:pPr>
            <a:r>
              <a:rPr lang="en-US" altLang="zh-CN" dirty="0" smtClean="0"/>
              <a:t>All parts are already tested;</a:t>
            </a:r>
          </a:p>
          <a:p>
            <a:pPr marL="285750" indent="-285750">
              <a:buFont typeface="Arial" pitchFamily="34" charset="0"/>
              <a:buChar char="•"/>
            </a:pPr>
            <a:r>
              <a:rPr lang="en-US" altLang="zh-CN" dirty="0" smtClean="0"/>
              <a:t>Uniform light source is not perfect yet.</a:t>
            </a:r>
            <a:endParaRPr lang="zh-CN" altLang="en-US" dirty="0"/>
          </a:p>
        </p:txBody>
      </p:sp>
    </p:spTree>
    <p:extLst>
      <p:ext uri="{BB962C8B-B14F-4D97-AF65-F5344CB8AC3E}">
        <p14:creationId xmlns:p14="http://schemas.microsoft.com/office/powerpoint/2010/main" val="255146378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95536" y="0"/>
            <a:ext cx="8353177" cy="1052513"/>
          </a:xfrm>
        </p:spPr>
        <p:txBody>
          <a:bodyPr>
            <a:noAutofit/>
          </a:bodyPr>
          <a:lstStyle/>
          <a:p>
            <a:r>
              <a:rPr lang="en-US" altLang="zh-CN" sz="2400" dirty="0" smtClean="0"/>
              <a:t>Joint test of electronics/DAQ system and PMTs’signal.</a:t>
            </a:r>
            <a:endParaRPr lang="zh-CN" altLang="en-US" sz="2400" dirty="0"/>
          </a:p>
        </p:txBody>
      </p:sp>
      <p:sp>
        <p:nvSpPr>
          <p:cNvPr id="3" name="文本占位符 2"/>
          <p:cNvSpPr>
            <a:spLocks noGrp="1"/>
          </p:cNvSpPr>
          <p:nvPr>
            <p:ph type="body" sz="half" idx="1"/>
          </p:nvPr>
        </p:nvSpPr>
        <p:spPr>
          <a:xfrm>
            <a:off x="539552" y="1628800"/>
            <a:ext cx="4032448" cy="2304256"/>
          </a:xfrm>
        </p:spPr>
        <p:txBody>
          <a:bodyPr>
            <a:normAutofit fontScale="77500" lnSpcReduction="20000"/>
          </a:bodyPr>
          <a:lstStyle/>
          <a:p>
            <a:r>
              <a:rPr lang="en-US" altLang="zh-CN" sz="2000" dirty="0" smtClean="0"/>
              <a:t>Electronics system is developed by USTC, based on 9U VME standard.</a:t>
            </a:r>
            <a:r>
              <a:rPr lang="en-US" altLang="zh-CN" sz="1800" dirty="0"/>
              <a:t> </a:t>
            </a:r>
            <a:endParaRPr lang="en-US" altLang="zh-CN" sz="1800" dirty="0" smtClean="0"/>
          </a:p>
          <a:p>
            <a:pPr lvl="1"/>
            <a:r>
              <a:rPr lang="en-US" altLang="zh-CN" sz="1800" dirty="0" smtClean="0"/>
              <a:t>More </a:t>
            </a:r>
            <a:r>
              <a:rPr lang="en-US" altLang="zh-CN" sz="1800" dirty="0"/>
              <a:t>details, please see </a:t>
            </a:r>
            <a:r>
              <a:rPr lang="en-US" altLang="zh-CN" sz="1800" dirty="0" err="1" smtClean="0"/>
              <a:t>Hao</a:t>
            </a:r>
            <a:r>
              <a:rPr lang="en-US" altLang="zh-CN" sz="1800" dirty="0" smtClean="0"/>
              <a:t> </a:t>
            </a:r>
            <a:r>
              <a:rPr lang="en-US" altLang="zh-CN" sz="1800" dirty="0" err="1" smtClean="0"/>
              <a:t>Xinjun’s</a:t>
            </a:r>
            <a:r>
              <a:rPr lang="en-US" altLang="zh-CN" sz="1800" dirty="0" smtClean="0"/>
              <a:t> report.</a:t>
            </a:r>
          </a:p>
          <a:p>
            <a:r>
              <a:rPr lang="en-US" altLang="zh-CN" sz="2000" dirty="0" smtClean="0"/>
              <a:t>During the middle of Jan., Electronics system was connected with 8 PMTs.</a:t>
            </a:r>
            <a:endParaRPr lang="en-US" altLang="zh-CN" sz="2000" dirty="0"/>
          </a:p>
          <a:p>
            <a:r>
              <a:rPr lang="en-US" altLang="zh-CN" sz="2000" dirty="0" smtClean="0"/>
              <a:t>SPE and arrival timing difference are studied. </a:t>
            </a:r>
            <a:endParaRPr lang="zh-CN" altLang="en-US" sz="2000" dirty="0"/>
          </a:p>
        </p:txBody>
      </p:sp>
      <p:sp>
        <p:nvSpPr>
          <p:cNvPr id="5" name="灯片编号占位符 4"/>
          <p:cNvSpPr>
            <a:spLocks noGrp="1"/>
          </p:cNvSpPr>
          <p:nvPr>
            <p:ph type="sldNum" sz="quarter" idx="12"/>
          </p:nvPr>
        </p:nvSpPr>
        <p:spPr/>
        <p:txBody>
          <a:bodyPr>
            <a:normAutofit fontScale="85000" lnSpcReduction="20000"/>
          </a:bodyPr>
          <a:lstStyle/>
          <a:p>
            <a:pPr>
              <a:defRPr/>
            </a:pPr>
            <a:fld id="{FB27B190-A1D6-4D5E-A71F-0912BB8D3D37}" type="slidenum">
              <a:rPr lang="en-US" altLang="zh-CN" smtClean="0"/>
              <a:pPr>
                <a:defRPr/>
              </a:pPr>
              <a:t>26</a:t>
            </a:fld>
            <a:endParaRPr lang="en-US" altLang="zh-CN" dirty="0"/>
          </a:p>
        </p:txBody>
      </p:sp>
      <p:pic>
        <p:nvPicPr>
          <p:cNvPr id="27650" name="Picture 2"/>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11560" y="3966299"/>
            <a:ext cx="3279155" cy="27979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1191025" y="4842033"/>
            <a:ext cx="2967479" cy="523220"/>
          </a:xfrm>
          <a:prstGeom prst="rect">
            <a:avLst/>
          </a:prstGeom>
        </p:spPr>
        <p:style>
          <a:lnRef idx="2">
            <a:schemeClr val="accent4"/>
          </a:lnRef>
          <a:fillRef idx="1">
            <a:schemeClr val="lt1"/>
          </a:fillRef>
          <a:effectRef idx="0">
            <a:schemeClr val="accent4"/>
          </a:effectRef>
          <a:fontRef idx="minor">
            <a:schemeClr val="dk1"/>
          </a:fontRef>
        </p:style>
        <p:txBody>
          <a:bodyPr wrap="none" rtlCol="0">
            <a:spAutoFit/>
          </a:bodyPr>
          <a:lstStyle/>
          <a:p>
            <a:r>
              <a:rPr lang="en-US" altLang="zh-CN" sz="1400" dirty="0" smtClean="0"/>
              <a:t>SPE spectrum of channel 8</a:t>
            </a:r>
          </a:p>
          <a:p>
            <a:r>
              <a:rPr lang="en-US" altLang="zh-CN" sz="1400" dirty="0" smtClean="0"/>
              <a:t>LED method and 2 channels fired</a:t>
            </a:r>
            <a:endParaRPr lang="zh-CN" altLang="en-US" sz="1400" dirty="0"/>
          </a:p>
        </p:txBody>
      </p:sp>
      <p:pic>
        <p:nvPicPr>
          <p:cNvPr id="8" name="图片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60032" y="1410293"/>
            <a:ext cx="4038551" cy="2738787"/>
          </a:xfrm>
          <a:prstGeom prst="rect">
            <a:avLst/>
          </a:prstGeom>
        </p:spPr>
      </p:pic>
      <p:pic>
        <p:nvPicPr>
          <p:cNvPr id="9" name="图片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60032" y="4025420"/>
            <a:ext cx="4038551" cy="2738788"/>
          </a:xfrm>
          <a:prstGeom prst="rect">
            <a:avLst/>
          </a:prstGeom>
        </p:spPr>
      </p:pic>
      <p:sp>
        <p:nvSpPr>
          <p:cNvPr id="7" name="TextBox 6"/>
          <p:cNvSpPr txBox="1"/>
          <p:nvPr/>
        </p:nvSpPr>
        <p:spPr>
          <a:xfrm>
            <a:off x="5580112" y="2276872"/>
            <a:ext cx="1780627" cy="369332"/>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r>
              <a:rPr lang="en-US" altLang="zh-CN" dirty="0" smtClean="0"/>
              <a:t>Sigma.3.10ns</a:t>
            </a:r>
            <a:endParaRPr lang="zh-CN" altLang="en-US" dirty="0"/>
          </a:p>
        </p:txBody>
      </p:sp>
      <p:sp>
        <p:nvSpPr>
          <p:cNvPr id="11" name="TextBox 10"/>
          <p:cNvSpPr txBox="1"/>
          <p:nvPr/>
        </p:nvSpPr>
        <p:spPr>
          <a:xfrm>
            <a:off x="5580112" y="4656762"/>
            <a:ext cx="1569660" cy="369332"/>
          </a:xfrm>
          <a:prstGeom prst="rect">
            <a:avLst/>
          </a:prstGeom>
        </p:spPr>
        <p:style>
          <a:lnRef idx="2">
            <a:schemeClr val="accent4"/>
          </a:lnRef>
          <a:fillRef idx="1">
            <a:schemeClr val="lt1"/>
          </a:fillRef>
          <a:effectRef idx="0">
            <a:schemeClr val="accent4"/>
          </a:effectRef>
          <a:fontRef idx="minor">
            <a:schemeClr val="dk1"/>
          </a:fontRef>
        </p:style>
        <p:txBody>
          <a:bodyPr wrap="none" rtlCol="0">
            <a:spAutoFit/>
          </a:bodyPr>
          <a:lstStyle/>
          <a:p>
            <a:r>
              <a:rPr lang="en-US" altLang="zh-CN" dirty="0" smtClean="0"/>
              <a:t>Sigma.3.06ns</a:t>
            </a:r>
          </a:p>
        </p:txBody>
      </p:sp>
      <p:sp>
        <p:nvSpPr>
          <p:cNvPr id="4" name="TextBox 3"/>
          <p:cNvSpPr txBox="1"/>
          <p:nvPr/>
        </p:nvSpPr>
        <p:spPr>
          <a:xfrm>
            <a:off x="4860032" y="1410293"/>
            <a:ext cx="4067944" cy="307777"/>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r>
              <a:rPr lang="en-US" altLang="zh-CN" sz="1400" dirty="0"/>
              <a:t>Arrival timing </a:t>
            </a:r>
            <a:r>
              <a:rPr lang="en-US" altLang="zh-CN" sz="1400" dirty="0" smtClean="0"/>
              <a:t>difference of </a:t>
            </a:r>
            <a:r>
              <a:rPr lang="en-US" altLang="zh-CN" sz="1400" dirty="0"/>
              <a:t>ch4 and ch2</a:t>
            </a:r>
            <a:endParaRPr lang="zh-CN" altLang="en-US" sz="1400" dirty="0"/>
          </a:p>
        </p:txBody>
      </p:sp>
      <p:sp>
        <p:nvSpPr>
          <p:cNvPr id="10" name="矩形 9"/>
          <p:cNvSpPr/>
          <p:nvPr/>
        </p:nvSpPr>
        <p:spPr>
          <a:xfrm>
            <a:off x="4860032" y="4081072"/>
            <a:ext cx="4067944" cy="307777"/>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r>
              <a:rPr lang="en-US" altLang="zh-CN" sz="1400" dirty="0"/>
              <a:t>Arrival timing difference of </a:t>
            </a:r>
            <a:r>
              <a:rPr lang="en-US" altLang="zh-CN" sz="1400" dirty="0" smtClean="0"/>
              <a:t>ch9 </a:t>
            </a:r>
            <a:r>
              <a:rPr lang="en-US" altLang="zh-CN" sz="1400" dirty="0"/>
              <a:t>and </a:t>
            </a:r>
            <a:r>
              <a:rPr lang="en-US" altLang="zh-CN" sz="1400" dirty="0" smtClean="0"/>
              <a:t>ch8</a:t>
            </a:r>
            <a:endParaRPr lang="zh-CN" altLang="en-US" sz="1400" dirty="0"/>
          </a:p>
        </p:txBody>
      </p:sp>
    </p:spTree>
    <p:extLst>
      <p:ext uri="{BB962C8B-B14F-4D97-AF65-F5344CB8AC3E}">
        <p14:creationId xmlns:p14="http://schemas.microsoft.com/office/powerpoint/2010/main" val="148877225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b="1" dirty="0" smtClean="0"/>
              <a:t>Trigger mode.</a:t>
            </a:r>
            <a:endParaRPr lang="zh-CN" altLang="en-US" dirty="0"/>
          </a:p>
        </p:txBody>
      </p:sp>
      <p:sp>
        <p:nvSpPr>
          <p:cNvPr id="4" name="灯片编号占位符 3"/>
          <p:cNvSpPr>
            <a:spLocks noGrp="1"/>
          </p:cNvSpPr>
          <p:nvPr>
            <p:ph type="sldNum" sz="quarter" idx="12"/>
          </p:nvPr>
        </p:nvSpPr>
        <p:spPr/>
        <p:txBody>
          <a:bodyPr>
            <a:normAutofit fontScale="85000" lnSpcReduction="20000"/>
          </a:bodyPr>
          <a:lstStyle/>
          <a:p>
            <a:pPr>
              <a:defRPr/>
            </a:pPr>
            <a:fld id="{12AEBBF8-68F1-41E7-A565-8C688E988542}" type="slidenum">
              <a:rPr lang="en-US" altLang="zh-CN" smtClean="0"/>
              <a:pPr>
                <a:defRPr/>
              </a:pPr>
              <a:t>27</a:t>
            </a:fld>
            <a:endParaRPr lang="en-US" altLang="zh-CN" dirty="0"/>
          </a:p>
        </p:txBody>
      </p:sp>
      <p:sp>
        <p:nvSpPr>
          <p:cNvPr id="3" name="内容占位符 2"/>
          <p:cNvSpPr>
            <a:spLocks noGrp="1"/>
          </p:cNvSpPr>
          <p:nvPr>
            <p:ph sz="quarter" idx="1"/>
          </p:nvPr>
        </p:nvSpPr>
        <p:spPr>
          <a:xfrm>
            <a:off x="539552" y="1484784"/>
            <a:ext cx="8153400" cy="4495800"/>
          </a:xfrm>
        </p:spPr>
        <p:txBody>
          <a:bodyPr>
            <a:normAutofit/>
          </a:bodyPr>
          <a:lstStyle/>
          <a:p>
            <a:pPr eaLnBrk="1"/>
            <a:r>
              <a:rPr lang="en-US" altLang="zh-CN" sz="1800" dirty="0" smtClean="0"/>
              <a:t>Within 100ns, 3 channels of nine PMTs are fired;</a:t>
            </a:r>
          </a:p>
          <a:p>
            <a:pPr eaLnBrk="1"/>
            <a:r>
              <a:rPr lang="en-US" altLang="zh-CN" sz="1800" dirty="0" smtClean="0"/>
              <a:t>2 channels of nine PMTs are fired ,filtered with 1/100(only one trigger outputs when 100 times);</a:t>
            </a:r>
          </a:p>
          <a:p>
            <a:pPr eaLnBrk="1"/>
            <a:r>
              <a:rPr lang="en-US" altLang="zh-CN" sz="1800" dirty="0" smtClean="0"/>
              <a:t>1 channel is fired, filtered with 1/10000</a:t>
            </a:r>
            <a:r>
              <a:rPr lang="zh-CN" altLang="zh-CN" sz="1800" dirty="0" smtClean="0"/>
              <a:t>；</a:t>
            </a:r>
            <a:endParaRPr lang="en-US" altLang="zh-CN" sz="1800" dirty="0" smtClean="0"/>
          </a:p>
          <a:p>
            <a:pPr eaLnBrk="1"/>
            <a:r>
              <a:rPr lang="en-US" altLang="zh-CN" sz="1800" dirty="0" smtClean="0"/>
              <a:t>1Hz force trigger</a:t>
            </a:r>
            <a:r>
              <a:rPr lang="zh-CN" altLang="zh-CN" sz="1800" dirty="0" smtClean="0"/>
              <a:t>；</a:t>
            </a:r>
            <a:endParaRPr lang="en-US" altLang="zh-CN" sz="1800" dirty="0" smtClean="0"/>
          </a:p>
          <a:p>
            <a:pPr eaLnBrk="1"/>
            <a:r>
              <a:rPr lang="en-US" altLang="zh-CN" sz="1800" dirty="0" smtClean="0"/>
              <a:t>External trigger(Possibly from ARGO-YBJ or other detectors)</a:t>
            </a:r>
            <a:r>
              <a:rPr lang="zh-CN" altLang="zh-CN" sz="1800" dirty="0" smtClean="0"/>
              <a:t>；</a:t>
            </a:r>
            <a:endParaRPr lang="en-US" altLang="zh-CN" sz="1800" dirty="0" smtClean="0"/>
          </a:p>
          <a:p>
            <a:pPr eaLnBrk="1"/>
            <a:r>
              <a:rPr lang="en-US" altLang="zh-CN" sz="1800" b="1" dirty="0" smtClean="0"/>
              <a:t>The above five cases work with “OR” mode.</a:t>
            </a:r>
          </a:p>
        </p:txBody>
      </p:sp>
      <p:pic>
        <p:nvPicPr>
          <p:cNvPr id="21506" name="Picture 2"/>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8715" y="4005064"/>
            <a:ext cx="3957221" cy="28448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6" name="表格 5"/>
          <p:cNvGraphicFramePr>
            <a:graphicFrameLocks noGrp="1"/>
          </p:cNvGraphicFramePr>
          <p:nvPr>
            <p:extLst>
              <p:ext uri="{D42A27DB-BD31-4B8C-83A1-F6EECF244321}">
                <p14:modId xmlns:p14="http://schemas.microsoft.com/office/powerpoint/2010/main" val="2040023605"/>
              </p:ext>
            </p:extLst>
          </p:nvPr>
        </p:nvGraphicFramePr>
        <p:xfrm>
          <a:off x="5364088" y="4088679"/>
          <a:ext cx="3384377" cy="2520280"/>
        </p:xfrm>
        <a:graphic>
          <a:graphicData uri="http://schemas.openxmlformats.org/drawingml/2006/table">
            <a:tbl>
              <a:tblPr firstRow="1" bandRow="1">
                <a:tableStyleId>{5C22544A-7EE6-4342-B048-85BDC9FD1C3A}</a:tableStyleId>
              </a:tblPr>
              <a:tblGrid>
                <a:gridCol w="792088"/>
                <a:gridCol w="1106465"/>
                <a:gridCol w="1485824"/>
              </a:tblGrid>
              <a:tr h="742576">
                <a:tc>
                  <a:txBody>
                    <a:bodyPr/>
                    <a:lstStyle/>
                    <a:p>
                      <a:pPr algn="r"/>
                      <a:r>
                        <a:rPr lang="en-US" altLang="zh-CN" dirty="0" smtClean="0"/>
                        <a:t>nPMT</a:t>
                      </a:r>
                      <a:endParaRPr lang="zh-CN" altLang="en-US" dirty="0"/>
                    </a:p>
                  </a:txBody>
                  <a:tcPr/>
                </a:tc>
                <a:tc>
                  <a:txBody>
                    <a:bodyPr/>
                    <a:lstStyle/>
                    <a:p>
                      <a:pPr algn="r"/>
                      <a:r>
                        <a:rPr lang="en-US" altLang="zh-CN" dirty="0" smtClean="0"/>
                        <a:t>Rate</a:t>
                      </a:r>
                    </a:p>
                    <a:p>
                      <a:pPr algn="r"/>
                      <a:r>
                        <a:rPr lang="en-US" altLang="zh-CN" dirty="0" smtClean="0"/>
                        <a:t> (Hz)</a:t>
                      </a:r>
                      <a:endParaRPr lang="zh-CN" altLang="en-US" dirty="0"/>
                    </a:p>
                  </a:txBody>
                  <a:tcPr/>
                </a:tc>
                <a:tc>
                  <a:txBody>
                    <a:bodyPr/>
                    <a:lstStyle/>
                    <a:p>
                      <a:pPr algn="r"/>
                      <a:r>
                        <a:rPr lang="en-US" altLang="zh-CN" dirty="0" smtClean="0"/>
                        <a:t>Int. Rate </a:t>
                      </a:r>
                    </a:p>
                    <a:p>
                      <a:pPr algn="r"/>
                      <a:r>
                        <a:rPr lang="en-US" altLang="zh-CN" dirty="0" smtClean="0"/>
                        <a:t>(Hz)</a:t>
                      </a:r>
                      <a:endParaRPr lang="zh-CN" altLang="en-US" dirty="0"/>
                    </a:p>
                  </a:txBody>
                  <a:tcPr/>
                </a:tc>
              </a:tr>
              <a:tr h="444426">
                <a:tc>
                  <a:txBody>
                    <a:bodyPr/>
                    <a:lstStyle/>
                    <a:p>
                      <a:pPr algn="r"/>
                      <a:r>
                        <a:rPr lang="en-US" altLang="zh-CN" dirty="0" smtClean="0"/>
                        <a:t>1</a:t>
                      </a:r>
                      <a:endParaRPr lang="zh-CN" altLang="en-US" dirty="0"/>
                    </a:p>
                  </a:txBody>
                  <a:tcPr/>
                </a:tc>
                <a:tc>
                  <a:txBody>
                    <a:bodyPr/>
                    <a:lstStyle/>
                    <a:p>
                      <a:pPr algn="r"/>
                      <a:r>
                        <a:rPr lang="en-US" altLang="zh-CN" dirty="0" smtClean="0"/>
                        <a:t>44800</a:t>
                      </a:r>
                      <a:endParaRPr lang="zh-CN" altLang="en-US" dirty="0"/>
                    </a:p>
                  </a:txBody>
                  <a:tcPr/>
                </a:tc>
                <a:tc>
                  <a:txBody>
                    <a:bodyPr/>
                    <a:lstStyle/>
                    <a:p>
                      <a:pPr algn="r"/>
                      <a:r>
                        <a:rPr lang="en-US" altLang="zh-CN" dirty="0" smtClean="0"/>
                        <a:t>48408</a:t>
                      </a:r>
                      <a:endParaRPr lang="zh-CN" altLang="en-US" dirty="0"/>
                    </a:p>
                  </a:txBody>
                  <a:tcPr/>
                </a:tc>
              </a:tr>
              <a:tr h="444426">
                <a:tc>
                  <a:txBody>
                    <a:bodyPr/>
                    <a:lstStyle/>
                    <a:p>
                      <a:pPr algn="r"/>
                      <a:r>
                        <a:rPr lang="en-US" altLang="zh-CN" dirty="0" smtClean="0"/>
                        <a:t>2</a:t>
                      </a:r>
                      <a:endParaRPr lang="zh-CN" altLang="en-US" dirty="0"/>
                    </a:p>
                  </a:txBody>
                  <a:tcPr/>
                </a:tc>
                <a:tc>
                  <a:txBody>
                    <a:bodyPr/>
                    <a:lstStyle/>
                    <a:p>
                      <a:pPr algn="r"/>
                      <a:r>
                        <a:rPr lang="en-US" altLang="zh-CN" dirty="0" smtClean="0"/>
                        <a:t>3100</a:t>
                      </a:r>
                      <a:endParaRPr lang="zh-CN" altLang="en-US" dirty="0"/>
                    </a:p>
                  </a:txBody>
                  <a:tcPr/>
                </a:tc>
                <a:tc>
                  <a:txBody>
                    <a:bodyPr/>
                    <a:lstStyle/>
                    <a:p>
                      <a:pPr algn="r"/>
                      <a:r>
                        <a:rPr lang="en-US" altLang="zh-CN" dirty="0" smtClean="0"/>
                        <a:t>3608</a:t>
                      </a:r>
                      <a:endParaRPr lang="zh-CN" altLang="en-US" dirty="0"/>
                    </a:p>
                  </a:txBody>
                  <a:tcPr/>
                </a:tc>
              </a:tr>
              <a:tr h="444426">
                <a:tc>
                  <a:txBody>
                    <a:bodyPr/>
                    <a:lstStyle/>
                    <a:p>
                      <a:pPr algn="r"/>
                      <a:r>
                        <a:rPr lang="en-US" altLang="zh-CN" dirty="0" smtClean="0"/>
                        <a:t>3</a:t>
                      </a:r>
                      <a:endParaRPr lang="zh-CN" altLang="en-US" dirty="0"/>
                    </a:p>
                  </a:txBody>
                  <a:tcPr/>
                </a:tc>
                <a:tc>
                  <a:txBody>
                    <a:bodyPr/>
                    <a:lstStyle/>
                    <a:p>
                      <a:pPr algn="r"/>
                      <a:r>
                        <a:rPr lang="en-US" altLang="zh-CN" dirty="0" smtClean="0"/>
                        <a:t>298</a:t>
                      </a:r>
                      <a:endParaRPr lang="zh-CN" altLang="en-US" dirty="0"/>
                    </a:p>
                  </a:txBody>
                  <a:tcPr/>
                </a:tc>
                <a:tc>
                  <a:txBody>
                    <a:bodyPr/>
                    <a:lstStyle/>
                    <a:p>
                      <a:pPr algn="r"/>
                      <a:r>
                        <a:rPr lang="en-US" altLang="zh-CN" dirty="0" smtClean="0"/>
                        <a:t>508</a:t>
                      </a:r>
                      <a:endParaRPr lang="zh-CN" altLang="en-US" dirty="0"/>
                    </a:p>
                  </a:txBody>
                  <a:tcPr/>
                </a:tc>
              </a:tr>
              <a:tr h="444426">
                <a:tc>
                  <a:txBody>
                    <a:bodyPr/>
                    <a:lstStyle/>
                    <a:p>
                      <a:pPr algn="r"/>
                      <a:r>
                        <a:rPr lang="en-US" altLang="zh-CN" dirty="0" smtClean="0"/>
                        <a:t>4</a:t>
                      </a:r>
                      <a:endParaRPr lang="zh-CN" altLang="en-US" dirty="0"/>
                    </a:p>
                  </a:txBody>
                  <a:tcPr/>
                </a:tc>
                <a:tc>
                  <a:txBody>
                    <a:bodyPr/>
                    <a:lstStyle/>
                    <a:p>
                      <a:pPr algn="r"/>
                      <a:r>
                        <a:rPr lang="en-US" altLang="zh-CN" dirty="0" smtClean="0"/>
                        <a:t>92</a:t>
                      </a:r>
                      <a:endParaRPr lang="zh-CN" altLang="en-US" dirty="0"/>
                    </a:p>
                  </a:txBody>
                  <a:tcPr/>
                </a:tc>
                <a:tc>
                  <a:txBody>
                    <a:bodyPr/>
                    <a:lstStyle/>
                    <a:p>
                      <a:pPr algn="r"/>
                      <a:r>
                        <a:rPr lang="en-US" altLang="zh-CN" dirty="0" smtClean="0"/>
                        <a:t>210</a:t>
                      </a:r>
                      <a:endParaRPr lang="zh-CN" altLang="en-US" dirty="0"/>
                    </a:p>
                  </a:txBody>
                  <a:tcPr/>
                </a:tc>
              </a:tr>
            </a:tbl>
          </a:graphicData>
        </a:graphic>
      </p:graphicFrame>
      <p:sp>
        <p:nvSpPr>
          <p:cNvPr id="5" name="TextBox 4"/>
          <p:cNvSpPr txBox="1"/>
          <p:nvPr/>
        </p:nvSpPr>
        <p:spPr>
          <a:xfrm>
            <a:off x="1403648" y="4355812"/>
            <a:ext cx="3762568" cy="369332"/>
          </a:xfrm>
          <a:prstGeom prst="rect">
            <a:avLst/>
          </a:prstGeom>
        </p:spPr>
        <p:style>
          <a:lnRef idx="2">
            <a:schemeClr val="accent5"/>
          </a:lnRef>
          <a:fillRef idx="1">
            <a:schemeClr val="lt1"/>
          </a:fillRef>
          <a:effectRef idx="0">
            <a:schemeClr val="accent5"/>
          </a:effectRef>
          <a:fontRef idx="minor">
            <a:schemeClr val="dk1"/>
          </a:fontRef>
        </p:style>
        <p:txBody>
          <a:bodyPr wrap="none" rtlCol="0">
            <a:spAutoFit/>
          </a:bodyPr>
          <a:lstStyle/>
          <a:p>
            <a:r>
              <a:rPr lang="en-US" altLang="zh-CN" dirty="0" smtClean="0"/>
              <a:t>Simulation of the trigger rate.</a:t>
            </a:r>
            <a:endParaRPr lang="zh-CN" altLang="en-US" dirty="0"/>
          </a:p>
        </p:txBody>
      </p:sp>
    </p:spTree>
    <p:extLst>
      <p:ext uri="{BB962C8B-B14F-4D97-AF65-F5344CB8AC3E}">
        <p14:creationId xmlns:p14="http://schemas.microsoft.com/office/powerpoint/2010/main" val="82654704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b="1" dirty="0" smtClean="0"/>
              <a:t>More selections of PMTs</a:t>
            </a:r>
            <a:endParaRPr lang="zh-CN" altLang="en-US" b="1" dirty="0"/>
          </a:p>
        </p:txBody>
      </p:sp>
      <p:sp>
        <p:nvSpPr>
          <p:cNvPr id="12" name="文本占位符 11"/>
          <p:cNvSpPr>
            <a:spLocks noGrp="1"/>
          </p:cNvSpPr>
          <p:nvPr>
            <p:ph type="body" sz="half" idx="1"/>
          </p:nvPr>
        </p:nvSpPr>
        <p:spPr>
          <a:xfrm>
            <a:off x="251520" y="1772816"/>
            <a:ext cx="4104456" cy="4320480"/>
          </a:xfrm>
        </p:spPr>
        <p:txBody>
          <a:bodyPr>
            <a:normAutofit fontScale="85000" lnSpcReduction="10000"/>
          </a:bodyPr>
          <a:lstStyle/>
          <a:p>
            <a:r>
              <a:rPr lang="en-US" altLang="zh-CN" sz="2000" dirty="0" smtClean="0"/>
              <a:t>Since ~4000 8-in PMTs are required by WCDA experiment, we also consider other products besides Hamamatsu company.</a:t>
            </a:r>
          </a:p>
          <a:p>
            <a:endParaRPr lang="en-US" altLang="zh-CN" sz="2000" dirty="0" smtClean="0"/>
          </a:p>
          <a:p>
            <a:r>
              <a:rPr lang="en-US" altLang="zh-CN" sz="2000" dirty="0" smtClean="0"/>
              <a:t>Two 8-in PMT were bought from the Electron Tube company. It has better linearity and worse timing compared with Hamamatsu’s.</a:t>
            </a:r>
          </a:p>
          <a:p>
            <a:endParaRPr lang="en-US" altLang="zh-CN" sz="2000" dirty="0" smtClean="0"/>
          </a:p>
          <a:p>
            <a:r>
              <a:rPr lang="en-US" altLang="zh-CN" sz="2000" dirty="0" smtClean="0"/>
              <a:t>A prototype of 8-in PMT(the left one) was made by a domestic </a:t>
            </a:r>
            <a:r>
              <a:rPr lang="en-US" altLang="zh-CN" sz="2000" dirty="0"/>
              <a:t>factory</a:t>
            </a:r>
            <a:r>
              <a:rPr lang="en-US" altLang="zh-CN" sz="2000" dirty="0" smtClean="0"/>
              <a:t>. It indeed works, but need more optimization. </a:t>
            </a:r>
            <a:endParaRPr lang="zh-CN" altLang="en-US" sz="2000" dirty="0"/>
          </a:p>
        </p:txBody>
      </p:sp>
      <p:sp>
        <p:nvSpPr>
          <p:cNvPr id="5" name="灯片编号占位符 4"/>
          <p:cNvSpPr>
            <a:spLocks noGrp="1"/>
          </p:cNvSpPr>
          <p:nvPr>
            <p:ph type="sldNum" sz="quarter" idx="12"/>
          </p:nvPr>
        </p:nvSpPr>
        <p:spPr/>
        <p:txBody>
          <a:bodyPr>
            <a:normAutofit fontScale="85000" lnSpcReduction="20000"/>
          </a:bodyPr>
          <a:lstStyle/>
          <a:p>
            <a:pPr>
              <a:defRPr/>
            </a:pPr>
            <a:fld id="{FB27B190-A1D6-4D5E-A71F-0912BB8D3D37}" type="slidenum">
              <a:rPr lang="en-US" altLang="zh-CN" smtClean="0"/>
              <a:pPr>
                <a:defRPr/>
              </a:pPr>
              <a:t>28</a:t>
            </a:fld>
            <a:endParaRPr lang="en-US" altLang="zh-CN" dirty="0"/>
          </a:p>
        </p:txBody>
      </p:sp>
      <p:pic>
        <p:nvPicPr>
          <p:cNvPr id="9" name="图片 8" descr="DSCF0657.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644008" y="1597187"/>
            <a:ext cx="4010913" cy="3008185"/>
          </a:xfrm>
          <a:prstGeom prst="rect">
            <a:avLst/>
          </a:prstGeom>
        </p:spPr>
      </p:pic>
      <p:graphicFrame>
        <p:nvGraphicFramePr>
          <p:cNvPr id="14" name="表格 13"/>
          <p:cNvGraphicFramePr>
            <a:graphicFrameLocks noGrp="1"/>
          </p:cNvGraphicFramePr>
          <p:nvPr>
            <p:extLst>
              <p:ext uri="{D42A27DB-BD31-4B8C-83A1-F6EECF244321}">
                <p14:modId xmlns:p14="http://schemas.microsoft.com/office/powerpoint/2010/main" val="2342053573"/>
              </p:ext>
            </p:extLst>
          </p:nvPr>
        </p:nvGraphicFramePr>
        <p:xfrm>
          <a:off x="5175419" y="5376163"/>
          <a:ext cx="3479502" cy="1383684"/>
        </p:xfrm>
        <a:graphic>
          <a:graphicData uri="http://schemas.openxmlformats.org/drawingml/2006/table">
            <a:tbl>
              <a:tblPr firstRow="1" bandRow="1">
                <a:tableStyleId>{5A111915-BE36-4E01-A7E5-04B1672EAD32}</a:tableStyleId>
              </a:tblPr>
              <a:tblGrid>
                <a:gridCol w="1612467"/>
                <a:gridCol w="822879"/>
                <a:gridCol w="1044156"/>
              </a:tblGrid>
              <a:tr h="466453">
                <a:tc>
                  <a:txBody>
                    <a:bodyPr/>
                    <a:lstStyle/>
                    <a:p>
                      <a:endParaRPr lang="zh-CN" altLang="en-US" sz="1600" dirty="0">
                        <a:solidFill>
                          <a:schemeClr val="tx1"/>
                        </a:solidFill>
                      </a:endParaRPr>
                    </a:p>
                  </a:txBody>
                  <a:tcPr/>
                </a:tc>
                <a:tc>
                  <a:txBody>
                    <a:bodyPr/>
                    <a:lstStyle/>
                    <a:p>
                      <a:r>
                        <a:rPr lang="en-US" altLang="zh-CN" sz="1600" dirty="0" smtClean="0"/>
                        <a:t>Rise Time</a:t>
                      </a:r>
                      <a:endParaRPr lang="zh-CN" altLang="en-US" sz="1600" dirty="0">
                        <a:solidFill>
                          <a:schemeClr val="tx1"/>
                        </a:solidFill>
                      </a:endParaRPr>
                    </a:p>
                  </a:txBody>
                  <a:tcPr/>
                </a:tc>
                <a:tc>
                  <a:txBody>
                    <a:bodyPr/>
                    <a:lstStyle/>
                    <a:p>
                      <a:r>
                        <a:rPr lang="en-US" altLang="zh-CN" sz="1600" dirty="0" smtClean="0"/>
                        <a:t>Fall Time</a:t>
                      </a:r>
                      <a:endParaRPr lang="zh-CN" altLang="en-US" sz="1600" dirty="0">
                        <a:solidFill>
                          <a:schemeClr val="tx1"/>
                        </a:solidFill>
                      </a:endParaRPr>
                    </a:p>
                  </a:txBody>
                  <a:tcPr/>
                </a:tc>
              </a:tr>
              <a:tr h="402282">
                <a:tc>
                  <a:txBody>
                    <a:bodyPr/>
                    <a:lstStyle/>
                    <a:p>
                      <a:r>
                        <a:rPr lang="en-US" altLang="zh-CN" sz="1600" dirty="0" smtClean="0"/>
                        <a:t>ET 9354KB</a:t>
                      </a:r>
                      <a:endParaRPr lang="zh-CN" altLang="en-US" sz="1600" dirty="0">
                        <a:solidFill>
                          <a:srgbClr val="FF0000"/>
                        </a:solidFill>
                      </a:endParaRPr>
                    </a:p>
                  </a:txBody>
                  <a:tcPr/>
                </a:tc>
                <a:tc>
                  <a:txBody>
                    <a:bodyPr/>
                    <a:lstStyle/>
                    <a:p>
                      <a:r>
                        <a:rPr lang="en-US" altLang="zh-CN" sz="1600" dirty="0" smtClean="0"/>
                        <a:t>6.9 ns</a:t>
                      </a:r>
                      <a:endParaRPr lang="zh-CN" altLang="en-US" sz="1600" dirty="0">
                        <a:solidFill>
                          <a:srgbClr val="FF0000"/>
                        </a:solidFill>
                      </a:endParaRPr>
                    </a:p>
                  </a:txBody>
                  <a:tcPr/>
                </a:tc>
                <a:tc>
                  <a:txBody>
                    <a:bodyPr/>
                    <a:lstStyle/>
                    <a:p>
                      <a:r>
                        <a:rPr lang="en-US" altLang="zh-CN" sz="1600" dirty="0" smtClean="0"/>
                        <a:t>13.7 ns</a:t>
                      </a:r>
                      <a:endParaRPr lang="zh-CN" altLang="en-US" sz="1600" dirty="0">
                        <a:solidFill>
                          <a:srgbClr val="FF0000"/>
                        </a:solidFill>
                      </a:endParaRPr>
                    </a:p>
                  </a:txBody>
                  <a:tcPr/>
                </a:tc>
              </a:tr>
              <a:tr h="402282">
                <a:tc>
                  <a:txBody>
                    <a:bodyPr/>
                    <a:lstStyle/>
                    <a:p>
                      <a:r>
                        <a:rPr lang="en-US" altLang="zh-CN" sz="1600" dirty="0" smtClean="0"/>
                        <a:t>Hamamatsu</a:t>
                      </a:r>
                      <a:endParaRPr lang="zh-CN" altLang="en-US" sz="1600" dirty="0">
                        <a:solidFill>
                          <a:srgbClr val="0000FF"/>
                        </a:solidFill>
                      </a:endParaRPr>
                    </a:p>
                  </a:txBody>
                  <a:tcPr/>
                </a:tc>
                <a:tc>
                  <a:txBody>
                    <a:bodyPr/>
                    <a:lstStyle/>
                    <a:p>
                      <a:r>
                        <a:rPr lang="en-US" altLang="zh-CN" sz="1600" dirty="0" smtClean="0"/>
                        <a:t>4.6 ns</a:t>
                      </a:r>
                      <a:endParaRPr lang="zh-CN" altLang="en-US" sz="1600" dirty="0">
                        <a:solidFill>
                          <a:srgbClr val="0000FF"/>
                        </a:solidFill>
                      </a:endParaRPr>
                    </a:p>
                  </a:txBody>
                  <a:tcPr/>
                </a:tc>
                <a:tc>
                  <a:txBody>
                    <a:bodyPr/>
                    <a:lstStyle/>
                    <a:p>
                      <a:r>
                        <a:rPr lang="en-US" altLang="zh-CN" sz="1600" dirty="0" smtClean="0"/>
                        <a:t>6.3 ns</a:t>
                      </a:r>
                      <a:endParaRPr lang="zh-CN" altLang="en-US" sz="1600" dirty="0">
                        <a:solidFill>
                          <a:srgbClr val="0000FF"/>
                        </a:solidFill>
                      </a:endParaRPr>
                    </a:p>
                  </a:txBody>
                  <a:tcPr/>
                </a:tc>
              </a:tr>
            </a:tbl>
          </a:graphicData>
        </a:graphic>
      </p:graphicFrame>
      <p:sp>
        <p:nvSpPr>
          <p:cNvPr id="4" name="TextBox 3"/>
          <p:cNvSpPr txBox="1"/>
          <p:nvPr/>
        </p:nvSpPr>
        <p:spPr>
          <a:xfrm>
            <a:off x="4788024" y="4636985"/>
            <a:ext cx="4108817" cy="646331"/>
          </a:xfrm>
          <a:prstGeom prst="rect">
            <a:avLst/>
          </a:prstGeom>
        </p:spPr>
        <p:style>
          <a:lnRef idx="2">
            <a:schemeClr val="accent6"/>
          </a:lnRef>
          <a:fillRef idx="1">
            <a:schemeClr val="lt1"/>
          </a:fillRef>
          <a:effectRef idx="0">
            <a:schemeClr val="accent6"/>
          </a:effectRef>
          <a:fontRef idx="minor">
            <a:schemeClr val="dk1"/>
          </a:fontRef>
        </p:style>
        <p:txBody>
          <a:bodyPr wrap="none" rtlCol="0">
            <a:spAutoFit/>
          </a:bodyPr>
          <a:lstStyle/>
          <a:p>
            <a:r>
              <a:rPr lang="en-US" altLang="zh-CN" dirty="0" smtClean="0"/>
              <a:t>LED light source is used and work </a:t>
            </a:r>
          </a:p>
          <a:p>
            <a:r>
              <a:rPr lang="en-US" altLang="zh-CN" dirty="0" smtClean="0"/>
              <a:t>with same Gain(2*10</a:t>
            </a:r>
            <a:r>
              <a:rPr lang="en-US" altLang="zh-CN" baseline="30000" dirty="0" smtClean="0"/>
              <a:t>6</a:t>
            </a:r>
            <a:r>
              <a:rPr lang="en-US" altLang="zh-CN" dirty="0" smtClean="0"/>
              <a:t>)</a:t>
            </a:r>
            <a:endParaRPr lang="zh-CN" altLang="en-US" dirty="0"/>
          </a:p>
        </p:txBody>
      </p:sp>
    </p:spTree>
    <p:extLst>
      <p:ext uri="{BB962C8B-B14F-4D97-AF65-F5344CB8AC3E}">
        <p14:creationId xmlns:p14="http://schemas.microsoft.com/office/powerpoint/2010/main" val="348581489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Test of ET 9354KB</a:t>
            </a:r>
            <a:r>
              <a:rPr lang="zh-CN" altLang="en-US" dirty="0"/>
              <a:t> </a:t>
            </a:r>
            <a:r>
              <a:rPr lang="en-US" altLang="zh-CN" dirty="0" smtClean="0"/>
              <a:t>PMT</a:t>
            </a:r>
            <a:endParaRPr lang="zh-CN" altLang="en-US" dirty="0"/>
          </a:p>
        </p:txBody>
      </p:sp>
      <p:sp>
        <p:nvSpPr>
          <p:cNvPr id="4" name="内容占位符 3"/>
          <p:cNvSpPr>
            <a:spLocks noGrp="1"/>
          </p:cNvSpPr>
          <p:nvPr>
            <p:ph sz="half" idx="2"/>
          </p:nvPr>
        </p:nvSpPr>
        <p:spPr>
          <a:xfrm>
            <a:off x="899592" y="6137920"/>
            <a:ext cx="2736304" cy="720080"/>
          </a:xfrm>
        </p:spPr>
        <p:txBody>
          <a:bodyPr>
            <a:normAutofit lnSpcReduction="10000"/>
          </a:bodyPr>
          <a:lstStyle/>
          <a:p>
            <a:r>
              <a:rPr lang="en-US" altLang="zh-CN" sz="1800" b="1" dirty="0" smtClean="0"/>
              <a:t>HV</a:t>
            </a:r>
            <a:r>
              <a:rPr lang="zh-CN" altLang="en-US" sz="1800" b="1" dirty="0" smtClean="0"/>
              <a:t>：</a:t>
            </a:r>
            <a:r>
              <a:rPr lang="en-US" altLang="zh-CN" sz="1800" b="1" dirty="0" smtClean="0"/>
              <a:t>+1260</a:t>
            </a:r>
            <a:r>
              <a:rPr lang="zh-CN" altLang="en-US" sz="1800" b="1" dirty="0" smtClean="0"/>
              <a:t> </a:t>
            </a:r>
            <a:r>
              <a:rPr lang="en-US" altLang="zh-CN" sz="1800" b="1" dirty="0" smtClean="0"/>
              <a:t>V</a:t>
            </a:r>
            <a:r>
              <a:rPr lang="zh-CN" altLang="en-US" sz="1800" b="1" dirty="0" smtClean="0"/>
              <a:t>；</a:t>
            </a:r>
            <a:endParaRPr lang="en-US" altLang="zh-CN" sz="1800" b="1" dirty="0" smtClean="0"/>
          </a:p>
          <a:p>
            <a:r>
              <a:rPr lang="en-US" altLang="zh-CN" sz="1800" b="1" dirty="0" smtClean="0"/>
              <a:t>Gain</a:t>
            </a:r>
            <a:r>
              <a:rPr lang="zh-CN" altLang="en-US" sz="1800" b="1" dirty="0" smtClean="0"/>
              <a:t>：</a:t>
            </a:r>
            <a:r>
              <a:rPr lang="en-US" altLang="zh-CN" sz="1800" b="1" dirty="0" smtClean="0"/>
              <a:t>2.08</a:t>
            </a:r>
            <a:r>
              <a:rPr lang="en-US" altLang="zh-CN" sz="1800" b="1" dirty="0" smtClean="0">
                <a:sym typeface="Symbol"/>
              </a:rPr>
              <a:t>10</a:t>
            </a:r>
            <a:r>
              <a:rPr lang="en-US" altLang="zh-CN" sz="1800" b="1" baseline="30000" dirty="0" smtClean="0">
                <a:sym typeface="Symbol"/>
              </a:rPr>
              <a:t>6</a:t>
            </a:r>
            <a:r>
              <a:rPr lang="zh-CN" altLang="en-US" sz="1800" b="1" dirty="0" smtClean="0">
                <a:sym typeface="Symbol"/>
              </a:rPr>
              <a:t>。</a:t>
            </a:r>
            <a:endParaRPr lang="en-US" altLang="zh-CN" sz="1800" b="1" dirty="0" smtClean="0"/>
          </a:p>
        </p:txBody>
      </p:sp>
      <p:sp>
        <p:nvSpPr>
          <p:cNvPr id="5" name="灯片编号占位符 4"/>
          <p:cNvSpPr>
            <a:spLocks noGrp="1"/>
          </p:cNvSpPr>
          <p:nvPr>
            <p:ph type="sldNum" sz="quarter" idx="12"/>
          </p:nvPr>
        </p:nvSpPr>
        <p:spPr/>
        <p:txBody>
          <a:bodyPr>
            <a:normAutofit fontScale="85000" lnSpcReduction="20000"/>
          </a:bodyPr>
          <a:lstStyle/>
          <a:p>
            <a:pPr>
              <a:defRPr/>
            </a:pPr>
            <a:fld id="{FB27B190-A1D6-4D5E-A71F-0912BB8D3D37}" type="slidenum">
              <a:rPr lang="en-US" altLang="zh-CN" smtClean="0"/>
              <a:pPr>
                <a:defRPr/>
              </a:pPr>
              <a:t>29</a:t>
            </a:fld>
            <a:endParaRPr lang="en-US" altLang="zh-CN" dirty="0"/>
          </a:p>
        </p:txBody>
      </p:sp>
      <p:pic>
        <p:nvPicPr>
          <p:cNvPr id="6" name="图片 5" descr="spe2.gif"/>
          <p:cNvPicPr>
            <a:picLocks noChangeAspect="1"/>
          </p:cNvPicPr>
          <p:nvPr/>
        </p:nvPicPr>
        <p:blipFill>
          <a:blip r:embed="rId3" cstate="print"/>
          <a:stretch>
            <a:fillRect/>
          </a:stretch>
        </p:blipFill>
        <p:spPr>
          <a:xfrm>
            <a:off x="0" y="1124744"/>
            <a:ext cx="5447204" cy="5072074"/>
          </a:xfrm>
          <a:prstGeom prst="rect">
            <a:avLst/>
          </a:prstGeom>
        </p:spPr>
      </p:pic>
      <p:pic>
        <p:nvPicPr>
          <p:cNvPr id="7" name="内容占位符 3" descr="spe.gif"/>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bwMode="auto">
          <a:xfrm>
            <a:off x="2483768" y="1124744"/>
            <a:ext cx="2942690" cy="2740037"/>
          </a:xfrm>
          <a:prstGeom prst="rect">
            <a:avLst/>
          </a:prstGeom>
          <a:noFill/>
          <a:ln w="9525">
            <a:noFill/>
            <a:miter lim="800000"/>
            <a:headEnd/>
            <a:tailEnd/>
          </a:ln>
        </p:spPr>
      </p:pic>
      <p:sp>
        <p:nvSpPr>
          <p:cNvPr id="8" name="椭圆 7"/>
          <p:cNvSpPr/>
          <p:nvPr/>
        </p:nvSpPr>
        <p:spPr>
          <a:xfrm>
            <a:off x="856654" y="3789040"/>
            <a:ext cx="3643338" cy="180020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sz="1800"/>
          </a:p>
        </p:txBody>
      </p:sp>
      <p:sp>
        <p:nvSpPr>
          <p:cNvPr id="9" name="右箭头 8"/>
          <p:cNvSpPr/>
          <p:nvPr/>
        </p:nvSpPr>
        <p:spPr>
          <a:xfrm rot="19287997">
            <a:off x="1853560" y="3166939"/>
            <a:ext cx="1342528" cy="29544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pic>
        <p:nvPicPr>
          <p:cNvPr id="11" name="内容占位符 3" descr="gain.gif"/>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401353" y="1124744"/>
            <a:ext cx="3816424" cy="2588150"/>
          </a:xfrm>
          <a:prstGeom prst="rect">
            <a:avLst/>
          </a:prstGeom>
        </p:spPr>
      </p:pic>
      <p:pic>
        <p:nvPicPr>
          <p:cNvPr id="12" name="内容占位符 3" descr="2.gif"/>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385076" y="3864781"/>
            <a:ext cx="3716345" cy="2520280"/>
          </a:xfrm>
          <a:prstGeom prst="rect">
            <a:avLst/>
          </a:prstGeom>
        </p:spPr>
      </p:pic>
      <p:sp>
        <p:nvSpPr>
          <p:cNvPr id="14" name="TextBox 13"/>
          <p:cNvSpPr txBox="1"/>
          <p:nvPr/>
        </p:nvSpPr>
        <p:spPr>
          <a:xfrm>
            <a:off x="7358082" y="2643182"/>
            <a:ext cx="1370888" cy="369332"/>
          </a:xfrm>
          <a:prstGeom prst="rect">
            <a:avLst/>
          </a:prstGeom>
          <a:noFill/>
        </p:spPr>
        <p:txBody>
          <a:bodyPr wrap="none" rtlCol="0">
            <a:spAutoFit/>
          </a:bodyPr>
          <a:lstStyle/>
          <a:p>
            <a:r>
              <a:rPr lang="en-US" altLang="zh-CN" sz="1800" dirty="0" smtClean="0"/>
              <a:t>Beta=16.94</a:t>
            </a:r>
            <a:endParaRPr lang="zh-CN" altLang="en-US" sz="1800" dirty="0"/>
          </a:p>
        </p:txBody>
      </p:sp>
    </p:spTree>
    <p:extLst>
      <p:ext uri="{BB962C8B-B14F-4D97-AF65-F5344CB8AC3E}">
        <p14:creationId xmlns:p14="http://schemas.microsoft.com/office/powerpoint/2010/main" val="52544358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sz="4000" dirty="0" smtClean="0"/>
              <a:t>WCDA experiment </a:t>
            </a:r>
            <a:endParaRPr lang="zh-CN" altLang="en-US" sz="4000" dirty="0"/>
          </a:p>
        </p:txBody>
      </p:sp>
      <p:sp>
        <p:nvSpPr>
          <p:cNvPr id="4" name="灯片编号占位符 3"/>
          <p:cNvSpPr>
            <a:spLocks noGrp="1"/>
          </p:cNvSpPr>
          <p:nvPr>
            <p:ph type="sldNum" sz="quarter" idx="12"/>
          </p:nvPr>
        </p:nvSpPr>
        <p:spPr/>
        <p:txBody>
          <a:bodyPr>
            <a:normAutofit fontScale="85000" lnSpcReduction="20000"/>
          </a:bodyPr>
          <a:lstStyle/>
          <a:p>
            <a:fld id="{0ABF9B20-F1E4-4949-BCF3-463EA1C91FF3}" type="slidenum">
              <a:rPr lang="zh-CN" altLang="en-US" smtClean="0"/>
              <a:t>3</a:t>
            </a:fld>
            <a:endParaRPr lang="zh-CN" altLang="en-US"/>
          </a:p>
        </p:txBody>
      </p:sp>
      <p:sp>
        <p:nvSpPr>
          <p:cNvPr id="3" name="内容占位符 2"/>
          <p:cNvSpPr>
            <a:spLocks noGrp="1"/>
          </p:cNvSpPr>
          <p:nvPr>
            <p:ph sz="quarter" idx="1"/>
          </p:nvPr>
        </p:nvSpPr>
        <p:spPr>
          <a:xfrm>
            <a:off x="612648" y="1600200"/>
            <a:ext cx="8423848" cy="4495800"/>
          </a:xfrm>
        </p:spPr>
        <p:txBody>
          <a:bodyPr>
            <a:noAutofit/>
          </a:bodyPr>
          <a:lstStyle/>
          <a:p>
            <a:r>
              <a:rPr lang="en-US" altLang="zh-CN" sz="2400" dirty="0" smtClean="0"/>
              <a:t>Physics details, please see Yao </a:t>
            </a:r>
            <a:r>
              <a:rPr lang="en-US" altLang="zh-CN" sz="2400" dirty="0" err="1" smtClean="0"/>
              <a:t>Zhiguo’s</a:t>
            </a:r>
            <a:r>
              <a:rPr lang="en-US" altLang="zh-CN" sz="2400" dirty="0" smtClean="0"/>
              <a:t> report. This report will focus on R&amp;D of the WCDA experiment.</a:t>
            </a:r>
          </a:p>
          <a:p>
            <a:endParaRPr lang="en-US" altLang="zh-CN" sz="2400" dirty="0" smtClean="0"/>
          </a:p>
          <a:p>
            <a:r>
              <a:rPr lang="en-US" altLang="zh-CN" sz="2400" dirty="0" smtClean="0"/>
              <a:t>Four steps:</a:t>
            </a:r>
          </a:p>
          <a:p>
            <a:pPr marL="880110" lvl="1" indent="-514350">
              <a:buFont typeface="+mj-lt"/>
              <a:buAutoNum type="arabicPeriod"/>
            </a:pPr>
            <a:r>
              <a:rPr lang="en-US" altLang="zh-CN" sz="2000" dirty="0" smtClean="0"/>
              <a:t>A unit of water Cerenkov detector(one cell) at IHEP. </a:t>
            </a:r>
          </a:p>
          <a:p>
            <a:pPr marL="880110" lvl="1" indent="-514350">
              <a:buFont typeface="+mj-lt"/>
              <a:buAutoNum type="arabicPeriod"/>
            </a:pPr>
            <a:r>
              <a:rPr lang="en-US" altLang="zh-CN" sz="2000" dirty="0" smtClean="0"/>
              <a:t>A engineering array(9 cells) at YBJ.</a:t>
            </a:r>
          </a:p>
          <a:p>
            <a:pPr marL="880110" lvl="1" indent="-514350">
              <a:buFont typeface="+mj-lt"/>
              <a:buAutoNum type="arabicPeriod"/>
            </a:pPr>
            <a:r>
              <a:rPr lang="en-US" altLang="zh-CN" sz="2000" dirty="0" smtClean="0"/>
              <a:t>A ¼ array(900 cells). </a:t>
            </a:r>
          </a:p>
          <a:p>
            <a:pPr marL="880110" lvl="1" indent="-514350">
              <a:buFont typeface="+mj-lt"/>
              <a:buAutoNum type="arabicPeriod"/>
            </a:pPr>
            <a:r>
              <a:rPr lang="en-US" altLang="zh-CN" sz="2000" dirty="0" smtClean="0"/>
              <a:t>Full array(3600 cells).</a:t>
            </a:r>
          </a:p>
          <a:p>
            <a:endParaRPr lang="en-US" altLang="zh-CN" sz="2400" dirty="0"/>
          </a:p>
          <a:p>
            <a:r>
              <a:rPr lang="en-US" altLang="zh-CN" sz="2400" dirty="0" smtClean="0"/>
              <a:t>Step 1 was done. And the engineering array goes smoothly now.</a:t>
            </a:r>
            <a:endParaRPr lang="zh-CN" altLang="en-US" sz="2400" dirty="0"/>
          </a:p>
        </p:txBody>
      </p:sp>
    </p:spTree>
    <p:extLst>
      <p:ext uri="{BB962C8B-B14F-4D97-AF65-F5344CB8AC3E}">
        <p14:creationId xmlns:p14="http://schemas.microsoft.com/office/powerpoint/2010/main" val="392205863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33413" y="188640"/>
            <a:ext cx="8678421" cy="990600"/>
          </a:xfrm>
        </p:spPr>
        <p:txBody>
          <a:bodyPr>
            <a:noAutofit/>
          </a:bodyPr>
          <a:lstStyle/>
          <a:p>
            <a:r>
              <a:rPr lang="en-US" altLang="zh-CN" sz="2400" dirty="0" smtClean="0"/>
              <a:t>Design of the water recycling and purification system.</a:t>
            </a:r>
            <a:endParaRPr lang="zh-CN" altLang="en-US" sz="2400" dirty="0"/>
          </a:p>
        </p:txBody>
      </p:sp>
      <p:sp>
        <p:nvSpPr>
          <p:cNvPr id="4" name="灯片编号占位符 3"/>
          <p:cNvSpPr>
            <a:spLocks noGrp="1"/>
          </p:cNvSpPr>
          <p:nvPr>
            <p:ph type="sldNum" sz="quarter" idx="12"/>
          </p:nvPr>
        </p:nvSpPr>
        <p:spPr/>
        <p:txBody>
          <a:bodyPr>
            <a:normAutofit fontScale="85000" lnSpcReduction="20000"/>
          </a:bodyPr>
          <a:lstStyle/>
          <a:p>
            <a:pPr>
              <a:defRPr/>
            </a:pPr>
            <a:fld id="{12AEBBF8-68F1-41E7-A565-8C688E988542}" type="slidenum">
              <a:rPr lang="en-US" altLang="zh-CN" smtClean="0"/>
              <a:pPr>
                <a:defRPr/>
              </a:pPr>
              <a:t>30</a:t>
            </a:fld>
            <a:endParaRPr lang="en-US" altLang="zh-CN" dirty="0"/>
          </a:p>
        </p:txBody>
      </p:sp>
      <p:sp>
        <p:nvSpPr>
          <p:cNvPr id="10" name="立方体 5"/>
          <p:cNvSpPr>
            <a:spLocks noChangeArrowheads="1"/>
          </p:cNvSpPr>
          <p:nvPr/>
        </p:nvSpPr>
        <p:spPr bwMode="auto">
          <a:xfrm>
            <a:off x="220957" y="1556432"/>
            <a:ext cx="1054006" cy="890399"/>
          </a:xfrm>
          <a:prstGeom prst="cube">
            <a:avLst>
              <a:gd name="adj" fmla="val 48781"/>
            </a:avLst>
          </a:prstGeom>
          <a:gradFill flip="none" rotWithShape="1">
            <a:gsLst>
              <a:gs pos="0">
                <a:srgbClr val="8488C4"/>
              </a:gs>
              <a:gs pos="53000">
                <a:srgbClr val="D4DEFF"/>
              </a:gs>
              <a:gs pos="83000">
                <a:srgbClr val="D4DEFF"/>
              </a:gs>
              <a:gs pos="100000">
                <a:srgbClr val="96AB94"/>
              </a:gs>
            </a:gsLst>
            <a:lin ang="5400000" scaled="0"/>
            <a:tileRect/>
          </a:gradFill>
          <a:ln w="9525" algn="ctr">
            <a:solidFill>
              <a:schemeClr val="accent6">
                <a:lumMod val="60000"/>
                <a:lumOff val="40000"/>
              </a:schemeClr>
            </a:solidFill>
            <a:round/>
            <a:headEnd/>
            <a:tailEnd/>
          </a:ln>
        </p:spPr>
        <p:txBody>
          <a:bodyPr anchor="b"/>
          <a:lstStyle/>
          <a:p>
            <a:endParaRPr lang="zh-CN" altLang="en-US"/>
          </a:p>
        </p:txBody>
      </p:sp>
      <p:grpSp>
        <p:nvGrpSpPr>
          <p:cNvPr id="88" name="组合 87"/>
          <p:cNvGrpSpPr/>
          <p:nvPr/>
        </p:nvGrpSpPr>
        <p:grpSpPr>
          <a:xfrm>
            <a:off x="1083132" y="1897449"/>
            <a:ext cx="4661748" cy="851339"/>
            <a:chOff x="1723797" y="1768460"/>
            <a:chExt cx="6829981" cy="2144572"/>
          </a:xfrm>
        </p:grpSpPr>
        <p:cxnSp>
          <p:nvCxnSpPr>
            <p:cNvPr id="19" name="直接连接符 18"/>
            <p:cNvCxnSpPr>
              <a:cxnSpLocks noChangeShapeType="1"/>
            </p:cNvCxnSpPr>
            <p:nvPr/>
          </p:nvCxnSpPr>
          <p:spPr bwMode="auto">
            <a:xfrm rot="5400000" flipH="1" flipV="1">
              <a:off x="2700675" y="2721150"/>
              <a:ext cx="1194179" cy="0"/>
            </a:xfrm>
            <a:prstGeom prst="line">
              <a:avLst/>
            </a:prstGeom>
            <a:noFill/>
            <a:ln w="88900" algn="ctr">
              <a:solidFill>
                <a:srgbClr val="FF9933"/>
              </a:solidFill>
              <a:round/>
              <a:headEnd/>
              <a:tailEnd/>
            </a:ln>
          </p:spPr>
        </p:cxnSp>
        <p:cxnSp>
          <p:nvCxnSpPr>
            <p:cNvPr id="20" name="直接连接符 19"/>
            <p:cNvCxnSpPr>
              <a:cxnSpLocks noChangeShapeType="1"/>
            </p:cNvCxnSpPr>
            <p:nvPr/>
          </p:nvCxnSpPr>
          <p:spPr bwMode="auto">
            <a:xfrm rot="5400000" flipH="1" flipV="1">
              <a:off x="2827564" y="2613304"/>
              <a:ext cx="1202728" cy="0"/>
            </a:xfrm>
            <a:prstGeom prst="line">
              <a:avLst/>
            </a:prstGeom>
            <a:noFill/>
            <a:ln w="88900" algn="ctr">
              <a:solidFill>
                <a:srgbClr val="FF9933"/>
              </a:solidFill>
              <a:round/>
              <a:headEnd/>
              <a:tailEnd/>
            </a:ln>
          </p:spPr>
        </p:cxnSp>
        <p:cxnSp>
          <p:nvCxnSpPr>
            <p:cNvPr id="21" name="直接连接符 20"/>
            <p:cNvCxnSpPr>
              <a:cxnSpLocks noChangeShapeType="1"/>
            </p:cNvCxnSpPr>
            <p:nvPr/>
          </p:nvCxnSpPr>
          <p:spPr bwMode="auto">
            <a:xfrm rot="5400000" flipH="1" flipV="1">
              <a:off x="2963491" y="2475191"/>
              <a:ext cx="1193202" cy="0"/>
            </a:xfrm>
            <a:prstGeom prst="line">
              <a:avLst/>
            </a:prstGeom>
            <a:noFill/>
            <a:ln w="88900" algn="ctr">
              <a:solidFill>
                <a:srgbClr val="FF9933"/>
              </a:solidFill>
              <a:round/>
              <a:headEnd/>
              <a:tailEnd/>
            </a:ln>
          </p:spPr>
        </p:cxnSp>
        <p:cxnSp>
          <p:nvCxnSpPr>
            <p:cNvPr id="22" name="直接连接符 21"/>
            <p:cNvCxnSpPr>
              <a:cxnSpLocks noChangeShapeType="1"/>
            </p:cNvCxnSpPr>
            <p:nvPr/>
          </p:nvCxnSpPr>
          <p:spPr bwMode="auto">
            <a:xfrm rot="5400000" flipH="1" flipV="1">
              <a:off x="3103881" y="2355835"/>
              <a:ext cx="1174750" cy="0"/>
            </a:xfrm>
            <a:prstGeom prst="line">
              <a:avLst/>
            </a:prstGeom>
            <a:noFill/>
            <a:ln w="88900" algn="ctr">
              <a:solidFill>
                <a:srgbClr val="FF9933"/>
              </a:solidFill>
              <a:round/>
              <a:headEnd/>
              <a:tailEnd/>
            </a:ln>
          </p:spPr>
        </p:cxnSp>
        <p:cxnSp>
          <p:nvCxnSpPr>
            <p:cNvPr id="15" name="直接连接符 14"/>
            <p:cNvCxnSpPr>
              <a:cxnSpLocks noChangeShapeType="1"/>
            </p:cNvCxnSpPr>
            <p:nvPr/>
          </p:nvCxnSpPr>
          <p:spPr bwMode="auto">
            <a:xfrm>
              <a:off x="2117289" y="1803622"/>
              <a:ext cx="1573967" cy="0"/>
            </a:xfrm>
            <a:prstGeom prst="line">
              <a:avLst/>
            </a:prstGeom>
            <a:noFill/>
            <a:ln w="88900" algn="ctr">
              <a:solidFill>
                <a:srgbClr val="FF9933"/>
              </a:solidFill>
              <a:round/>
              <a:headEnd/>
              <a:tailEnd/>
            </a:ln>
          </p:spPr>
        </p:cxnSp>
        <p:cxnSp>
          <p:nvCxnSpPr>
            <p:cNvPr id="16" name="直接连接符 15"/>
            <p:cNvCxnSpPr>
              <a:cxnSpLocks noChangeShapeType="1"/>
            </p:cNvCxnSpPr>
            <p:nvPr/>
          </p:nvCxnSpPr>
          <p:spPr bwMode="auto">
            <a:xfrm>
              <a:off x="1986125" y="1913896"/>
              <a:ext cx="1573967" cy="0"/>
            </a:xfrm>
            <a:prstGeom prst="line">
              <a:avLst/>
            </a:prstGeom>
            <a:noFill/>
            <a:ln w="88900" algn="ctr">
              <a:solidFill>
                <a:srgbClr val="FF9933"/>
              </a:solidFill>
              <a:round/>
              <a:headEnd/>
              <a:tailEnd/>
            </a:ln>
          </p:spPr>
        </p:cxnSp>
        <p:cxnSp>
          <p:nvCxnSpPr>
            <p:cNvPr id="17" name="直接连接符 16"/>
            <p:cNvCxnSpPr>
              <a:cxnSpLocks noChangeShapeType="1"/>
            </p:cNvCxnSpPr>
            <p:nvPr/>
          </p:nvCxnSpPr>
          <p:spPr bwMode="auto">
            <a:xfrm>
              <a:off x="1854961" y="2053854"/>
              <a:ext cx="1573967" cy="0"/>
            </a:xfrm>
            <a:prstGeom prst="line">
              <a:avLst/>
            </a:prstGeom>
            <a:noFill/>
            <a:ln w="88900" algn="ctr">
              <a:solidFill>
                <a:srgbClr val="FF9933"/>
              </a:solidFill>
              <a:round/>
              <a:headEnd/>
              <a:tailEnd/>
            </a:ln>
          </p:spPr>
        </p:cxnSp>
        <p:cxnSp>
          <p:nvCxnSpPr>
            <p:cNvPr id="18" name="直接连接符 17"/>
            <p:cNvCxnSpPr>
              <a:cxnSpLocks noChangeShapeType="1"/>
            </p:cNvCxnSpPr>
            <p:nvPr/>
          </p:nvCxnSpPr>
          <p:spPr bwMode="auto">
            <a:xfrm>
              <a:off x="1723797" y="2164128"/>
              <a:ext cx="1573967" cy="0"/>
            </a:xfrm>
            <a:prstGeom prst="line">
              <a:avLst/>
            </a:prstGeom>
            <a:noFill/>
            <a:ln w="88900" algn="ctr">
              <a:solidFill>
                <a:srgbClr val="FF9933"/>
              </a:solidFill>
              <a:round/>
              <a:headEnd/>
              <a:tailEnd/>
            </a:ln>
          </p:spPr>
        </p:cxnSp>
        <p:cxnSp>
          <p:nvCxnSpPr>
            <p:cNvPr id="56" name="直接连接符 54"/>
            <p:cNvCxnSpPr>
              <a:cxnSpLocks noChangeShapeType="1"/>
            </p:cNvCxnSpPr>
            <p:nvPr/>
          </p:nvCxnSpPr>
          <p:spPr bwMode="auto">
            <a:xfrm rot="10800000" flipV="1">
              <a:off x="7080727" y="2508663"/>
              <a:ext cx="1473051" cy="1402097"/>
            </a:xfrm>
            <a:prstGeom prst="line">
              <a:avLst/>
            </a:prstGeom>
            <a:noFill/>
            <a:ln w="88900" algn="ctr">
              <a:solidFill>
                <a:srgbClr val="FF9933"/>
              </a:solidFill>
              <a:round/>
              <a:headEnd/>
              <a:tailEnd/>
            </a:ln>
          </p:spPr>
        </p:cxnSp>
        <p:cxnSp>
          <p:nvCxnSpPr>
            <p:cNvPr id="57" name="直接连接符 55"/>
            <p:cNvCxnSpPr>
              <a:cxnSpLocks noChangeShapeType="1"/>
            </p:cNvCxnSpPr>
            <p:nvPr/>
          </p:nvCxnSpPr>
          <p:spPr bwMode="auto">
            <a:xfrm>
              <a:off x="4124337" y="2526953"/>
              <a:ext cx="4411984" cy="0"/>
            </a:xfrm>
            <a:prstGeom prst="line">
              <a:avLst/>
            </a:prstGeom>
            <a:noFill/>
            <a:ln w="88900" algn="ctr">
              <a:solidFill>
                <a:srgbClr val="FF9933"/>
              </a:solidFill>
              <a:round/>
              <a:headEnd/>
              <a:tailEnd/>
            </a:ln>
          </p:spPr>
        </p:cxnSp>
        <p:cxnSp>
          <p:nvCxnSpPr>
            <p:cNvPr id="58" name="直接连接符 56"/>
            <p:cNvCxnSpPr>
              <a:cxnSpLocks noChangeShapeType="1"/>
            </p:cNvCxnSpPr>
            <p:nvPr/>
          </p:nvCxnSpPr>
          <p:spPr bwMode="auto">
            <a:xfrm>
              <a:off x="3691256" y="2944916"/>
              <a:ext cx="4393992" cy="0"/>
            </a:xfrm>
            <a:prstGeom prst="line">
              <a:avLst/>
            </a:prstGeom>
            <a:noFill/>
            <a:ln w="88900" algn="ctr">
              <a:solidFill>
                <a:srgbClr val="FF9933"/>
              </a:solidFill>
              <a:round/>
              <a:headEnd/>
              <a:tailEnd/>
            </a:ln>
          </p:spPr>
        </p:cxnSp>
        <p:cxnSp>
          <p:nvCxnSpPr>
            <p:cNvPr id="59" name="直接连接符 57"/>
            <p:cNvCxnSpPr>
              <a:cxnSpLocks noChangeShapeType="1"/>
            </p:cNvCxnSpPr>
            <p:nvPr/>
          </p:nvCxnSpPr>
          <p:spPr bwMode="auto">
            <a:xfrm>
              <a:off x="3223039" y="3422587"/>
              <a:ext cx="4393992" cy="0"/>
            </a:xfrm>
            <a:prstGeom prst="line">
              <a:avLst/>
            </a:prstGeom>
            <a:noFill/>
            <a:ln w="88900" algn="ctr">
              <a:solidFill>
                <a:srgbClr val="FF9933"/>
              </a:solidFill>
              <a:round/>
              <a:headEnd/>
              <a:tailEnd/>
            </a:ln>
          </p:spPr>
        </p:cxnSp>
        <p:cxnSp>
          <p:nvCxnSpPr>
            <p:cNvPr id="60" name="直接连接符 58"/>
            <p:cNvCxnSpPr>
              <a:cxnSpLocks noChangeShapeType="1"/>
            </p:cNvCxnSpPr>
            <p:nvPr/>
          </p:nvCxnSpPr>
          <p:spPr bwMode="auto">
            <a:xfrm>
              <a:off x="2686433" y="3900259"/>
              <a:ext cx="4429156" cy="0"/>
            </a:xfrm>
            <a:prstGeom prst="line">
              <a:avLst/>
            </a:prstGeom>
            <a:noFill/>
            <a:ln w="88900" algn="ctr">
              <a:solidFill>
                <a:srgbClr val="FF9933"/>
              </a:solidFill>
              <a:round/>
              <a:headEnd/>
              <a:tailEnd/>
            </a:ln>
          </p:spPr>
        </p:cxnSp>
        <p:cxnSp>
          <p:nvCxnSpPr>
            <p:cNvPr id="61" name="直接连接符 59"/>
            <p:cNvCxnSpPr>
              <a:cxnSpLocks noChangeShapeType="1"/>
            </p:cNvCxnSpPr>
            <p:nvPr/>
          </p:nvCxnSpPr>
          <p:spPr bwMode="auto">
            <a:xfrm rot="5400000">
              <a:off x="2742276" y="2492204"/>
              <a:ext cx="1373306" cy="1442803"/>
            </a:xfrm>
            <a:prstGeom prst="line">
              <a:avLst/>
            </a:prstGeom>
            <a:noFill/>
            <a:ln w="88900" algn="ctr">
              <a:solidFill>
                <a:srgbClr val="FF9933"/>
              </a:solidFill>
              <a:round/>
              <a:headEnd/>
              <a:tailEnd/>
            </a:ln>
          </p:spPr>
        </p:cxnSp>
        <p:cxnSp>
          <p:nvCxnSpPr>
            <p:cNvPr id="62" name="直接连接符 60"/>
            <p:cNvCxnSpPr>
              <a:cxnSpLocks noChangeShapeType="1"/>
            </p:cNvCxnSpPr>
            <p:nvPr/>
          </p:nvCxnSpPr>
          <p:spPr bwMode="auto">
            <a:xfrm>
              <a:off x="4084748" y="2600378"/>
              <a:ext cx="4393992" cy="0"/>
            </a:xfrm>
            <a:prstGeom prst="line">
              <a:avLst/>
            </a:prstGeom>
            <a:noFill/>
            <a:ln w="19050" algn="ctr">
              <a:solidFill>
                <a:srgbClr val="FF9933"/>
              </a:solidFill>
              <a:round/>
              <a:headEnd/>
              <a:tailEnd/>
            </a:ln>
          </p:spPr>
        </p:cxnSp>
        <p:cxnSp>
          <p:nvCxnSpPr>
            <p:cNvPr id="63" name="直接连接符 61"/>
            <p:cNvCxnSpPr>
              <a:cxnSpLocks noChangeShapeType="1"/>
            </p:cNvCxnSpPr>
            <p:nvPr/>
          </p:nvCxnSpPr>
          <p:spPr bwMode="auto">
            <a:xfrm>
              <a:off x="4019166" y="2646371"/>
              <a:ext cx="4393992" cy="0"/>
            </a:xfrm>
            <a:prstGeom prst="line">
              <a:avLst/>
            </a:prstGeom>
            <a:noFill/>
            <a:ln w="19050" algn="ctr">
              <a:solidFill>
                <a:srgbClr val="FF9933"/>
              </a:solidFill>
              <a:round/>
              <a:headEnd/>
              <a:tailEnd/>
            </a:ln>
          </p:spPr>
        </p:cxnSp>
        <p:cxnSp>
          <p:nvCxnSpPr>
            <p:cNvPr id="64" name="直接连接符 62"/>
            <p:cNvCxnSpPr>
              <a:cxnSpLocks noChangeShapeType="1"/>
            </p:cNvCxnSpPr>
            <p:nvPr/>
          </p:nvCxnSpPr>
          <p:spPr bwMode="auto">
            <a:xfrm>
              <a:off x="3953584" y="2696936"/>
              <a:ext cx="4393992" cy="0"/>
            </a:xfrm>
            <a:prstGeom prst="line">
              <a:avLst/>
            </a:prstGeom>
            <a:noFill/>
            <a:ln w="19050" algn="ctr">
              <a:solidFill>
                <a:srgbClr val="FF9933"/>
              </a:solidFill>
              <a:round/>
              <a:headEnd/>
              <a:tailEnd/>
            </a:ln>
          </p:spPr>
        </p:cxnSp>
        <p:cxnSp>
          <p:nvCxnSpPr>
            <p:cNvPr id="65" name="直接连接符 63"/>
            <p:cNvCxnSpPr>
              <a:cxnSpLocks noChangeShapeType="1"/>
            </p:cNvCxnSpPr>
            <p:nvPr/>
          </p:nvCxnSpPr>
          <p:spPr bwMode="auto">
            <a:xfrm>
              <a:off x="3888002" y="2752073"/>
              <a:ext cx="4393992" cy="0"/>
            </a:xfrm>
            <a:prstGeom prst="line">
              <a:avLst/>
            </a:prstGeom>
            <a:noFill/>
            <a:ln w="19050" algn="ctr">
              <a:solidFill>
                <a:srgbClr val="FF9933"/>
              </a:solidFill>
              <a:round/>
              <a:headEnd/>
              <a:tailEnd/>
            </a:ln>
          </p:spPr>
        </p:cxnSp>
        <p:cxnSp>
          <p:nvCxnSpPr>
            <p:cNvPr id="66" name="直接连接符 64"/>
            <p:cNvCxnSpPr>
              <a:cxnSpLocks noChangeShapeType="1"/>
            </p:cNvCxnSpPr>
            <p:nvPr/>
          </p:nvCxnSpPr>
          <p:spPr bwMode="auto">
            <a:xfrm>
              <a:off x="3822420" y="2811782"/>
              <a:ext cx="4393992" cy="0"/>
            </a:xfrm>
            <a:prstGeom prst="line">
              <a:avLst/>
            </a:prstGeom>
            <a:noFill/>
            <a:ln w="19050" algn="ctr">
              <a:solidFill>
                <a:srgbClr val="FF9933"/>
              </a:solidFill>
              <a:round/>
              <a:headEnd/>
              <a:tailEnd/>
            </a:ln>
          </p:spPr>
        </p:cxnSp>
        <p:cxnSp>
          <p:nvCxnSpPr>
            <p:cNvPr id="67" name="直接连接符 65"/>
            <p:cNvCxnSpPr>
              <a:cxnSpLocks noChangeShapeType="1"/>
            </p:cNvCxnSpPr>
            <p:nvPr/>
          </p:nvCxnSpPr>
          <p:spPr bwMode="auto">
            <a:xfrm>
              <a:off x="3756838" y="2866919"/>
              <a:ext cx="4393992" cy="0"/>
            </a:xfrm>
            <a:prstGeom prst="line">
              <a:avLst/>
            </a:prstGeom>
            <a:noFill/>
            <a:ln w="19050" algn="ctr">
              <a:solidFill>
                <a:srgbClr val="FF9933"/>
              </a:solidFill>
              <a:round/>
              <a:headEnd/>
              <a:tailEnd/>
            </a:ln>
          </p:spPr>
        </p:cxnSp>
        <p:cxnSp>
          <p:nvCxnSpPr>
            <p:cNvPr id="68" name="直接连接符 66"/>
            <p:cNvCxnSpPr>
              <a:cxnSpLocks noChangeShapeType="1"/>
            </p:cNvCxnSpPr>
            <p:nvPr/>
          </p:nvCxnSpPr>
          <p:spPr bwMode="auto">
            <a:xfrm>
              <a:off x="3621103" y="3022913"/>
              <a:ext cx="4393992" cy="0"/>
            </a:xfrm>
            <a:prstGeom prst="line">
              <a:avLst/>
            </a:prstGeom>
            <a:noFill/>
            <a:ln w="19050" algn="ctr">
              <a:solidFill>
                <a:srgbClr val="FF9933"/>
              </a:solidFill>
              <a:round/>
              <a:headEnd/>
              <a:tailEnd/>
            </a:ln>
          </p:spPr>
        </p:cxnSp>
        <p:cxnSp>
          <p:nvCxnSpPr>
            <p:cNvPr id="69" name="直接连接符 67"/>
            <p:cNvCxnSpPr>
              <a:cxnSpLocks noChangeShapeType="1"/>
            </p:cNvCxnSpPr>
            <p:nvPr/>
          </p:nvCxnSpPr>
          <p:spPr bwMode="auto">
            <a:xfrm>
              <a:off x="3555521" y="3068906"/>
              <a:ext cx="4393992" cy="0"/>
            </a:xfrm>
            <a:prstGeom prst="line">
              <a:avLst/>
            </a:prstGeom>
            <a:noFill/>
            <a:ln w="19050" algn="ctr">
              <a:solidFill>
                <a:srgbClr val="FF9933"/>
              </a:solidFill>
              <a:round/>
              <a:headEnd/>
              <a:tailEnd/>
            </a:ln>
          </p:spPr>
        </p:cxnSp>
        <p:cxnSp>
          <p:nvCxnSpPr>
            <p:cNvPr id="70" name="直接连接符 68"/>
            <p:cNvCxnSpPr>
              <a:cxnSpLocks noChangeShapeType="1"/>
            </p:cNvCxnSpPr>
            <p:nvPr/>
          </p:nvCxnSpPr>
          <p:spPr bwMode="auto">
            <a:xfrm>
              <a:off x="3499083" y="3127431"/>
              <a:ext cx="4393992" cy="0"/>
            </a:xfrm>
            <a:prstGeom prst="line">
              <a:avLst/>
            </a:prstGeom>
            <a:noFill/>
            <a:ln w="19050" algn="ctr">
              <a:solidFill>
                <a:srgbClr val="FF9933"/>
              </a:solidFill>
              <a:round/>
              <a:headEnd/>
              <a:tailEnd/>
            </a:ln>
          </p:spPr>
        </p:cxnSp>
        <p:cxnSp>
          <p:nvCxnSpPr>
            <p:cNvPr id="71" name="直接连接符 69"/>
            <p:cNvCxnSpPr>
              <a:cxnSpLocks noChangeShapeType="1"/>
            </p:cNvCxnSpPr>
            <p:nvPr/>
          </p:nvCxnSpPr>
          <p:spPr bwMode="auto">
            <a:xfrm>
              <a:off x="3433501" y="3174608"/>
              <a:ext cx="4393992" cy="0"/>
            </a:xfrm>
            <a:prstGeom prst="line">
              <a:avLst/>
            </a:prstGeom>
            <a:noFill/>
            <a:ln w="19050" algn="ctr">
              <a:solidFill>
                <a:srgbClr val="FF9933"/>
              </a:solidFill>
              <a:round/>
              <a:headEnd/>
              <a:tailEnd/>
            </a:ln>
          </p:spPr>
        </p:cxnSp>
        <p:cxnSp>
          <p:nvCxnSpPr>
            <p:cNvPr id="72" name="直接连接符 70"/>
            <p:cNvCxnSpPr>
              <a:cxnSpLocks noChangeShapeType="1"/>
            </p:cNvCxnSpPr>
            <p:nvPr/>
          </p:nvCxnSpPr>
          <p:spPr bwMode="auto">
            <a:xfrm>
              <a:off x="3372491" y="3234316"/>
              <a:ext cx="4393992" cy="0"/>
            </a:xfrm>
            <a:prstGeom prst="line">
              <a:avLst/>
            </a:prstGeom>
            <a:noFill/>
            <a:ln w="19050" algn="ctr">
              <a:solidFill>
                <a:srgbClr val="FF9933"/>
              </a:solidFill>
              <a:round/>
              <a:headEnd/>
              <a:tailEnd/>
            </a:ln>
          </p:spPr>
        </p:cxnSp>
        <p:cxnSp>
          <p:nvCxnSpPr>
            <p:cNvPr id="73" name="直接连接符 71"/>
            <p:cNvCxnSpPr>
              <a:cxnSpLocks noChangeShapeType="1"/>
            </p:cNvCxnSpPr>
            <p:nvPr/>
          </p:nvCxnSpPr>
          <p:spPr bwMode="auto">
            <a:xfrm>
              <a:off x="3325061" y="3289453"/>
              <a:ext cx="4393992" cy="0"/>
            </a:xfrm>
            <a:prstGeom prst="line">
              <a:avLst/>
            </a:prstGeom>
            <a:noFill/>
            <a:ln w="19050" algn="ctr">
              <a:solidFill>
                <a:srgbClr val="FF9933"/>
              </a:solidFill>
              <a:round/>
              <a:headEnd/>
              <a:tailEnd/>
            </a:ln>
          </p:spPr>
        </p:cxnSp>
        <p:cxnSp>
          <p:nvCxnSpPr>
            <p:cNvPr id="74" name="直接连接符 72"/>
            <p:cNvCxnSpPr>
              <a:cxnSpLocks noChangeShapeType="1"/>
            </p:cNvCxnSpPr>
            <p:nvPr/>
          </p:nvCxnSpPr>
          <p:spPr bwMode="auto">
            <a:xfrm>
              <a:off x="3268691" y="3344590"/>
              <a:ext cx="4393992" cy="0"/>
            </a:xfrm>
            <a:prstGeom prst="line">
              <a:avLst/>
            </a:prstGeom>
            <a:noFill/>
            <a:ln w="19050" algn="ctr">
              <a:solidFill>
                <a:srgbClr val="FF9933"/>
              </a:solidFill>
              <a:round/>
              <a:headEnd/>
              <a:tailEnd/>
            </a:ln>
          </p:spPr>
        </p:cxnSp>
        <p:cxnSp>
          <p:nvCxnSpPr>
            <p:cNvPr id="75" name="直接连接符 73"/>
            <p:cNvCxnSpPr>
              <a:cxnSpLocks noChangeShapeType="1"/>
            </p:cNvCxnSpPr>
            <p:nvPr/>
          </p:nvCxnSpPr>
          <p:spPr bwMode="auto">
            <a:xfrm>
              <a:off x="3118901" y="3505156"/>
              <a:ext cx="4393992" cy="0"/>
            </a:xfrm>
            <a:prstGeom prst="line">
              <a:avLst/>
            </a:prstGeom>
            <a:noFill/>
            <a:ln w="19050" algn="ctr">
              <a:solidFill>
                <a:srgbClr val="FF9933"/>
              </a:solidFill>
              <a:round/>
              <a:headEnd/>
              <a:tailEnd/>
            </a:ln>
          </p:spPr>
        </p:cxnSp>
        <p:cxnSp>
          <p:nvCxnSpPr>
            <p:cNvPr id="76" name="直接连接符 74"/>
            <p:cNvCxnSpPr>
              <a:cxnSpLocks noChangeShapeType="1"/>
            </p:cNvCxnSpPr>
            <p:nvPr/>
          </p:nvCxnSpPr>
          <p:spPr bwMode="auto">
            <a:xfrm>
              <a:off x="3073723" y="3560293"/>
              <a:ext cx="4393992" cy="0"/>
            </a:xfrm>
            <a:prstGeom prst="line">
              <a:avLst/>
            </a:prstGeom>
            <a:noFill/>
            <a:ln w="19050" algn="ctr">
              <a:solidFill>
                <a:srgbClr val="FF9933"/>
              </a:solidFill>
              <a:round/>
              <a:headEnd/>
              <a:tailEnd/>
            </a:ln>
          </p:spPr>
        </p:cxnSp>
        <p:cxnSp>
          <p:nvCxnSpPr>
            <p:cNvPr id="77" name="直接连接符 75"/>
            <p:cNvCxnSpPr>
              <a:cxnSpLocks noChangeShapeType="1"/>
            </p:cNvCxnSpPr>
            <p:nvPr/>
          </p:nvCxnSpPr>
          <p:spPr bwMode="auto">
            <a:xfrm>
              <a:off x="3030865" y="3610858"/>
              <a:ext cx="4393992" cy="0"/>
            </a:xfrm>
            <a:prstGeom prst="line">
              <a:avLst/>
            </a:prstGeom>
            <a:noFill/>
            <a:ln w="19050" algn="ctr">
              <a:solidFill>
                <a:srgbClr val="FF9933"/>
              </a:solidFill>
              <a:round/>
              <a:headEnd/>
              <a:tailEnd/>
            </a:ln>
          </p:spPr>
        </p:cxnSp>
        <p:cxnSp>
          <p:nvCxnSpPr>
            <p:cNvPr id="78" name="直接连接符 76"/>
            <p:cNvCxnSpPr>
              <a:cxnSpLocks noChangeShapeType="1"/>
            </p:cNvCxnSpPr>
            <p:nvPr/>
          </p:nvCxnSpPr>
          <p:spPr bwMode="auto">
            <a:xfrm>
              <a:off x="2969855" y="3661423"/>
              <a:ext cx="4393992" cy="0"/>
            </a:xfrm>
            <a:prstGeom prst="line">
              <a:avLst/>
            </a:prstGeom>
            <a:noFill/>
            <a:ln w="19050" algn="ctr">
              <a:solidFill>
                <a:srgbClr val="FF9933"/>
              </a:solidFill>
              <a:round/>
              <a:headEnd/>
              <a:tailEnd/>
            </a:ln>
          </p:spPr>
        </p:cxnSp>
        <p:cxnSp>
          <p:nvCxnSpPr>
            <p:cNvPr id="79" name="直接连接符 77"/>
            <p:cNvCxnSpPr>
              <a:cxnSpLocks noChangeShapeType="1"/>
            </p:cNvCxnSpPr>
            <p:nvPr/>
          </p:nvCxnSpPr>
          <p:spPr bwMode="auto">
            <a:xfrm>
              <a:off x="2904273" y="3716560"/>
              <a:ext cx="4393992" cy="0"/>
            </a:xfrm>
            <a:prstGeom prst="line">
              <a:avLst/>
            </a:prstGeom>
            <a:noFill/>
            <a:ln w="19050" algn="ctr">
              <a:solidFill>
                <a:srgbClr val="FF9933"/>
              </a:solidFill>
              <a:round/>
              <a:headEnd/>
              <a:tailEnd/>
            </a:ln>
          </p:spPr>
        </p:cxnSp>
        <p:cxnSp>
          <p:nvCxnSpPr>
            <p:cNvPr id="80" name="直接连接符 78"/>
            <p:cNvCxnSpPr>
              <a:cxnSpLocks noChangeShapeType="1"/>
            </p:cNvCxnSpPr>
            <p:nvPr/>
          </p:nvCxnSpPr>
          <p:spPr bwMode="auto">
            <a:xfrm>
              <a:off x="2838691" y="3771697"/>
              <a:ext cx="4393992" cy="0"/>
            </a:xfrm>
            <a:prstGeom prst="line">
              <a:avLst/>
            </a:prstGeom>
            <a:noFill/>
            <a:ln w="19050" algn="ctr">
              <a:solidFill>
                <a:srgbClr val="FF9933"/>
              </a:solidFill>
              <a:round/>
              <a:headEnd/>
              <a:tailEnd/>
            </a:ln>
          </p:spPr>
        </p:cxnSp>
        <p:cxnSp>
          <p:nvCxnSpPr>
            <p:cNvPr id="81" name="直接连接符 79"/>
            <p:cNvCxnSpPr>
              <a:cxnSpLocks noChangeShapeType="1"/>
            </p:cNvCxnSpPr>
            <p:nvPr/>
          </p:nvCxnSpPr>
          <p:spPr bwMode="auto">
            <a:xfrm>
              <a:off x="2773109" y="3822262"/>
              <a:ext cx="4393992" cy="0"/>
            </a:xfrm>
            <a:prstGeom prst="line">
              <a:avLst/>
            </a:prstGeom>
            <a:noFill/>
            <a:ln w="19050" algn="ctr">
              <a:solidFill>
                <a:srgbClr val="FF9933"/>
              </a:solidFill>
              <a:round/>
              <a:headEnd/>
              <a:tailEnd/>
            </a:ln>
          </p:spPr>
        </p:cxnSp>
        <p:cxnSp>
          <p:nvCxnSpPr>
            <p:cNvPr id="25" name="直接连接符 54"/>
            <p:cNvCxnSpPr>
              <a:cxnSpLocks noChangeShapeType="1"/>
            </p:cNvCxnSpPr>
            <p:nvPr/>
          </p:nvCxnSpPr>
          <p:spPr bwMode="auto">
            <a:xfrm rot="10800000" flipV="1">
              <a:off x="4142340" y="2510935"/>
              <a:ext cx="1473051" cy="1402097"/>
            </a:xfrm>
            <a:prstGeom prst="line">
              <a:avLst/>
            </a:prstGeom>
            <a:noFill/>
            <a:ln w="88900" algn="ctr">
              <a:solidFill>
                <a:srgbClr val="FF9933"/>
              </a:solidFill>
              <a:round/>
              <a:headEnd/>
              <a:tailEnd/>
            </a:ln>
          </p:spPr>
        </p:cxnSp>
        <p:cxnSp>
          <p:nvCxnSpPr>
            <p:cNvPr id="26" name="直接连接符 54"/>
            <p:cNvCxnSpPr>
              <a:cxnSpLocks noChangeShapeType="1"/>
            </p:cNvCxnSpPr>
            <p:nvPr/>
          </p:nvCxnSpPr>
          <p:spPr bwMode="auto">
            <a:xfrm rot="10800000" flipV="1">
              <a:off x="5642538" y="2500289"/>
              <a:ext cx="1473051" cy="1402097"/>
            </a:xfrm>
            <a:prstGeom prst="line">
              <a:avLst/>
            </a:prstGeom>
            <a:noFill/>
            <a:ln w="88900" algn="ctr">
              <a:solidFill>
                <a:srgbClr val="FF9933"/>
              </a:solidFill>
              <a:round/>
              <a:headEnd/>
              <a:tailEnd/>
            </a:ln>
          </p:spPr>
        </p:cxnSp>
      </p:grpSp>
      <p:grpSp>
        <p:nvGrpSpPr>
          <p:cNvPr id="90" name="组合 89"/>
          <p:cNvGrpSpPr/>
          <p:nvPr/>
        </p:nvGrpSpPr>
        <p:grpSpPr>
          <a:xfrm>
            <a:off x="522630" y="2446831"/>
            <a:ext cx="5312816" cy="1074762"/>
            <a:chOff x="772182" y="2885206"/>
            <a:chExt cx="7783868" cy="2707388"/>
          </a:xfrm>
        </p:grpSpPr>
        <p:cxnSp>
          <p:nvCxnSpPr>
            <p:cNvPr id="6" name="直接连接符 10"/>
            <p:cNvCxnSpPr>
              <a:cxnSpLocks noChangeShapeType="1"/>
            </p:cNvCxnSpPr>
            <p:nvPr/>
          </p:nvCxnSpPr>
          <p:spPr bwMode="auto">
            <a:xfrm rot="5400000">
              <a:off x="319390" y="3780841"/>
              <a:ext cx="1791269" cy="0"/>
            </a:xfrm>
            <a:prstGeom prst="line">
              <a:avLst/>
            </a:prstGeom>
            <a:noFill/>
            <a:ln w="88900" algn="ctr">
              <a:solidFill>
                <a:srgbClr val="33CCCC"/>
              </a:solidFill>
              <a:round/>
              <a:headEnd/>
              <a:tailEnd/>
            </a:ln>
          </p:spPr>
        </p:cxnSp>
        <p:cxnSp>
          <p:nvCxnSpPr>
            <p:cNvPr id="7" name="直接连接符 9"/>
            <p:cNvCxnSpPr>
              <a:cxnSpLocks noChangeShapeType="1"/>
            </p:cNvCxnSpPr>
            <p:nvPr/>
          </p:nvCxnSpPr>
          <p:spPr bwMode="auto">
            <a:xfrm rot="5400000">
              <a:off x="130903" y="3840550"/>
              <a:ext cx="1910687" cy="0"/>
            </a:xfrm>
            <a:prstGeom prst="line">
              <a:avLst/>
            </a:prstGeom>
            <a:noFill/>
            <a:ln w="88900" algn="ctr">
              <a:solidFill>
                <a:srgbClr val="33CCCC"/>
              </a:solidFill>
              <a:round/>
              <a:headEnd/>
              <a:tailEnd/>
            </a:ln>
          </p:spPr>
        </p:cxnSp>
        <p:cxnSp>
          <p:nvCxnSpPr>
            <p:cNvPr id="8" name="直接连接符 8"/>
            <p:cNvCxnSpPr>
              <a:cxnSpLocks noChangeShapeType="1"/>
            </p:cNvCxnSpPr>
            <p:nvPr/>
          </p:nvCxnSpPr>
          <p:spPr bwMode="auto">
            <a:xfrm rot="5400000">
              <a:off x="-68979" y="3900259"/>
              <a:ext cx="2030104" cy="0"/>
            </a:xfrm>
            <a:prstGeom prst="line">
              <a:avLst/>
            </a:prstGeom>
            <a:noFill/>
            <a:ln w="88900" algn="ctr">
              <a:solidFill>
                <a:srgbClr val="33CCCC"/>
              </a:solidFill>
              <a:round/>
              <a:headEnd/>
              <a:tailEnd/>
            </a:ln>
          </p:spPr>
        </p:cxnSp>
        <p:cxnSp>
          <p:nvCxnSpPr>
            <p:cNvPr id="9" name="直接连接符 6"/>
            <p:cNvCxnSpPr>
              <a:cxnSpLocks noChangeShapeType="1"/>
            </p:cNvCxnSpPr>
            <p:nvPr/>
          </p:nvCxnSpPr>
          <p:spPr bwMode="auto">
            <a:xfrm rot="5400000">
              <a:off x="-266610" y="3959968"/>
              <a:ext cx="2149522" cy="0"/>
            </a:xfrm>
            <a:prstGeom prst="line">
              <a:avLst/>
            </a:prstGeom>
            <a:noFill/>
            <a:ln w="88900" algn="ctr">
              <a:solidFill>
                <a:srgbClr val="33CCCC"/>
              </a:solidFill>
              <a:round/>
              <a:headEnd/>
              <a:tailEnd/>
            </a:ln>
          </p:spPr>
        </p:cxnSp>
        <p:cxnSp>
          <p:nvCxnSpPr>
            <p:cNvPr id="11" name="直接连接符 7"/>
            <p:cNvCxnSpPr>
              <a:cxnSpLocks noChangeShapeType="1"/>
            </p:cNvCxnSpPr>
            <p:nvPr/>
          </p:nvCxnSpPr>
          <p:spPr bwMode="auto">
            <a:xfrm>
              <a:off x="772182" y="5034729"/>
              <a:ext cx="2492115" cy="0"/>
            </a:xfrm>
            <a:prstGeom prst="line">
              <a:avLst/>
            </a:prstGeom>
            <a:noFill/>
            <a:ln w="88900" algn="ctr">
              <a:solidFill>
                <a:srgbClr val="33CCCC"/>
              </a:solidFill>
              <a:round/>
              <a:headEnd/>
              <a:tailEnd/>
            </a:ln>
          </p:spPr>
        </p:cxnSp>
        <p:cxnSp>
          <p:nvCxnSpPr>
            <p:cNvPr id="12" name="直接连接符 11"/>
            <p:cNvCxnSpPr>
              <a:cxnSpLocks noChangeShapeType="1"/>
            </p:cNvCxnSpPr>
            <p:nvPr/>
          </p:nvCxnSpPr>
          <p:spPr bwMode="auto">
            <a:xfrm>
              <a:off x="908447" y="4915311"/>
              <a:ext cx="2492115" cy="0"/>
            </a:xfrm>
            <a:prstGeom prst="line">
              <a:avLst/>
            </a:prstGeom>
            <a:noFill/>
            <a:ln w="88900" algn="ctr">
              <a:solidFill>
                <a:srgbClr val="33CCCC"/>
              </a:solidFill>
              <a:round/>
              <a:headEnd/>
              <a:tailEnd/>
            </a:ln>
          </p:spPr>
        </p:cxnSp>
        <p:cxnSp>
          <p:nvCxnSpPr>
            <p:cNvPr id="13" name="直接连接符 12"/>
            <p:cNvCxnSpPr>
              <a:cxnSpLocks noChangeShapeType="1"/>
            </p:cNvCxnSpPr>
            <p:nvPr/>
          </p:nvCxnSpPr>
          <p:spPr bwMode="auto">
            <a:xfrm>
              <a:off x="1041797" y="4795894"/>
              <a:ext cx="2492115" cy="0"/>
            </a:xfrm>
            <a:prstGeom prst="line">
              <a:avLst/>
            </a:prstGeom>
            <a:noFill/>
            <a:ln w="88900" algn="ctr">
              <a:solidFill>
                <a:srgbClr val="33CCCC"/>
              </a:solidFill>
              <a:round/>
              <a:headEnd/>
              <a:tailEnd/>
            </a:ln>
          </p:spPr>
        </p:cxnSp>
        <p:cxnSp>
          <p:nvCxnSpPr>
            <p:cNvPr id="14" name="直接连接符 13"/>
            <p:cNvCxnSpPr>
              <a:cxnSpLocks noChangeShapeType="1"/>
            </p:cNvCxnSpPr>
            <p:nvPr/>
          </p:nvCxnSpPr>
          <p:spPr bwMode="auto">
            <a:xfrm>
              <a:off x="1175147" y="4676476"/>
              <a:ext cx="2492115" cy="0"/>
            </a:xfrm>
            <a:prstGeom prst="line">
              <a:avLst/>
            </a:prstGeom>
            <a:noFill/>
            <a:ln w="88900" algn="ctr">
              <a:solidFill>
                <a:srgbClr val="33CCCC"/>
              </a:solidFill>
              <a:round/>
              <a:headEnd/>
              <a:tailEnd/>
            </a:ln>
          </p:spPr>
        </p:cxnSp>
        <p:grpSp>
          <p:nvGrpSpPr>
            <p:cNvPr id="24" name="组合 98"/>
            <p:cNvGrpSpPr/>
            <p:nvPr/>
          </p:nvGrpSpPr>
          <p:grpSpPr>
            <a:xfrm>
              <a:off x="2688705" y="4189639"/>
              <a:ext cx="5867345" cy="1402097"/>
              <a:chOff x="2571736" y="2080053"/>
              <a:chExt cx="5867345" cy="1402097"/>
            </a:xfrm>
            <a:solidFill>
              <a:srgbClr val="33CC33"/>
            </a:solidFill>
          </p:grpSpPr>
          <p:cxnSp>
            <p:nvCxnSpPr>
              <p:cNvPr id="30" name="直接连接符 54"/>
              <p:cNvCxnSpPr>
                <a:cxnSpLocks noChangeShapeType="1"/>
              </p:cNvCxnSpPr>
              <p:nvPr/>
            </p:nvCxnSpPr>
            <p:spPr bwMode="auto">
              <a:xfrm rot="10800000" flipV="1">
                <a:off x="6966030" y="2080053"/>
                <a:ext cx="1473051" cy="1402097"/>
              </a:xfrm>
              <a:prstGeom prst="line">
                <a:avLst/>
              </a:prstGeom>
              <a:grpFill/>
              <a:ln w="88900" algn="ctr">
                <a:solidFill>
                  <a:srgbClr val="33CCCC"/>
                </a:solidFill>
                <a:round/>
                <a:headEnd/>
                <a:tailEnd/>
              </a:ln>
            </p:spPr>
          </p:cxnSp>
          <p:cxnSp>
            <p:nvCxnSpPr>
              <p:cNvPr id="31" name="直接连接符 55"/>
              <p:cNvCxnSpPr>
                <a:cxnSpLocks noChangeShapeType="1"/>
              </p:cNvCxnSpPr>
              <p:nvPr/>
            </p:nvCxnSpPr>
            <p:spPr bwMode="auto">
              <a:xfrm>
                <a:off x="4009640" y="2098343"/>
                <a:ext cx="4411984" cy="0"/>
              </a:xfrm>
              <a:prstGeom prst="line">
                <a:avLst/>
              </a:prstGeom>
              <a:grpFill/>
              <a:ln w="88900" algn="ctr">
                <a:solidFill>
                  <a:srgbClr val="33CCCC"/>
                </a:solidFill>
                <a:round/>
                <a:headEnd/>
                <a:tailEnd/>
              </a:ln>
            </p:spPr>
          </p:cxnSp>
          <p:cxnSp>
            <p:nvCxnSpPr>
              <p:cNvPr id="32" name="直接连接符 56"/>
              <p:cNvCxnSpPr>
                <a:cxnSpLocks noChangeShapeType="1"/>
              </p:cNvCxnSpPr>
              <p:nvPr/>
            </p:nvCxnSpPr>
            <p:spPr bwMode="auto">
              <a:xfrm>
                <a:off x="3576559" y="2516306"/>
                <a:ext cx="4393992" cy="0"/>
              </a:xfrm>
              <a:prstGeom prst="line">
                <a:avLst/>
              </a:prstGeom>
              <a:grpFill/>
              <a:ln w="88900" algn="ctr">
                <a:solidFill>
                  <a:srgbClr val="33CCCC"/>
                </a:solidFill>
                <a:round/>
                <a:headEnd/>
                <a:tailEnd/>
              </a:ln>
            </p:spPr>
          </p:cxnSp>
          <p:cxnSp>
            <p:nvCxnSpPr>
              <p:cNvPr id="33" name="直接连接符 57"/>
              <p:cNvCxnSpPr>
                <a:cxnSpLocks noChangeShapeType="1"/>
              </p:cNvCxnSpPr>
              <p:nvPr/>
            </p:nvCxnSpPr>
            <p:spPr bwMode="auto">
              <a:xfrm>
                <a:off x="3108342" y="2993977"/>
                <a:ext cx="4393992" cy="0"/>
              </a:xfrm>
              <a:prstGeom prst="line">
                <a:avLst/>
              </a:prstGeom>
              <a:grpFill/>
              <a:ln w="88900" algn="ctr">
                <a:solidFill>
                  <a:srgbClr val="33CCCC"/>
                </a:solidFill>
                <a:round/>
                <a:headEnd/>
                <a:tailEnd/>
              </a:ln>
            </p:spPr>
          </p:cxnSp>
          <p:cxnSp>
            <p:nvCxnSpPr>
              <p:cNvPr id="34" name="直接连接符 58"/>
              <p:cNvCxnSpPr>
                <a:cxnSpLocks noChangeShapeType="1"/>
              </p:cNvCxnSpPr>
              <p:nvPr/>
            </p:nvCxnSpPr>
            <p:spPr bwMode="auto">
              <a:xfrm>
                <a:off x="2571736" y="3471649"/>
                <a:ext cx="4429156" cy="0"/>
              </a:xfrm>
              <a:prstGeom prst="line">
                <a:avLst/>
              </a:prstGeom>
              <a:grpFill/>
              <a:ln w="88900" algn="ctr">
                <a:solidFill>
                  <a:srgbClr val="33CCCC"/>
                </a:solidFill>
                <a:round/>
                <a:headEnd/>
                <a:tailEnd/>
              </a:ln>
            </p:spPr>
          </p:cxnSp>
          <p:cxnSp>
            <p:nvCxnSpPr>
              <p:cNvPr id="35" name="直接连接符 59"/>
              <p:cNvCxnSpPr>
                <a:cxnSpLocks noChangeShapeType="1"/>
              </p:cNvCxnSpPr>
              <p:nvPr/>
            </p:nvCxnSpPr>
            <p:spPr bwMode="auto">
              <a:xfrm rot="5400000">
                <a:off x="2627579" y="2063594"/>
                <a:ext cx="1373306" cy="1442803"/>
              </a:xfrm>
              <a:prstGeom prst="line">
                <a:avLst/>
              </a:prstGeom>
              <a:grpFill/>
              <a:ln w="88900" algn="ctr">
                <a:solidFill>
                  <a:srgbClr val="33CCCC"/>
                </a:solidFill>
                <a:round/>
                <a:headEnd/>
                <a:tailEnd/>
              </a:ln>
            </p:spPr>
          </p:cxnSp>
          <p:cxnSp>
            <p:nvCxnSpPr>
              <p:cNvPr id="36" name="直接连接符 60"/>
              <p:cNvCxnSpPr>
                <a:cxnSpLocks noChangeShapeType="1"/>
              </p:cNvCxnSpPr>
              <p:nvPr/>
            </p:nvCxnSpPr>
            <p:spPr bwMode="auto">
              <a:xfrm>
                <a:off x="3970051" y="2171768"/>
                <a:ext cx="4393992" cy="0"/>
              </a:xfrm>
              <a:prstGeom prst="line">
                <a:avLst/>
              </a:prstGeom>
              <a:grpFill/>
              <a:ln w="19050" algn="ctr">
                <a:solidFill>
                  <a:srgbClr val="33CCCC"/>
                </a:solidFill>
                <a:round/>
                <a:headEnd/>
                <a:tailEnd/>
              </a:ln>
            </p:spPr>
          </p:cxnSp>
          <p:cxnSp>
            <p:nvCxnSpPr>
              <p:cNvPr id="37" name="直接连接符 61"/>
              <p:cNvCxnSpPr>
                <a:cxnSpLocks noChangeShapeType="1"/>
              </p:cNvCxnSpPr>
              <p:nvPr/>
            </p:nvCxnSpPr>
            <p:spPr bwMode="auto">
              <a:xfrm>
                <a:off x="3904469" y="2217761"/>
                <a:ext cx="4393992" cy="0"/>
              </a:xfrm>
              <a:prstGeom prst="line">
                <a:avLst/>
              </a:prstGeom>
              <a:grpFill/>
              <a:ln w="19050" algn="ctr">
                <a:solidFill>
                  <a:srgbClr val="33CCCC"/>
                </a:solidFill>
                <a:round/>
                <a:headEnd/>
                <a:tailEnd/>
              </a:ln>
            </p:spPr>
          </p:cxnSp>
          <p:cxnSp>
            <p:nvCxnSpPr>
              <p:cNvPr id="38" name="直接连接符 62"/>
              <p:cNvCxnSpPr>
                <a:cxnSpLocks noChangeShapeType="1"/>
              </p:cNvCxnSpPr>
              <p:nvPr/>
            </p:nvCxnSpPr>
            <p:spPr bwMode="auto">
              <a:xfrm>
                <a:off x="3838887" y="2268326"/>
                <a:ext cx="4393992" cy="0"/>
              </a:xfrm>
              <a:prstGeom prst="line">
                <a:avLst/>
              </a:prstGeom>
              <a:grpFill/>
              <a:ln w="19050" algn="ctr">
                <a:solidFill>
                  <a:srgbClr val="33CCCC"/>
                </a:solidFill>
                <a:round/>
                <a:headEnd/>
                <a:tailEnd/>
              </a:ln>
            </p:spPr>
          </p:cxnSp>
          <p:cxnSp>
            <p:nvCxnSpPr>
              <p:cNvPr id="39" name="直接连接符 63"/>
              <p:cNvCxnSpPr>
                <a:cxnSpLocks noChangeShapeType="1"/>
              </p:cNvCxnSpPr>
              <p:nvPr/>
            </p:nvCxnSpPr>
            <p:spPr bwMode="auto">
              <a:xfrm>
                <a:off x="3773305" y="2323463"/>
                <a:ext cx="4393992" cy="0"/>
              </a:xfrm>
              <a:prstGeom prst="line">
                <a:avLst/>
              </a:prstGeom>
              <a:grpFill/>
              <a:ln w="19050" algn="ctr">
                <a:solidFill>
                  <a:srgbClr val="33CCCC"/>
                </a:solidFill>
                <a:round/>
                <a:headEnd/>
                <a:tailEnd/>
              </a:ln>
            </p:spPr>
          </p:cxnSp>
          <p:cxnSp>
            <p:nvCxnSpPr>
              <p:cNvPr id="40" name="直接连接符 64"/>
              <p:cNvCxnSpPr>
                <a:cxnSpLocks noChangeShapeType="1"/>
              </p:cNvCxnSpPr>
              <p:nvPr/>
            </p:nvCxnSpPr>
            <p:spPr bwMode="auto">
              <a:xfrm>
                <a:off x="3707723" y="2383172"/>
                <a:ext cx="4393992" cy="0"/>
              </a:xfrm>
              <a:prstGeom prst="line">
                <a:avLst/>
              </a:prstGeom>
              <a:grpFill/>
              <a:ln w="19050" algn="ctr">
                <a:solidFill>
                  <a:srgbClr val="33CCCC"/>
                </a:solidFill>
                <a:round/>
                <a:headEnd/>
                <a:tailEnd/>
              </a:ln>
            </p:spPr>
          </p:cxnSp>
          <p:cxnSp>
            <p:nvCxnSpPr>
              <p:cNvPr id="41" name="直接连接符 65"/>
              <p:cNvCxnSpPr>
                <a:cxnSpLocks noChangeShapeType="1"/>
              </p:cNvCxnSpPr>
              <p:nvPr/>
            </p:nvCxnSpPr>
            <p:spPr bwMode="auto">
              <a:xfrm>
                <a:off x="3642141" y="2438309"/>
                <a:ext cx="4393992" cy="0"/>
              </a:xfrm>
              <a:prstGeom prst="line">
                <a:avLst/>
              </a:prstGeom>
              <a:grpFill/>
              <a:ln w="19050" algn="ctr">
                <a:solidFill>
                  <a:srgbClr val="33CCCC"/>
                </a:solidFill>
                <a:round/>
                <a:headEnd/>
                <a:tailEnd/>
              </a:ln>
            </p:spPr>
          </p:cxnSp>
          <p:cxnSp>
            <p:nvCxnSpPr>
              <p:cNvPr id="42" name="直接连接符 66"/>
              <p:cNvCxnSpPr>
                <a:cxnSpLocks noChangeShapeType="1"/>
              </p:cNvCxnSpPr>
              <p:nvPr/>
            </p:nvCxnSpPr>
            <p:spPr bwMode="auto">
              <a:xfrm>
                <a:off x="3506406" y="2594303"/>
                <a:ext cx="4393992" cy="0"/>
              </a:xfrm>
              <a:prstGeom prst="line">
                <a:avLst/>
              </a:prstGeom>
              <a:grpFill/>
              <a:ln w="19050" algn="ctr">
                <a:solidFill>
                  <a:srgbClr val="33CCCC"/>
                </a:solidFill>
                <a:round/>
                <a:headEnd/>
                <a:tailEnd/>
              </a:ln>
            </p:spPr>
          </p:cxnSp>
          <p:cxnSp>
            <p:nvCxnSpPr>
              <p:cNvPr id="43" name="直接连接符 67"/>
              <p:cNvCxnSpPr>
                <a:cxnSpLocks noChangeShapeType="1"/>
              </p:cNvCxnSpPr>
              <p:nvPr/>
            </p:nvCxnSpPr>
            <p:spPr bwMode="auto">
              <a:xfrm>
                <a:off x="3440824" y="2640296"/>
                <a:ext cx="4393992" cy="0"/>
              </a:xfrm>
              <a:prstGeom prst="line">
                <a:avLst/>
              </a:prstGeom>
              <a:grpFill/>
              <a:ln w="19050" algn="ctr">
                <a:solidFill>
                  <a:srgbClr val="33CCCC"/>
                </a:solidFill>
                <a:round/>
                <a:headEnd/>
                <a:tailEnd/>
              </a:ln>
            </p:spPr>
          </p:cxnSp>
          <p:cxnSp>
            <p:nvCxnSpPr>
              <p:cNvPr id="44" name="直接连接符 68"/>
              <p:cNvCxnSpPr>
                <a:cxnSpLocks noChangeShapeType="1"/>
              </p:cNvCxnSpPr>
              <p:nvPr/>
            </p:nvCxnSpPr>
            <p:spPr bwMode="auto">
              <a:xfrm>
                <a:off x="3384386" y="2698821"/>
                <a:ext cx="4393992" cy="0"/>
              </a:xfrm>
              <a:prstGeom prst="line">
                <a:avLst/>
              </a:prstGeom>
              <a:grpFill/>
              <a:ln w="19050" algn="ctr">
                <a:solidFill>
                  <a:srgbClr val="33CCCC"/>
                </a:solidFill>
                <a:round/>
                <a:headEnd/>
                <a:tailEnd/>
              </a:ln>
            </p:spPr>
          </p:cxnSp>
          <p:cxnSp>
            <p:nvCxnSpPr>
              <p:cNvPr id="45" name="直接连接符 69"/>
              <p:cNvCxnSpPr>
                <a:cxnSpLocks noChangeShapeType="1"/>
              </p:cNvCxnSpPr>
              <p:nvPr/>
            </p:nvCxnSpPr>
            <p:spPr bwMode="auto">
              <a:xfrm>
                <a:off x="3318804" y="2745998"/>
                <a:ext cx="4393992" cy="0"/>
              </a:xfrm>
              <a:prstGeom prst="line">
                <a:avLst/>
              </a:prstGeom>
              <a:grpFill/>
              <a:ln w="19050" algn="ctr">
                <a:solidFill>
                  <a:srgbClr val="33CCCC"/>
                </a:solidFill>
                <a:round/>
                <a:headEnd/>
                <a:tailEnd/>
              </a:ln>
            </p:spPr>
          </p:cxnSp>
          <p:cxnSp>
            <p:nvCxnSpPr>
              <p:cNvPr id="46" name="直接连接符 70"/>
              <p:cNvCxnSpPr>
                <a:cxnSpLocks noChangeShapeType="1"/>
              </p:cNvCxnSpPr>
              <p:nvPr/>
            </p:nvCxnSpPr>
            <p:spPr bwMode="auto">
              <a:xfrm>
                <a:off x="3257794" y="2805706"/>
                <a:ext cx="4393992" cy="0"/>
              </a:xfrm>
              <a:prstGeom prst="line">
                <a:avLst/>
              </a:prstGeom>
              <a:grpFill/>
              <a:ln w="19050" algn="ctr">
                <a:solidFill>
                  <a:srgbClr val="33CCCC"/>
                </a:solidFill>
                <a:round/>
                <a:headEnd/>
                <a:tailEnd/>
              </a:ln>
            </p:spPr>
          </p:cxnSp>
          <p:cxnSp>
            <p:nvCxnSpPr>
              <p:cNvPr id="47" name="直接连接符 71"/>
              <p:cNvCxnSpPr>
                <a:cxnSpLocks noChangeShapeType="1"/>
              </p:cNvCxnSpPr>
              <p:nvPr/>
            </p:nvCxnSpPr>
            <p:spPr bwMode="auto">
              <a:xfrm>
                <a:off x="3210364" y="2860843"/>
                <a:ext cx="4393992" cy="0"/>
              </a:xfrm>
              <a:prstGeom prst="line">
                <a:avLst/>
              </a:prstGeom>
              <a:grpFill/>
              <a:ln w="19050" algn="ctr">
                <a:solidFill>
                  <a:srgbClr val="33CCCC"/>
                </a:solidFill>
                <a:round/>
                <a:headEnd/>
                <a:tailEnd/>
              </a:ln>
            </p:spPr>
          </p:cxnSp>
          <p:cxnSp>
            <p:nvCxnSpPr>
              <p:cNvPr id="48" name="直接连接符 72"/>
              <p:cNvCxnSpPr>
                <a:cxnSpLocks noChangeShapeType="1"/>
              </p:cNvCxnSpPr>
              <p:nvPr/>
            </p:nvCxnSpPr>
            <p:spPr bwMode="auto">
              <a:xfrm>
                <a:off x="3153994" y="2915980"/>
                <a:ext cx="4393992" cy="0"/>
              </a:xfrm>
              <a:prstGeom prst="line">
                <a:avLst/>
              </a:prstGeom>
              <a:grpFill/>
              <a:ln w="19050" algn="ctr">
                <a:solidFill>
                  <a:srgbClr val="33CCCC"/>
                </a:solidFill>
                <a:round/>
                <a:headEnd/>
                <a:tailEnd/>
              </a:ln>
            </p:spPr>
          </p:cxnSp>
          <p:cxnSp>
            <p:nvCxnSpPr>
              <p:cNvPr id="49" name="直接连接符 73"/>
              <p:cNvCxnSpPr>
                <a:cxnSpLocks noChangeShapeType="1"/>
              </p:cNvCxnSpPr>
              <p:nvPr/>
            </p:nvCxnSpPr>
            <p:spPr bwMode="auto">
              <a:xfrm>
                <a:off x="3004204" y="3076546"/>
                <a:ext cx="4393992" cy="0"/>
              </a:xfrm>
              <a:prstGeom prst="line">
                <a:avLst/>
              </a:prstGeom>
              <a:grpFill/>
              <a:ln w="19050" algn="ctr">
                <a:solidFill>
                  <a:srgbClr val="33CCCC"/>
                </a:solidFill>
                <a:round/>
                <a:headEnd/>
                <a:tailEnd/>
              </a:ln>
            </p:spPr>
          </p:cxnSp>
          <p:cxnSp>
            <p:nvCxnSpPr>
              <p:cNvPr id="50" name="直接连接符 74"/>
              <p:cNvCxnSpPr>
                <a:cxnSpLocks noChangeShapeType="1"/>
              </p:cNvCxnSpPr>
              <p:nvPr/>
            </p:nvCxnSpPr>
            <p:spPr bwMode="auto">
              <a:xfrm>
                <a:off x="2959026" y="3131683"/>
                <a:ext cx="4393992" cy="0"/>
              </a:xfrm>
              <a:prstGeom prst="line">
                <a:avLst/>
              </a:prstGeom>
              <a:grpFill/>
              <a:ln w="19050" algn="ctr">
                <a:solidFill>
                  <a:srgbClr val="33CCCC"/>
                </a:solidFill>
                <a:round/>
                <a:headEnd/>
                <a:tailEnd/>
              </a:ln>
            </p:spPr>
          </p:cxnSp>
          <p:cxnSp>
            <p:nvCxnSpPr>
              <p:cNvPr id="51" name="直接连接符 75"/>
              <p:cNvCxnSpPr>
                <a:cxnSpLocks noChangeShapeType="1"/>
              </p:cNvCxnSpPr>
              <p:nvPr/>
            </p:nvCxnSpPr>
            <p:spPr bwMode="auto">
              <a:xfrm>
                <a:off x="2916168" y="3182248"/>
                <a:ext cx="4393992" cy="0"/>
              </a:xfrm>
              <a:prstGeom prst="line">
                <a:avLst/>
              </a:prstGeom>
              <a:grpFill/>
              <a:ln w="19050" algn="ctr">
                <a:solidFill>
                  <a:srgbClr val="33CCCC"/>
                </a:solidFill>
                <a:round/>
                <a:headEnd/>
                <a:tailEnd/>
              </a:ln>
            </p:spPr>
          </p:cxnSp>
          <p:cxnSp>
            <p:nvCxnSpPr>
              <p:cNvPr id="52" name="直接连接符 76"/>
              <p:cNvCxnSpPr>
                <a:cxnSpLocks noChangeShapeType="1"/>
              </p:cNvCxnSpPr>
              <p:nvPr/>
            </p:nvCxnSpPr>
            <p:spPr bwMode="auto">
              <a:xfrm>
                <a:off x="2855158" y="3232813"/>
                <a:ext cx="4393992" cy="0"/>
              </a:xfrm>
              <a:prstGeom prst="line">
                <a:avLst/>
              </a:prstGeom>
              <a:grpFill/>
              <a:ln w="19050" algn="ctr">
                <a:solidFill>
                  <a:srgbClr val="33CCCC"/>
                </a:solidFill>
                <a:round/>
                <a:headEnd/>
                <a:tailEnd/>
              </a:ln>
            </p:spPr>
          </p:cxnSp>
          <p:cxnSp>
            <p:nvCxnSpPr>
              <p:cNvPr id="53" name="直接连接符 77"/>
              <p:cNvCxnSpPr>
                <a:cxnSpLocks noChangeShapeType="1"/>
              </p:cNvCxnSpPr>
              <p:nvPr/>
            </p:nvCxnSpPr>
            <p:spPr bwMode="auto">
              <a:xfrm>
                <a:off x="2789576" y="3287950"/>
                <a:ext cx="4393992" cy="0"/>
              </a:xfrm>
              <a:prstGeom prst="line">
                <a:avLst/>
              </a:prstGeom>
              <a:grpFill/>
              <a:ln w="19050" algn="ctr">
                <a:solidFill>
                  <a:srgbClr val="33CCCC"/>
                </a:solidFill>
                <a:round/>
                <a:headEnd/>
                <a:tailEnd/>
              </a:ln>
            </p:spPr>
          </p:cxnSp>
          <p:cxnSp>
            <p:nvCxnSpPr>
              <p:cNvPr id="54" name="直接连接符 78"/>
              <p:cNvCxnSpPr>
                <a:cxnSpLocks noChangeShapeType="1"/>
              </p:cNvCxnSpPr>
              <p:nvPr/>
            </p:nvCxnSpPr>
            <p:spPr bwMode="auto">
              <a:xfrm>
                <a:off x="2723994" y="3343087"/>
                <a:ext cx="4393992" cy="0"/>
              </a:xfrm>
              <a:prstGeom prst="line">
                <a:avLst/>
              </a:prstGeom>
              <a:grpFill/>
              <a:ln w="19050" algn="ctr">
                <a:solidFill>
                  <a:srgbClr val="33CCCC"/>
                </a:solidFill>
                <a:round/>
                <a:headEnd/>
                <a:tailEnd/>
              </a:ln>
            </p:spPr>
          </p:cxnSp>
          <p:cxnSp>
            <p:nvCxnSpPr>
              <p:cNvPr id="55" name="直接连接符 79"/>
              <p:cNvCxnSpPr>
                <a:cxnSpLocks noChangeShapeType="1"/>
              </p:cNvCxnSpPr>
              <p:nvPr/>
            </p:nvCxnSpPr>
            <p:spPr bwMode="auto">
              <a:xfrm>
                <a:off x="2658412" y="3393652"/>
                <a:ext cx="4393992" cy="0"/>
              </a:xfrm>
              <a:prstGeom prst="line">
                <a:avLst/>
              </a:prstGeom>
              <a:grpFill/>
              <a:ln w="19050" algn="ctr">
                <a:solidFill>
                  <a:srgbClr val="33CCCC"/>
                </a:solidFill>
                <a:round/>
                <a:headEnd/>
                <a:tailEnd/>
              </a:ln>
            </p:spPr>
          </p:cxnSp>
        </p:grpSp>
        <p:cxnSp>
          <p:nvCxnSpPr>
            <p:cNvPr id="27" name="直接连接符 54"/>
            <p:cNvCxnSpPr>
              <a:cxnSpLocks noChangeShapeType="1"/>
            </p:cNvCxnSpPr>
            <p:nvPr/>
          </p:nvCxnSpPr>
          <p:spPr bwMode="auto">
            <a:xfrm rot="10800000" flipV="1">
              <a:off x="4213778" y="4190497"/>
              <a:ext cx="1473051" cy="1402097"/>
            </a:xfrm>
            <a:prstGeom prst="line">
              <a:avLst/>
            </a:prstGeom>
            <a:solidFill>
              <a:srgbClr val="33CC33"/>
            </a:solidFill>
            <a:ln w="88900" algn="ctr">
              <a:solidFill>
                <a:srgbClr val="33CCCC"/>
              </a:solidFill>
              <a:round/>
              <a:headEnd/>
              <a:tailEnd/>
            </a:ln>
          </p:spPr>
        </p:cxnSp>
        <p:cxnSp>
          <p:nvCxnSpPr>
            <p:cNvPr id="28" name="直接连接符 54"/>
            <p:cNvCxnSpPr>
              <a:cxnSpLocks noChangeShapeType="1"/>
            </p:cNvCxnSpPr>
            <p:nvPr/>
          </p:nvCxnSpPr>
          <p:spPr bwMode="auto">
            <a:xfrm rot="10800000" flipV="1">
              <a:off x="5615392" y="4190496"/>
              <a:ext cx="1473051" cy="1402097"/>
            </a:xfrm>
            <a:prstGeom prst="line">
              <a:avLst/>
            </a:prstGeom>
            <a:solidFill>
              <a:srgbClr val="33CC33"/>
            </a:solidFill>
            <a:ln w="88900" algn="ctr">
              <a:solidFill>
                <a:srgbClr val="33CCCC"/>
              </a:solidFill>
              <a:round/>
              <a:headEnd/>
              <a:tailEnd/>
            </a:ln>
          </p:spPr>
        </p:cxnSp>
      </p:grpSp>
      <p:sp>
        <p:nvSpPr>
          <p:cNvPr id="29" name="圆柱形 28"/>
          <p:cNvSpPr/>
          <p:nvPr/>
        </p:nvSpPr>
        <p:spPr bwMode="auto">
          <a:xfrm>
            <a:off x="1930263" y="1648041"/>
            <a:ext cx="409448" cy="469511"/>
          </a:xfrm>
          <a:prstGeom prst="can">
            <a:avLst/>
          </a:prstGeom>
          <a:gradFill flip="none" rotWithShape="1">
            <a:gsLst>
              <a:gs pos="0">
                <a:srgbClr val="03D4A8"/>
              </a:gs>
              <a:gs pos="25000">
                <a:srgbClr val="21D6E0"/>
              </a:gs>
              <a:gs pos="75000">
                <a:srgbClr val="0087E6"/>
              </a:gs>
              <a:gs pos="100000">
                <a:srgbClr val="005CBF"/>
              </a:gs>
            </a:gsLst>
            <a:lin ang="5400000" scaled="0"/>
            <a:tileRect l="-100000" b="-100000"/>
          </a:gradFill>
          <a:ln w="9525" cap="flat" cmpd="sng" algn="ctr">
            <a:solidFill>
              <a:schemeClr val="accent1">
                <a:lumMod val="60000"/>
                <a:lumOff val="40000"/>
              </a:schemeClr>
            </a:solidFill>
            <a:prstDash val="solid"/>
            <a:round/>
            <a:headEnd type="none" w="med" len="med"/>
            <a:tailEnd type="none" w="med" len="med"/>
          </a:ln>
          <a:effectLst/>
        </p:spPr>
        <p:txBody>
          <a:bodyPr vert="horz" wrap="square" lIns="91440" tIns="45720" rIns="91440" bIns="45720" numCol="1" rtlCol="0" anchor="b"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CN" altLang="en-US" sz="8000" b="0" i="0" u="none" strike="noStrike" cap="none" normalizeH="0" baseline="0" smtClean="0">
              <a:ln>
                <a:noFill/>
              </a:ln>
              <a:solidFill>
                <a:schemeClr val="tx2"/>
              </a:solidFill>
              <a:effectLst/>
              <a:latin typeface="Arial" charset="0"/>
              <a:ea typeface="黑体" pitchFamily="2" charset="-122"/>
            </a:endParaRPr>
          </a:p>
        </p:txBody>
      </p:sp>
      <p:grpSp>
        <p:nvGrpSpPr>
          <p:cNvPr id="89" name="组合 88"/>
          <p:cNvGrpSpPr/>
          <p:nvPr/>
        </p:nvGrpSpPr>
        <p:grpSpPr>
          <a:xfrm>
            <a:off x="639016" y="3063318"/>
            <a:ext cx="358803" cy="209696"/>
            <a:chOff x="3232183" y="2646371"/>
            <a:chExt cx="525687" cy="528236"/>
          </a:xfrm>
        </p:grpSpPr>
        <p:sp>
          <p:nvSpPr>
            <p:cNvPr id="82" name="流程图: 汇总连接 24"/>
            <p:cNvSpPr>
              <a:spLocks noChangeArrowheads="1"/>
            </p:cNvSpPr>
            <p:nvPr/>
          </p:nvSpPr>
          <p:spPr bwMode="auto">
            <a:xfrm>
              <a:off x="3625674" y="2646371"/>
              <a:ext cx="132196" cy="120357"/>
            </a:xfrm>
            <a:prstGeom prst="flowChartSummingJunction">
              <a:avLst/>
            </a:prstGeom>
            <a:solidFill>
              <a:srgbClr val="0070C0"/>
            </a:solidFill>
            <a:ln w="25400" algn="ctr">
              <a:solidFill>
                <a:schemeClr val="accent3">
                  <a:lumMod val="75000"/>
                </a:schemeClr>
              </a:solidFill>
              <a:round/>
              <a:headEnd/>
              <a:tailEnd/>
            </a:ln>
          </p:spPr>
          <p:txBody>
            <a:bodyPr anchor="b"/>
            <a:lstStyle/>
            <a:p>
              <a:endParaRPr lang="zh-CN" altLang="en-US"/>
            </a:p>
          </p:txBody>
        </p:sp>
        <p:sp>
          <p:nvSpPr>
            <p:cNvPr id="83" name="流程图: 汇总连接 25"/>
            <p:cNvSpPr>
              <a:spLocks noChangeArrowheads="1"/>
            </p:cNvSpPr>
            <p:nvPr/>
          </p:nvSpPr>
          <p:spPr bwMode="auto">
            <a:xfrm>
              <a:off x="3494511" y="2792555"/>
              <a:ext cx="132196" cy="120357"/>
            </a:xfrm>
            <a:prstGeom prst="flowChartSummingJunction">
              <a:avLst/>
            </a:prstGeom>
            <a:solidFill>
              <a:srgbClr val="0070C0"/>
            </a:solidFill>
            <a:ln w="25400" algn="ctr">
              <a:solidFill>
                <a:schemeClr val="accent3">
                  <a:lumMod val="75000"/>
                </a:schemeClr>
              </a:solidFill>
              <a:round/>
              <a:headEnd/>
              <a:tailEnd/>
            </a:ln>
          </p:spPr>
          <p:txBody>
            <a:bodyPr anchor="b"/>
            <a:lstStyle/>
            <a:p>
              <a:endParaRPr lang="zh-CN" altLang="en-US"/>
            </a:p>
          </p:txBody>
        </p:sp>
        <p:sp>
          <p:nvSpPr>
            <p:cNvPr id="84" name="流程图: 汇总连接 26"/>
            <p:cNvSpPr>
              <a:spLocks noChangeArrowheads="1"/>
            </p:cNvSpPr>
            <p:nvPr/>
          </p:nvSpPr>
          <p:spPr bwMode="auto">
            <a:xfrm>
              <a:off x="3363347" y="2916545"/>
              <a:ext cx="132196" cy="120357"/>
            </a:xfrm>
            <a:prstGeom prst="flowChartSummingJunction">
              <a:avLst/>
            </a:prstGeom>
            <a:solidFill>
              <a:srgbClr val="0070C0"/>
            </a:solidFill>
            <a:ln w="25400" algn="ctr">
              <a:solidFill>
                <a:schemeClr val="accent3">
                  <a:lumMod val="75000"/>
                </a:schemeClr>
              </a:solidFill>
              <a:round/>
              <a:headEnd/>
              <a:tailEnd/>
            </a:ln>
          </p:spPr>
          <p:txBody>
            <a:bodyPr anchor="b"/>
            <a:lstStyle/>
            <a:p>
              <a:endParaRPr lang="zh-CN" altLang="en-US"/>
            </a:p>
          </p:txBody>
        </p:sp>
        <p:sp>
          <p:nvSpPr>
            <p:cNvPr id="85" name="流程图: 汇总连接 27"/>
            <p:cNvSpPr>
              <a:spLocks noChangeArrowheads="1"/>
            </p:cNvSpPr>
            <p:nvPr/>
          </p:nvSpPr>
          <p:spPr bwMode="auto">
            <a:xfrm>
              <a:off x="3232183" y="3054250"/>
              <a:ext cx="132196" cy="120357"/>
            </a:xfrm>
            <a:prstGeom prst="flowChartSummingJunction">
              <a:avLst/>
            </a:prstGeom>
            <a:solidFill>
              <a:srgbClr val="0070C0"/>
            </a:solidFill>
            <a:ln w="25400" algn="ctr">
              <a:solidFill>
                <a:schemeClr val="accent3">
                  <a:lumMod val="75000"/>
                </a:schemeClr>
              </a:solidFill>
              <a:round/>
              <a:headEnd/>
              <a:tailEnd/>
            </a:ln>
          </p:spPr>
          <p:txBody>
            <a:bodyPr anchor="b"/>
            <a:lstStyle/>
            <a:p>
              <a:endParaRPr lang="zh-CN" altLang="en-US"/>
            </a:p>
          </p:txBody>
        </p:sp>
      </p:grpSp>
      <p:sp>
        <p:nvSpPr>
          <p:cNvPr id="5" name="矩形 4"/>
          <p:cNvSpPr/>
          <p:nvPr/>
        </p:nvSpPr>
        <p:spPr>
          <a:xfrm>
            <a:off x="2017942" y="4209064"/>
            <a:ext cx="914400" cy="914400"/>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altLang="zh-CN" dirty="0" smtClean="0"/>
              <a:t>Quartz sand</a:t>
            </a:r>
            <a:endParaRPr lang="zh-CN" altLang="en-US" dirty="0"/>
          </a:p>
        </p:txBody>
      </p:sp>
      <p:sp>
        <p:nvSpPr>
          <p:cNvPr id="23" name="矩形 22"/>
          <p:cNvSpPr/>
          <p:nvPr/>
        </p:nvSpPr>
        <p:spPr>
          <a:xfrm>
            <a:off x="3297314" y="4191639"/>
            <a:ext cx="914400" cy="914400"/>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altLang="zh-CN" dirty="0" smtClean="0"/>
              <a:t>5um</a:t>
            </a:r>
          </a:p>
          <a:p>
            <a:pPr algn="ctr"/>
            <a:r>
              <a:rPr lang="en-US" altLang="zh-CN" dirty="0" smtClean="0"/>
              <a:t>filter</a:t>
            </a:r>
            <a:endParaRPr lang="zh-CN" altLang="en-US" dirty="0"/>
          </a:p>
        </p:txBody>
      </p:sp>
      <p:sp>
        <p:nvSpPr>
          <p:cNvPr id="86" name="矩形 85"/>
          <p:cNvSpPr/>
          <p:nvPr/>
        </p:nvSpPr>
        <p:spPr>
          <a:xfrm>
            <a:off x="4552353" y="4191639"/>
            <a:ext cx="914400" cy="914400"/>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altLang="zh-CN" dirty="0" smtClean="0"/>
              <a:t>1um</a:t>
            </a:r>
          </a:p>
          <a:p>
            <a:pPr algn="ctr"/>
            <a:r>
              <a:rPr lang="en-US" altLang="zh-CN" dirty="0" smtClean="0"/>
              <a:t>filter</a:t>
            </a:r>
            <a:endParaRPr lang="zh-CN" altLang="en-US" dirty="0"/>
          </a:p>
        </p:txBody>
      </p:sp>
      <p:sp>
        <p:nvSpPr>
          <p:cNvPr id="87" name="矩形 86"/>
          <p:cNvSpPr/>
          <p:nvPr/>
        </p:nvSpPr>
        <p:spPr>
          <a:xfrm>
            <a:off x="5764028" y="4184993"/>
            <a:ext cx="914400" cy="9144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altLang="zh-CN" dirty="0" smtClean="0"/>
              <a:t>UV light</a:t>
            </a:r>
            <a:endParaRPr lang="zh-CN" altLang="en-US" dirty="0"/>
          </a:p>
        </p:txBody>
      </p:sp>
      <p:sp>
        <p:nvSpPr>
          <p:cNvPr id="91" name="矩形 90"/>
          <p:cNvSpPr/>
          <p:nvPr/>
        </p:nvSpPr>
        <p:spPr>
          <a:xfrm>
            <a:off x="7020272" y="4170026"/>
            <a:ext cx="914400" cy="914400"/>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altLang="zh-CN" dirty="0" smtClean="0"/>
              <a:t>0.2um</a:t>
            </a:r>
          </a:p>
          <a:p>
            <a:pPr algn="ctr"/>
            <a:r>
              <a:rPr lang="en-US" altLang="zh-CN" dirty="0" smtClean="0"/>
              <a:t>filter</a:t>
            </a:r>
            <a:endParaRPr lang="zh-CN" altLang="en-US" dirty="0"/>
          </a:p>
        </p:txBody>
      </p:sp>
      <p:sp>
        <p:nvSpPr>
          <p:cNvPr id="92" name="矩形 91"/>
          <p:cNvSpPr/>
          <p:nvPr/>
        </p:nvSpPr>
        <p:spPr>
          <a:xfrm>
            <a:off x="836190" y="4209064"/>
            <a:ext cx="914400" cy="914400"/>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altLang="zh-CN" dirty="0" smtClean="0"/>
              <a:t>Active carbon</a:t>
            </a:r>
            <a:endParaRPr lang="zh-CN" altLang="en-US" dirty="0"/>
          </a:p>
        </p:txBody>
      </p:sp>
      <p:sp>
        <p:nvSpPr>
          <p:cNvPr id="93" name="直角上箭头 92"/>
          <p:cNvSpPr/>
          <p:nvPr/>
        </p:nvSpPr>
        <p:spPr>
          <a:xfrm rot="5400000">
            <a:off x="-100664" y="3933056"/>
            <a:ext cx="1162326" cy="694170"/>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4" name="右箭头 93"/>
          <p:cNvSpPr/>
          <p:nvPr/>
        </p:nvSpPr>
        <p:spPr>
          <a:xfrm>
            <a:off x="1750590" y="4531800"/>
            <a:ext cx="267352" cy="23407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5363" name="Picture 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978001" y="4437112"/>
            <a:ext cx="369863" cy="369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4" name="Picture 4"/>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263664" y="4505052"/>
            <a:ext cx="292100" cy="292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5" name="Picture 5"/>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494422" y="4486469"/>
            <a:ext cx="292100" cy="292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6" name="Picture 6"/>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711247" y="4496143"/>
            <a:ext cx="292100" cy="292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5" name="右箭头 94"/>
          <p:cNvSpPr/>
          <p:nvPr/>
        </p:nvSpPr>
        <p:spPr>
          <a:xfrm>
            <a:off x="7934672" y="4361565"/>
            <a:ext cx="813792" cy="43558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360" name="TextBox 15359"/>
          <p:cNvSpPr txBox="1"/>
          <p:nvPr/>
        </p:nvSpPr>
        <p:spPr>
          <a:xfrm>
            <a:off x="335434" y="3719329"/>
            <a:ext cx="1454244" cy="369332"/>
          </a:xfrm>
          <a:prstGeom prst="rect">
            <a:avLst/>
          </a:prstGeom>
          <a:noFill/>
        </p:spPr>
        <p:txBody>
          <a:bodyPr wrap="none" rtlCol="0">
            <a:spAutoFit/>
          </a:bodyPr>
          <a:lstStyle/>
          <a:p>
            <a:r>
              <a:rPr lang="en-US" altLang="zh-CN" dirty="0" smtClean="0"/>
              <a:t>Water inlet</a:t>
            </a:r>
            <a:endParaRPr lang="zh-CN" altLang="en-US" dirty="0"/>
          </a:p>
        </p:txBody>
      </p:sp>
      <p:sp>
        <p:nvSpPr>
          <p:cNvPr id="15361" name="TextBox 15360"/>
          <p:cNvSpPr txBox="1"/>
          <p:nvPr/>
        </p:nvSpPr>
        <p:spPr>
          <a:xfrm>
            <a:off x="7934672" y="3910809"/>
            <a:ext cx="877163" cy="369332"/>
          </a:xfrm>
          <a:prstGeom prst="rect">
            <a:avLst/>
          </a:prstGeom>
          <a:noFill/>
        </p:spPr>
        <p:txBody>
          <a:bodyPr wrap="none" rtlCol="0">
            <a:spAutoFit/>
          </a:bodyPr>
          <a:lstStyle/>
          <a:p>
            <a:r>
              <a:rPr lang="en-US" altLang="zh-CN" dirty="0" smtClean="0"/>
              <a:t>outlet</a:t>
            </a:r>
            <a:endParaRPr lang="zh-CN" altLang="en-US" dirty="0"/>
          </a:p>
        </p:txBody>
      </p:sp>
      <p:cxnSp>
        <p:nvCxnSpPr>
          <p:cNvPr id="15369" name="直接箭头连接符 15368"/>
          <p:cNvCxnSpPr>
            <a:stCxn id="29" idx="1"/>
          </p:cNvCxnSpPr>
          <p:nvPr/>
        </p:nvCxnSpPr>
        <p:spPr>
          <a:xfrm flipH="1">
            <a:off x="1335796" y="1648041"/>
            <a:ext cx="799191" cy="0"/>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pic>
        <p:nvPicPr>
          <p:cNvPr id="15370" name="Picture 8"/>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rot="10800000">
            <a:off x="939764" y="2816626"/>
            <a:ext cx="1431925" cy="328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372" name="椭圆 15371"/>
          <p:cNvSpPr/>
          <p:nvPr/>
        </p:nvSpPr>
        <p:spPr>
          <a:xfrm>
            <a:off x="0" y="1395577"/>
            <a:ext cx="1546082" cy="1230331"/>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a:p>
        </p:txBody>
      </p:sp>
      <p:cxnSp>
        <p:nvCxnSpPr>
          <p:cNvPr id="15374" name="直接箭头连接符 15373"/>
          <p:cNvCxnSpPr/>
          <p:nvPr/>
        </p:nvCxnSpPr>
        <p:spPr>
          <a:xfrm>
            <a:off x="1167004" y="2529138"/>
            <a:ext cx="1964836" cy="1381671"/>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5375" name="TextBox 15374"/>
          <p:cNvSpPr txBox="1"/>
          <p:nvPr/>
        </p:nvSpPr>
        <p:spPr>
          <a:xfrm>
            <a:off x="2222430" y="5291916"/>
            <a:ext cx="4570482" cy="369332"/>
          </a:xfrm>
          <a:prstGeom prst="rect">
            <a:avLst/>
          </a:prstGeom>
        </p:spPr>
        <p:style>
          <a:lnRef idx="2">
            <a:schemeClr val="accent4"/>
          </a:lnRef>
          <a:fillRef idx="1">
            <a:schemeClr val="lt1"/>
          </a:fillRef>
          <a:effectRef idx="0">
            <a:schemeClr val="accent4"/>
          </a:effectRef>
          <a:fontRef idx="minor">
            <a:schemeClr val="dk1"/>
          </a:fontRef>
        </p:style>
        <p:txBody>
          <a:bodyPr wrap="none" rtlCol="0">
            <a:spAutoFit/>
          </a:bodyPr>
          <a:lstStyle/>
          <a:p>
            <a:r>
              <a:rPr lang="en-US" altLang="zh-CN" dirty="0" smtClean="0"/>
              <a:t>Schematic of water purification system</a:t>
            </a:r>
            <a:endParaRPr lang="zh-CN" altLang="en-US" dirty="0"/>
          </a:p>
        </p:txBody>
      </p:sp>
      <p:sp>
        <p:nvSpPr>
          <p:cNvPr id="15376" name="TextBox 15375"/>
          <p:cNvSpPr txBox="1"/>
          <p:nvPr/>
        </p:nvSpPr>
        <p:spPr>
          <a:xfrm>
            <a:off x="300897" y="5979099"/>
            <a:ext cx="4108817" cy="369332"/>
          </a:xfrm>
          <a:prstGeom prst="rect">
            <a:avLst/>
          </a:prstGeom>
        </p:spPr>
        <p:style>
          <a:lnRef idx="2">
            <a:schemeClr val="accent6"/>
          </a:lnRef>
          <a:fillRef idx="1">
            <a:schemeClr val="lt1"/>
          </a:fillRef>
          <a:effectRef idx="0">
            <a:schemeClr val="accent6"/>
          </a:effectRef>
          <a:fontRef idx="minor">
            <a:schemeClr val="dk1"/>
          </a:fontRef>
        </p:style>
        <p:txBody>
          <a:bodyPr wrap="none" rtlCol="0">
            <a:spAutoFit/>
          </a:bodyPr>
          <a:lstStyle/>
          <a:p>
            <a:r>
              <a:rPr lang="en-US" altLang="zh-CN" dirty="0" smtClean="0"/>
              <a:t>Recycling ability: 1 volume/month.</a:t>
            </a:r>
            <a:endParaRPr lang="zh-CN" altLang="en-US" dirty="0"/>
          </a:p>
        </p:txBody>
      </p:sp>
      <p:pic>
        <p:nvPicPr>
          <p:cNvPr id="15377" name="Picture 9"/>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4699337" y="1696149"/>
            <a:ext cx="4441047" cy="1859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2801673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Autofit/>
          </a:bodyPr>
          <a:lstStyle/>
          <a:p>
            <a:r>
              <a:rPr lang="en-US" altLang="zh-CN" sz="2800" dirty="0">
                <a:ea typeface="宋体" pitchFamily="2" charset="-122"/>
              </a:rPr>
              <a:t>Slow control system of the engineering array</a:t>
            </a:r>
            <a:endParaRPr lang="zh-CN" altLang="en-US" sz="2800" dirty="0"/>
          </a:p>
        </p:txBody>
      </p:sp>
      <p:sp>
        <p:nvSpPr>
          <p:cNvPr id="3" name="灯片编号占位符 2"/>
          <p:cNvSpPr>
            <a:spLocks noGrp="1"/>
          </p:cNvSpPr>
          <p:nvPr>
            <p:ph type="sldNum" sz="quarter" idx="12"/>
          </p:nvPr>
        </p:nvSpPr>
        <p:spPr/>
        <p:txBody>
          <a:bodyPr>
            <a:normAutofit fontScale="85000" lnSpcReduction="20000"/>
          </a:bodyPr>
          <a:lstStyle/>
          <a:p>
            <a:fld id="{0ABF9B20-F1E4-4949-BCF3-463EA1C91FF3}" type="slidenum">
              <a:rPr lang="zh-CN" altLang="en-US" smtClean="0"/>
              <a:t>31</a:t>
            </a:fld>
            <a:endParaRPr lang="zh-CN" altLang="en-US"/>
          </a:p>
        </p:txBody>
      </p:sp>
      <p:sp>
        <p:nvSpPr>
          <p:cNvPr id="4" name="内容占位符 3"/>
          <p:cNvSpPr>
            <a:spLocks noGrp="1"/>
          </p:cNvSpPr>
          <p:nvPr>
            <p:ph sz="quarter" idx="1"/>
          </p:nvPr>
        </p:nvSpPr>
        <p:spPr>
          <a:xfrm>
            <a:off x="612648" y="1600200"/>
            <a:ext cx="8207824" cy="3124944"/>
          </a:xfrm>
        </p:spPr>
        <p:txBody>
          <a:bodyPr>
            <a:normAutofit fontScale="62500" lnSpcReduction="20000"/>
          </a:bodyPr>
          <a:lstStyle/>
          <a:p>
            <a:pPr marL="342900" indent="-342900">
              <a:buFont typeface="Arial" pitchFamily="34" charset="0"/>
              <a:buChar char="•"/>
            </a:pPr>
            <a:r>
              <a:rPr lang="en-US" altLang="zh-CN" dirty="0"/>
              <a:t>Online setup of water attenuation length measurement</a:t>
            </a:r>
          </a:p>
          <a:p>
            <a:pPr marL="800100" lvl="1" indent="-342900">
              <a:buFont typeface="Arial" pitchFamily="34" charset="0"/>
              <a:buChar char="•"/>
            </a:pPr>
            <a:r>
              <a:rPr lang="en-US" altLang="zh-CN" dirty="0"/>
              <a:t>Used to monitor the water quality;</a:t>
            </a:r>
          </a:p>
          <a:p>
            <a:pPr marL="800100" lvl="1" indent="-342900">
              <a:buFont typeface="Arial" pitchFamily="34" charset="0"/>
              <a:buChar char="•"/>
            </a:pPr>
            <a:r>
              <a:rPr lang="en-US" altLang="zh-CN" dirty="0"/>
              <a:t>It will automatically measure the water attenuation length everyday.</a:t>
            </a:r>
          </a:p>
          <a:p>
            <a:pPr marL="342900" indent="-342900">
              <a:buFont typeface="Arial" pitchFamily="34" charset="0"/>
              <a:buChar char="•"/>
            </a:pPr>
            <a:r>
              <a:rPr lang="en-US" altLang="zh-CN" dirty="0"/>
              <a:t>Environment monitor system</a:t>
            </a:r>
          </a:p>
          <a:p>
            <a:pPr marL="800100" lvl="1" indent="-342900">
              <a:buFont typeface="Arial" pitchFamily="34" charset="0"/>
              <a:buChar char="•"/>
            </a:pPr>
            <a:r>
              <a:rPr lang="en-US" altLang="zh-CN" dirty="0"/>
              <a:t>Room temperature and humidity </a:t>
            </a:r>
            <a:r>
              <a:rPr lang="en-US" altLang="zh-CN" dirty="0" smtClean="0"/>
              <a:t>of </a:t>
            </a:r>
            <a:r>
              <a:rPr lang="en-US" altLang="zh-CN" dirty="0"/>
              <a:t>the control room</a:t>
            </a:r>
          </a:p>
          <a:p>
            <a:pPr marL="800100" lvl="1" indent="-342900">
              <a:buFont typeface="Arial" pitchFamily="34" charset="0"/>
              <a:buChar char="•"/>
            </a:pPr>
            <a:r>
              <a:rPr lang="en-US" altLang="zh-CN" dirty="0"/>
              <a:t>Water temperature of the water pool</a:t>
            </a:r>
          </a:p>
          <a:p>
            <a:pPr marL="800100" lvl="1" indent="-342900">
              <a:buFont typeface="Arial" pitchFamily="34" charset="0"/>
              <a:buChar char="•"/>
            </a:pPr>
            <a:r>
              <a:rPr lang="en-US" altLang="zh-CN" dirty="0"/>
              <a:t>Water level</a:t>
            </a:r>
          </a:p>
          <a:p>
            <a:pPr marL="342900" indent="-342900">
              <a:buFont typeface="Arial" pitchFamily="34" charset="0"/>
              <a:buChar char="•"/>
            </a:pPr>
            <a:r>
              <a:rPr lang="en-US" altLang="zh-CN" dirty="0"/>
              <a:t>PMT HV protection system </a:t>
            </a:r>
          </a:p>
          <a:p>
            <a:pPr marL="800100" lvl="1" indent="-342900">
              <a:buFont typeface="Arial" pitchFamily="34" charset="0"/>
              <a:buChar char="•"/>
            </a:pPr>
            <a:r>
              <a:rPr lang="en-US" altLang="zh-CN" dirty="0"/>
              <a:t>Once light leak in the water pool,  PMT HV will be shut </a:t>
            </a:r>
            <a:r>
              <a:rPr lang="en-US" altLang="zh-CN" dirty="0" smtClean="0"/>
              <a:t>down immediately.</a:t>
            </a:r>
            <a:endParaRPr lang="en-US" altLang="zh-CN" dirty="0"/>
          </a:p>
          <a:p>
            <a:pPr marL="342900" indent="-342900">
              <a:buFont typeface="Arial" pitchFamily="34" charset="0"/>
              <a:buChar char="•"/>
            </a:pPr>
            <a:endParaRPr lang="en-US" altLang="zh-CN" dirty="0"/>
          </a:p>
        </p:txBody>
      </p:sp>
      <p:sp>
        <p:nvSpPr>
          <p:cNvPr id="5" name="TextBox 4"/>
          <p:cNvSpPr txBox="1"/>
          <p:nvPr/>
        </p:nvSpPr>
        <p:spPr>
          <a:xfrm>
            <a:off x="251520" y="4869160"/>
            <a:ext cx="8568952" cy="1200329"/>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342900" indent="-342900">
              <a:buFont typeface="Arial" pitchFamily="34" charset="0"/>
              <a:buChar char="•"/>
            </a:pPr>
            <a:r>
              <a:rPr lang="en-US" altLang="zh-CN" dirty="0"/>
              <a:t>Concept design was done.</a:t>
            </a:r>
          </a:p>
          <a:p>
            <a:pPr marL="342900" indent="-342900">
              <a:buFont typeface="Arial" pitchFamily="34" charset="0"/>
              <a:buChar char="•"/>
            </a:pPr>
            <a:r>
              <a:rPr lang="en-US" altLang="zh-CN" dirty="0"/>
              <a:t>The joint test with the sensors and setup was tested.</a:t>
            </a:r>
          </a:p>
          <a:p>
            <a:pPr marL="342900" indent="-342900">
              <a:buFont typeface="Arial" pitchFamily="34" charset="0"/>
              <a:buChar char="•"/>
            </a:pPr>
            <a:r>
              <a:rPr lang="en-US" altLang="zh-CN" dirty="0"/>
              <a:t>The group </a:t>
            </a:r>
            <a:r>
              <a:rPr lang="en-US" altLang="zh-CN" dirty="0" smtClean="0"/>
              <a:t>from the </a:t>
            </a:r>
            <a:r>
              <a:rPr lang="en-US" altLang="zh-CN" dirty="0"/>
              <a:t>Center for Space Science and Applied Research, CAS, is responsible for this slow control system. </a:t>
            </a:r>
            <a:endParaRPr lang="zh-CN" altLang="en-US" dirty="0"/>
          </a:p>
        </p:txBody>
      </p:sp>
    </p:spTree>
    <p:extLst>
      <p:ext uri="{BB962C8B-B14F-4D97-AF65-F5344CB8AC3E}">
        <p14:creationId xmlns:p14="http://schemas.microsoft.com/office/powerpoint/2010/main" val="113524210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11560" y="188640"/>
            <a:ext cx="8280920" cy="1138138"/>
          </a:xfrm>
        </p:spPr>
        <p:txBody>
          <a:bodyPr>
            <a:normAutofit fontScale="90000"/>
          </a:bodyPr>
          <a:lstStyle/>
          <a:p>
            <a:r>
              <a:rPr lang="en-US" altLang="zh-CN" sz="4000" dirty="0" smtClean="0"/>
              <a:t>Schedule of the engineering array</a:t>
            </a:r>
            <a:endParaRPr lang="zh-CN" altLang="en-US" sz="4000" dirty="0"/>
          </a:p>
        </p:txBody>
      </p:sp>
      <p:sp>
        <p:nvSpPr>
          <p:cNvPr id="4" name="灯片编号占位符 3"/>
          <p:cNvSpPr>
            <a:spLocks noGrp="1"/>
          </p:cNvSpPr>
          <p:nvPr>
            <p:ph type="sldNum" sz="quarter" idx="12"/>
          </p:nvPr>
        </p:nvSpPr>
        <p:spPr/>
        <p:txBody>
          <a:bodyPr>
            <a:normAutofit fontScale="85000" lnSpcReduction="20000"/>
          </a:bodyPr>
          <a:lstStyle/>
          <a:p>
            <a:fld id="{0ABF9B20-F1E4-4949-BCF3-463EA1C91FF3}" type="slidenum">
              <a:rPr lang="zh-CN" altLang="en-US" smtClean="0"/>
              <a:t>32</a:t>
            </a:fld>
            <a:endParaRPr lang="zh-CN" altLang="en-US"/>
          </a:p>
        </p:txBody>
      </p:sp>
      <p:graphicFrame>
        <p:nvGraphicFramePr>
          <p:cNvPr id="7" name="内容占位符 6"/>
          <p:cNvGraphicFramePr>
            <a:graphicFrameLocks noGrp="1"/>
          </p:cNvGraphicFramePr>
          <p:nvPr>
            <p:ph sz="quarter" idx="1"/>
            <p:extLst>
              <p:ext uri="{D42A27DB-BD31-4B8C-83A1-F6EECF244321}">
                <p14:modId xmlns:p14="http://schemas.microsoft.com/office/powerpoint/2010/main" val="2158060030"/>
              </p:ext>
            </p:extLst>
          </p:nvPr>
        </p:nvGraphicFramePr>
        <p:xfrm>
          <a:off x="971600" y="1844824"/>
          <a:ext cx="7620000" cy="4135120"/>
        </p:xfrm>
        <a:graphic>
          <a:graphicData uri="http://schemas.openxmlformats.org/drawingml/2006/table">
            <a:tbl>
              <a:tblPr firstRow="1" bandRow="1">
                <a:tableStyleId>{93296810-A885-4BE3-A3E7-6D5BEEA58F35}</a:tableStyleId>
              </a:tblPr>
              <a:tblGrid>
                <a:gridCol w="2808312"/>
                <a:gridCol w="3826768"/>
                <a:gridCol w="984920"/>
              </a:tblGrid>
              <a:tr h="370840">
                <a:tc>
                  <a:txBody>
                    <a:bodyPr/>
                    <a:lstStyle/>
                    <a:p>
                      <a:r>
                        <a:rPr lang="en-US" altLang="zh-CN" dirty="0" smtClean="0"/>
                        <a:t>Content</a:t>
                      </a:r>
                      <a:endParaRPr lang="zh-CN" altLang="en-US" dirty="0"/>
                    </a:p>
                  </a:txBody>
                  <a:tcPr/>
                </a:tc>
                <a:tc>
                  <a:txBody>
                    <a:bodyPr/>
                    <a:lstStyle/>
                    <a:p>
                      <a:r>
                        <a:rPr lang="en-US" altLang="zh-CN" dirty="0" smtClean="0"/>
                        <a:t>Progress</a:t>
                      </a:r>
                      <a:r>
                        <a:rPr lang="en-US" altLang="zh-CN" baseline="0" dirty="0" smtClean="0"/>
                        <a:t> or Status</a:t>
                      </a:r>
                      <a:endParaRPr lang="zh-CN" altLang="en-US" dirty="0"/>
                    </a:p>
                  </a:txBody>
                  <a:tcPr/>
                </a:tc>
                <a:tc>
                  <a:txBody>
                    <a:bodyPr/>
                    <a:lstStyle/>
                    <a:p>
                      <a:endParaRPr lang="zh-CN" altLang="en-US"/>
                    </a:p>
                  </a:txBody>
                  <a:tcPr/>
                </a:tc>
              </a:tr>
              <a:tr h="370840">
                <a:tc>
                  <a:txBody>
                    <a:bodyPr/>
                    <a:lstStyle/>
                    <a:p>
                      <a:r>
                        <a:rPr lang="en-US" altLang="zh-CN" b="1" dirty="0" smtClean="0">
                          <a:solidFill>
                            <a:srgbClr val="00B050"/>
                          </a:solidFill>
                        </a:rPr>
                        <a:t>PMT</a:t>
                      </a:r>
                      <a:r>
                        <a:rPr lang="en-US" altLang="zh-CN" b="1" baseline="0" dirty="0" smtClean="0">
                          <a:solidFill>
                            <a:srgbClr val="00B050"/>
                          </a:solidFill>
                        </a:rPr>
                        <a:t> related</a:t>
                      </a:r>
                      <a:endParaRPr lang="zh-CN" altLang="en-US" b="1" dirty="0">
                        <a:solidFill>
                          <a:srgbClr val="00B050"/>
                        </a:solidFill>
                      </a:endParaRPr>
                    </a:p>
                  </a:txBody>
                  <a:tcPr/>
                </a:tc>
                <a:tc>
                  <a:txBody>
                    <a:bodyPr/>
                    <a:lstStyle/>
                    <a:p>
                      <a:r>
                        <a:rPr lang="en-US" altLang="zh-CN" b="1" dirty="0" smtClean="0">
                          <a:solidFill>
                            <a:srgbClr val="00B050"/>
                          </a:solidFill>
                        </a:rPr>
                        <a:t>Potted</a:t>
                      </a:r>
                      <a:r>
                        <a:rPr lang="en-US" altLang="zh-CN" b="1" baseline="0" dirty="0" smtClean="0">
                          <a:solidFill>
                            <a:srgbClr val="00B050"/>
                          </a:solidFill>
                        </a:rPr>
                        <a:t>, t</a:t>
                      </a:r>
                      <a:r>
                        <a:rPr lang="en-US" altLang="zh-CN" b="1" dirty="0" smtClean="0">
                          <a:solidFill>
                            <a:srgbClr val="00B050"/>
                          </a:solidFill>
                        </a:rPr>
                        <a:t>ested and ready.</a:t>
                      </a:r>
                      <a:endParaRPr lang="zh-CN" altLang="en-US" b="1" dirty="0">
                        <a:solidFill>
                          <a:srgbClr val="00B050"/>
                        </a:solidFill>
                      </a:endParaRPr>
                    </a:p>
                  </a:txBody>
                  <a:tcPr/>
                </a:tc>
                <a:tc>
                  <a:txBody>
                    <a:bodyPr/>
                    <a:lstStyle/>
                    <a:p>
                      <a:endParaRPr lang="zh-CN" altLang="en-US" dirty="0"/>
                    </a:p>
                  </a:txBody>
                  <a:tcPr/>
                </a:tc>
              </a:tr>
              <a:tr h="370840">
                <a:tc>
                  <a:txBody>
                    <a:bodyPr/>
                    <a:lstStyle/>
                    <a:p>
                      <a:r>
                        <a:rPr lang="en-US" altLang="zh-CN" b="1" dirty="0" smtClean="0">
                          <a:solidFill>
                            <a:srgbClr val="00B050"/>
                          </a:solidFill>
                        </a:rPr>
                        <a:t>Water</a:t>
                      </a:r>
                      <a:r>
                        <a:rPr lang="en-US" altLang="zh-CN" b="1" baseline="0" dirty="0" smtClean="0">
                          <a:solidFill>
                            <a:srgbClr val="00B050"/>
                          </a:solidFill>
                        </a:rPr>
                        <a:t> pool building </a:t>
                      </a:r>
                      <a:endParaRPr lang="zh-CN" altLang="en-US" b="1" dirty="0">
                        <a:solidFill>
                          <a:srgbClr val="00B050"/>
                        </a:solidFill>
                      </a:endParaRPr>
                    </a:p>
                  </a:txBody>
                  <a:tcPr/>
                </a:tc>
                <a:tc>
                  <a:txBody>
                    <a:bodyPr/>
                    <a:lstStyle/>
                    <a:p>
                      <a:r>
                        <a:rPr lang="en-US" altLang="zh-CN" b="1" dirty="0" smtClean="0">
                          <a:solidFill>
                            <a:srgbClr val="00B050"/>
                          </a:solidFill>
                        </a:rPr>
                        <a:t>Construction</a:t>
                      </a:r>
                      <a:r>
                        <a:rPr lang="en-US" altLang="zh-CN" b="1" baseline="0" dirty="0" smtClean="0">
                          <a:solidFill>
                            <a:srgbClr val="00B050"/>
                          </a:solidFill>
                        </a:rPr>
                        <a:t> was done in last September.</a:t>
                      </a:r>
                      <a:endParaRPr lang="zh-CN" altLang="en-US" b="1" dirty="0">
                        <a:solidFill>
                          <a:srgbClr val="00B050"/>
                        </a:solidFill>
                      </a:endParaRPr>
                    </a:p>
                  </a:txBody>
                  <a:tcPr/>
                </a:tc>
                <a:tc>
                  <a:txBody>
                    <a:bodyPr/>
                    <a:lstStyle/>
                    <a:p>
                      <a:endParaRPr lang="zh-CN" altLang="en-US"/>
                    </a:p>
                  </a:txBody>
                  <a:tcPr/>
                </a:tc>
              </a:tr>
              <a:tr h="370840">
                <a:tc>
                  <a:txBody>
                    <a:bodyPr/>
                    <a:lstStyle/>
                    <a:p>
                      <a:r>
                        <a:rPr lang="en-US" altLang="zh-CN" b="1" dirty="0" smtClean="0">
                          <a:solidFill>
                            <a:schemeClr val="accent4">
                              <a:lumMod val="50000"/>
                            </a:schemeClr>
                          </a:solidFill>
                        </a:rPr>
                        <a:t>Black</a:t>
                      </a:r>
                      <a:r>
                        <a:rPr lang="en-US" altLang="zh-CN" b="1" baseline="0" dirty="0" smtClean="0">
                          <a:solidFill>
                            <a:schemeClr val="accent4">
                              <a:lumMod val="50000"/>
                            </a:schemeClr>
                          </a:solidFill>
                        </a:rPr>
                        <a:t> film inside the water pool</a:t>
                      </a:r>
                      <a:endParaRPr lang="zh-CN" altLang="en-US" b="1" dirty="0">
                        <a:solidFill>
                          <a:schemeClr val="accent4">
                            <a:lumMod val="50000"/>
                          </a:schemeClr>
                        </a:solidFill>
                      </a:endParaRPr>
                    </a:p>
                  </a:txBody>
                  <a:tcPr/>
                </a:tc>
                <a:tc>
                  <a:txBody>
                    <a:bodyPr/>
                    <a:lstStyle/>
                    <a:p>
                      <a:r>
                        <a:rPr lang="en-US" altLang="zh-CN" b="1" dirty="0" smtClean="0">
                          <a:solidFill>
                            <a:schemeClr val="accent4">
                              <a:lumMod val="50000"/>
                            </a:schemeClr>
                          </a:solidFill>
                        </a:rPr>
                        <a:t>Part was done.</a:t>
                      </a:r>
                    </a:p>
                    <a:p>
                      <a:r>
                        <a:rPr lang="en-US" altLang="zh-CN" b="1" dirty="0" smtClean="0">
                          <a:solidFill>
                            <a:schemeClr val="accent4">
                              <a:lumMod val="50000"/>
                            </a:schemeClr>
                          </a:solidFill>
                        </a:rPr>
                        <a:t>It</a:t>
                      </a:r>
                      <a:r>
                        <a:rPr lang="en-US" altLang="zh-CN" b="1" baseline="0" dirty="0" smtClean="0">
                          <a:solidFill>
                            <a:schemeClr val="accent4">
                              <a:lumMod val="50000"/>
                            </a:schemeClr>
                          </a:solidFill>
                        </a:rPr>
                        <a:t> will be finished by April</a:t>
                      </a:r>
                      <a:endParaRPr lang="zh-CN" altLang="en-US" b="1" dirty="0">
                        <a:solidFill>
                          <a:schemeClr val="accent4">
                            <a:lumMod val="50000"/>
                          </a:schemeClr>
                        </a:solidFill>
                      </a:endParaRPr>
                    </a:p>
                  </a:txBody>
                  <a:tcPr/>
                </a:tc>
                <a:tc>
                  <a:txBody>
                    <a:bodyPr/>
                    <a:lstStyle/>
                    <a:p>
                      <a:endParaRPr lang="zh-CN" altLang="en-US"/>
                    </a:p>
                  </a:txBody>
                  <a:tcPr/>
                </a:tc>
              </a:tr>
              <a:tr h="370840">
                <a:tc>
                  <a:txBody>
                    <a:bodyPr/>
                    <a:lstStyle/>
                    <a:p>
                      <a:r>
                        <a:rPr lang="en-US" altLang="zh-CN" b="1" dirty="0" smtClean="0">
                          <a:solidFill>
                            <a:schemeClr val="accent4">
                              <a:lumMod val="50000"/>
                            </a:schemeClr>
                          </a:solidFill>
                        </a:rPr>
                        <a:t>Slow control system</a:t>
                      </a:r>
                      <a:endParaRPr lang="zh-CN" altLang="en-US" b="1" dirty="0">
                        <a:solidFill>
                          <a:schemeClr val="accent4">
                            <a:lumMod val="50000"/>
                          </a:schemeClr>
                        </a:solidFill>
                      </a:endParaRPr>
                    </a:p>
                  </a:txBody>
                  <a:tcPr/>
                </a:tc>
                <a:tc>
                  <a:txBody>
                    <a:bodyPr/>
                    <a:lstStyle/>
                    <a:p>
                      <a:r>
                        <a:rPr lang="en-US" altLang="zh-CN" b="1" dirty="0" smtClean="0">
                          <a:solidFill>
                            <a:schemeClr val="accent4">
                              <a:lumMod val="50000"/>
                            </a:schemeClr>
                          </a:solidFill>
                        </a:rPr>
                        <a:t>Should be deployed</a:t>
                      </a:r>
                      <a:r>
                        <a:rPr lang="en-US" altLang="zh-CN" b="1" baseline="0" dirty="0" smtClean="0">
                          <a:solidFill>
                            <a:schemeClr val="accent4">
                              <a:lumMod val="50000"/>
                            </a:schemeClr>
                          </a:solidFill>
                        </a:rPr>
                        <a:t> </a:t>
                      </a:r>
                      <a:r>
                        <a:rPr lang="en-US" altLang="zh-CN" b="1" dirty="0" smtClean="0">
                          <a:solidFill>
                            <a:schemeClr val="accent4">
                              <a:lumMod val="50000"/>
                            </a:schemeClr>
                          </a:solidFill>
                        </a:rPr>
                        <a:t>by April.</a:t>
                      </a:r>
                      <a:endParaRPr lang="zh-CN" altLang="en-US" b="1" dirty="0">
                        <a:solidFill>
                          <a:schemeClr val="accent4">
                            <a:lumMod val="50000"/>
                          </a:schemeClr>
                        </a:solidFill>
                      </a:endParaRPr>
                    </a:p>
                  </a:txBody>
                  <a:tcPr/>
                </a:tc>
                <a:tc>
                  <a:txBody>
                    <a:bodyPr/>
                    <a:lstStyle/>
                    <a:p>
                      <a:endParaRPr lang="zh-CN" altLang="en-US" dirty="0"/>
                    </a:p>
                  </a:txBody>
                  <a:tcPr/>
                </a:tc>
              </a:tr>
              <a:tr h="370840">
                <a:tc>
                  <a:txBody>
                    <a:bodyPr/>
                    <a:lstStyle/>
                    <a:p>
                      <a:r>
                        <a:rPr lang="en-US" altLang="zh-CN" b="1" dirty="0" smtClean="0">
                          <a:solidFill>
                            <a:srgbClr val="00B050"/>
                          </a:solidFill>
                        </a:rPr>
                        <a:t>DAQ</a:t>
                      </a:r>
                      <a:r>
                        <a:rPr lang="en-US" altLang="zh-CN" b="1" baseline="0" dirty="0" smtClean="0">
                          <a:solidFill>
                            <a:srgbClr val="00B050"/>
                          </a:solidFill>
                        </a:rPr>
                        <a:t> system</a:t>
                      </a:r>
                      <a:endParaRPr lang="zh-CN" altLang="en-US" b="1" dirty="0">
                        <a:solidFill>
                          <a:srgbClr val="00B050"/>
                        </a:solidFill>
                      </a:endParaRPr>
                    </a:p>
                  </a:txBody>
                  <a:tcPr/>
                </a:tc>
                <a:tc>
                  <a:txBody>
                    <a:bodyPr/>
                    <a:lstStyle/>
                    <a:p>
                      <a:r>
                        <a:rPr lang="en-US" altLang="zh-CN" b="1" dirty="0" smtClean="0">
                          <a:solidFill>
                            <a:srgbClr val="00B050"/>
                          </a:solidFill>
                        </a:rPr>
                        <a:t>Joint test</a:t>
                      </a:r>
                      <a:r>
                        <a:rPr lang="en-US" altLang="zh-CN" b="1" baseline="0" dirty="0" smtClean="0">
                          <a:solidFill>
                            <a:srgbClr val="00B050"/>
                          </a:solidFill>
                        </a:rPr>
                        <a:t> was done and ready.</a:t>
                      </a:r>
                      <a:endParaRPr lang="zh-CN" altLang="en-US" b="1" dirty="0">
                        <a:solidFill>
                          <a:srgbClr val="00B050"/>
                        </a:solidFill>
                      </a:endParaRPr>
                    </a:p>
                  </a:txBody>
                  <a:tcPr/>
                </a:tc>
                <a:tc>
                  <a:txBody>
                    <a:bodyPr/>
                    <a:lstStyle/>
                    <a:p>
                      <a:endParaRPr lang="zh-CN" altLang="en-US"/>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b="1" dirty="0" smtClean="0">
                          <a:solidFill>
                            <a:schemeClr val="accent4">
                              <a:lumMod val="50000"/>
                            </a:schemeClr>
                          </a:solidFill>
                        </a:rPr>
                        <a:t>Water recycling</a:t>
                      </a:r>
                      <a:r>
                        <a:rPr lang="en-US" altLang="zh-CN" b="1" baseline="0" dirty="0" smtClean="0">
                          <a:solidFill>
                            <a:schemeClr val="accent4">
                              <a:lumMod val="50000"/>
                            </a:schemeClr>
                          </a:solidFill>
                        </a:rPr>
                        <a:t> and purification system</a:t>
                      </a:r>
                      <a:endParaRPr lang="zh-CN" altLang="en-US" b="1" dirty="0" smtClean="0">
                        <a:solidFill>
                          <a:schemeClr val="accent4">
                            <a:lumMod val="50000"/>
                          </a:schemeClr>
                        </a:solidFill>
                      </a:endParaRPr>
                    </a:p>
                    <a:p>
                      <a:endParaRPr lang="zh-CN" altLang="en-US" b="1" dirty="0">
                        <a:solidFill>
                          <a:schemeClr val="accent4">
                            <a:lumMod val="50000"/>
                          </a:schemeClr>
                        </a:solidFill>
                      </a:endParaRPr>
                    </a:p>
                  </a:txBody>
                  <a:tcPr/>
                </a:tc>
                <a:tc>
                  <a:txBody>
                    <a:bodyPr/>
                    <a:lstStyle/>
                    <a:p>
                      <a:r>
                        <a:rPr lang="en-US" altLang="zh-CN" b="1" dirty="0" smtClean="0">
                          <a:solidFill>
                            <a:schemeClr val="accent4">
                              <a:lumMod val="50000"/>
                            </a:schemeClr>
                          </a:solidFill>
                        </a:rPr>
                        <a:t>Concept design</a:t>
                      </a:r>
                      <a:r>
                        <a:rPr lang="en-US" altLang="zh-CN" b="1" baseline="0" dirty="0" smtClean="0">
                          <a:solidFill>
                            <a:schemeClr val="accent4">
                              <a:lumMod val="50000"/>
                            </a:schemeClr>
                          </a:solidFill>
                        </a:rPr>
                        <a:t> was done.</a:t>
                      </a:r>
                    </a:p>
                    <a:p>
                      <a:r>
                        <a:rPr lang="en-US" altLang="zh-CN" b="1" baseline="0" dirty="0" smtClean="0">
                          <a:solidFill>
                            <a:schemeClr val="accent4">
                              <a:lumMod val="50000"/>
                            </a:schemeClr>
                          </a:solidFill>
                        </a:rPr>
                        <a:t>Will be deployed by May.</a:t>
                      </a:r>
                      <a:endParaRPr lang="zh-CN" altLang="en-US" b="1" dirty="0">
                        <a:solidFill>
                          <a:schemeClr val="accent4">
                            <a:lumMod val="50000"/>
                          </a:schemeClr>
                        </a:solidFill>
                      </a:endParaRPr>
                    </a:p>
                  </a:txBody>
                  <a:tcPr/>
                </a:tc>
                <a:tc>
                  <a:txBody>
                    <a:bodyPr/>
                    <a:lstStyle/>
                    <a:p>
                      <a:endParaRPr lang="zh-CN" altLang="en-US"/>
                    </a:p>
                  </a:txBody>
                  <a:tcPr/>
                </a:tc>
              </a:tr>
              <a:tr h="370840">
                <a:tc gridSpan="3">
                  <a:txBody>
                    <a:bodyPr/>
                    <a:lstStyle/>
                    <a:p>
                      <a:r>
                        <a:rPr lang="en-US" altLang="zh-CN" sz="2400" b="1" dirty="0" smtClean="0"/>
                        <a:t>Data</a:t>
                      </a:r>
                      <a:r>
                        <a:rPr lang="en-US" altLang="zh-CN" sz="2400" b="1" baseline="0" dirty="0" smtClean="0"/>
                        <a:t> taking will start in June! </a:t>
                      </a:r>
                      <a:endParaRPr lang="zh-CN" altLang="en-US" sz="2400" b="1" dirty="0"/>
                    </a:p>
                  </a:txBody>
                  <a:tcPr/>
                </a:tc>
                <a:tc hMerge="1">
                  <a:txBody>
                    <a:bodyPr/>
                    <a:lstStyle/>
                    <a:p>
                      <a:endParaRPr lang="zh-CN" altLang="en-US" dirty="0"/>
                    </a:p>
                  </a:txBody>
                  <a:tcPr/>
                </a:tc>
                <a:tc hMerge="1">
                  <a:txBody>
                    <a:bodyPr/>
                    <a:lstStyle/>
                    <a:p>
                      <a:endParaRPr lang="zh-CN" altLang="en-US" dirty="0"/>
                    </a:p>
                  </a:txBody>
                  <a:tcPr/>
                </a:tc>
              </a:tr>
            </a:tbl>
          </a:graphicData>
        </a:graphic>
      </p:graphicFrame>
    </p:spTree>
    <p:extLst>
      <p:ext uri="{BB962C8B-B14F-4D97-AF65-F5344CB8AC3E}">
        <p14:creationId xmlns:p14="http://schemas.microsoft.com/office/powerpoint/2010/main" val="96906243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Brief  Summary</a:t>
            </a:r>
            <a:endParaRPr lang="zh-CN" altLang="en-US" dirty="0"/>
          </a:p>
        </p:txBody>
      </p:sp>
      <p:sp>
        <p:nvSpPr>
          <p:cNvPr id="4" name="灯片编号占位符 3"/>
          <p:cNvSpPr>
            <a:spLocks noGrp="1"/>
          </p:cNvSpPr>
          <p:nvPr>
            <p:ph type="sldNum" sz="quarter" idx="12"/>
          </p:nvPr>
        </p:nvSpPr>
        <p:spPr/>
        <p:txBody>
          <a:bodyPr>
            <a:normAutofit fontScale="85000" lnSpcReduction="20000"/>
          </a:bodyPr>
          <a:lstStyle/>
          <a:p>
            <a:fld id="{0ABF9B20-F1E4-4949-BCF3-463EA1C91FF3}" type="slidenum">
              <a:rPr lang="zh-CN" altLang="en-US" smtClean="0"/>
              <a:t>33</a:t>
            </a:fld>
            <a:endParaRPr lang="zh-CN" altLang="en-US"/>
          </a:p>
        </p:txBody>
      </p:sp>
      <p:sp>
        <p:nvSpPr>
          <p:cNvPr id="3" name="内容占位符 2"/>
          <p:cNvSpPr>
            <a:spLocks noGrp="1"/>
          </p:cNvSpPr>
          <p:nvPr>
            <p:ph sz="quarter" idx="1"/>
          </p:nvPr>
        </p:nvSpPr>
        <p:spPr/>
        <p:txBody>
          <a:bodyPr>
            <a:normAutofit lnSpcReduction="10000"/>
          </a:bodyPr>
          <a:lstStyle/>
          <a:p>
            <a:r>
              <a:rPr lang="en-US" altLang="zh-CN" dirty="0" smtClean="0"/>
              <a:t>R&amp;D of the unit of the water Cerenkov detector was done. </a:t>
            </a:r>
          </a:p>
          <a:p>
            <a:pPr lvl="1"/>
            <a:r>
              <a:rPr lang="en-US" altLang="zh-CN" dirty="0" smtClean="0"/>
              <a:t>The second peak in the muon energy spectrum is found and well studied.</a:t>
            </a:r>
            <a:r>
              <a:rPr lang="en-US" altLang="zh-CN" dirty="0"/>
              <a:t> </a:t>
            </a:r>
            <a:endParaRPr lang="en-US" altLang="zh-CN" dirty="0" smtClean="0"/>
          </a:p>
          <a:p>
            <a:pPr lvl="1"/>
            <a:r>
              <a:rPr lang="en-US" altLang="zh-CN" dirty="0" smtClean="0"/>
              <a:t>Water quality control is studied. It gives us much experience for the future experiment.</a:t>
            </a:r>
          </a:p>
          <a:p>
            <a:pPr lvl="1"/>
            <a:endParaRPr lang="en-US" altLang="zh-CN" dirty="0" smtClean="0"/>
          </a:p>
          <a:p>
            <a:r>
              <a:rPr lang="en-US" altLang="zh-CN" dirty="0" smtClean="0"/>
              <a:t>The engineering array goes smoothly. </a:t>
            </a:r>
          </a:p>
          <a:p>
            <a:pPr lvl="1"/>
            <a:r>
              <a:rPr lang="en-US" altLang="zh-CN" dirty="0" smtClean="0"/>
              <a:t>After about four months' hard team work, we hope that we could run this array in June.</a:t>
            </a:r>
            <a:endParaRPr lang="en-US" altLang="zh-CN" dirty="0"/>
          </a:p>
          <a:p>
            <a:pPr lvl="1"/>
            <a:endParaRPr lang="zh-CN" altLang="en-US" dirty="0"/>
          </a:p>
        </p:txBody>
      </p:sp>
    </p:spTree>
    <p:extLst>
      <p:ext uri="{BB962C8B-B14F-4D97-AF65-F5344CB8AC3E}">
        <p14:creationId xmlns:p14="http://schemas.microsoft.com/office/powerpoint/2010/main" val="341182929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normAutofit fontScale="85000" lnSpcReduction="20000"/>
          </a:bodyPr>
          <a:lstStyle/>
          <a:p>
            <a:fld id="{0ABF9B20-F1E4-4949-BCF3-463EA1C91FF3}" type="slidenum">
              <a:rPr lang="zh-CN" altLang="en-US" smtClean="0"/>
              <a:t>34</a:t>
            </a:fld>
            <a:endParaRPr lang="zh-CN" altLang="en-US"/>
          </a:p>
        </p:txBody>
      </p:sp>
      <p:sp>
        <p:nvSpPr>
          <p:cNvPr id="5" name="TextBox 4"/>
          <p:cNvSpPr txBox="1"/>
          <p:nvPr/>
        </p:nvSpPr>
        <p:spPr>
          <a:xfrm>
            <a:off x="2267744" y="2204864"/>
            <a:ext cx="4449423" cy="1862048"/>
          </a:xfrm>
          <a:prstGeom prst="rect">
            <a:avLst/>
          </a:prstGeom>
          <a:noFill/>
        </p:spPr>
        <p:txBody>
          <a:bodyPr wrap="none" rtlCol="0">
            <a:spAutoFit/>
          </a:bodyPr>
          <a:lstStyle/>
          <a:p>
            <a:r>
              <a:rPr lang="en-US" altLang="zh-CN" sz="11500" dirty="0" smtClean="0"/>
              <a:t>Thanks</a:t>
            </a:r>
            <a:r>
              <a:rPr lang="en-US" altLang="zh-CN" dirty="0" smtClean="0"/>
              <a:t>.</a:t>
            </a:r>
            <a:endParaRPr lang="zh-CN" altLang="en-US" dirty="0"/>
          </a:p>
        </p:txBody>
      </p:sp>
    </p:spTree>
    <p:extLst>
      <p:ext uri="{BB962C8B-B14F-4D97-AF65-F5344CB8AC3E}">
        <p14:creationId xmlns:p14="http://schemas.microsoft.com/office/powerpoint/2010/main" val="206169524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Backup</a:t>
            </a:r>
            <a:endParaRPr lang="zh-CN" altLang="en-US" dirty="0"/>
          </a:p>
        </p:txBody>
      </p:sp>
      <p:sp>
        <p:nvSpPr>
          <p:cNvPr id="3" name="灯片编号占位符 2"/>
          <p:cNvSpPr>
            <a:spLocks noGrp="1"/>
          </p:cNvSpPr>
          <p:nvPr>
            <p:ph type="sldNum" sz="quarter" idx="12"/>
          </p:nvPr>
        </p:nvSpPr>
        <p:spPr/>
        <p:txBody>
          <a:bodyPr>
            <a:normAutofit fontScale="85000" lnSpcReduction="20000"/>
          </a:bodyPr>
          <a:lstStyle/>
          <a:p>
            <a:fld id="{0ABF9B20-F1E4-4949-BCF3-463EA1C91FF3}" type="slidenum">
              <a:rPr lang="zh-CN" altLang="en-US" smtClean="0"/>
              <a:t>35</a:t>
            </a:fld>
            <a:endParaRPr lang="zh-CN" altLang="en-US"/>
          </a:p>
        </p:txBody>
      </p:sp>
    </p:spTree>
    <p:extLst>
      <p:ext uri="{BB962C8B-B14F-4D97-AF65-F5344CB8AC3E}">
        <p14:creationId xmlns:p14="http://schemas.microsoft.com/office/powerpoint/2010/main" val="123385244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原型探测器实验</a:t>
            </a:r>
            <a:endParaRPr lang="zh-CN" altLang="en-US" dirty="0"/>
          </a:p>
        </p:txBody>
      </p:sp>
      <p:sp>
        <p:nvSpPr>
          <p:cNvPr id="4" name="灯片编号占位符 3"/>
          <p:cNvSpPr>
            <a:spLocks noGrp="1"/>
          </p:cNvSpPr>
          <p:nvPr>
            <p:ph type="sldNum" sz="quarter" idx="12"/>
          </p:nvPr>
        </p:nvSpPr>
        <p:spPr/>
        <p:txBody>
          <a:bodyPr>
            <a:normAutofit fontScale="85000" lnSpcReduction="20000"/>
          </a:bodyPr>
          <a:lstStyle/>
          <a:p>
            <a:pPr>
              <a:defRPr/>
            </a:pPr>
            <a:fld id="{E9DC2AEC-F94D-4F5B-A3A6-D620FCBE18E7}" type="slidenum">
              <a:rPr lang="en-US" altLang="zh-CN" smtClean="0"/>
              <a:pPr>
                <a:defRPr/>
              </a:pPr>
              <a:t>36</a:t>
            </a:fld>
            <a:endParaRPr lang="en-US" altLang="zh-CN" dirty="0"/>
          </a:p>
        </p:txBody>
      </p:sp>
      <p:sp>
        <p:nvSpPr>
          <p:cNvPr id="3" name="内容占位符 2"/>
          <p:cNvSpPr>
            <a:spLocks noGrp="1"/>
          </p:cNvSpPr>
          <p:nvPr>
            <p:ph sz="quarter" idx="1"/>
          </p:nvPr>
        </p:nvSpPr>
        <p:spPr/>
        <p:txBody>
          <a:bodyPr>
            <a:normAutofit lnSpcReduction="10000"/>
          </a:bodyPr>
          <a:lstStyle/>
          <a:p>
            <a:r>
              <a:rPr lang="en-US" altLang="zh-CN" sz="2400" dirty="0" smtClean="0"/>
              <a:t>2010</a:t>
            </a:r>
            <a:r>
              <a:rPr lang="zh-CN" altLang="en-US" sz="2400" dirty="0" smtClean="0"/>
              <a:t>年大事记：</a:t>
            </a:r>
            <a:endParaRPr lang="en-US" altLang="zh-CN" sz="2400" dirty="0" smtClean="0"/>
          </a:p>
          <a:p>
            <a:pPr lvl="1"/>
            <a:r>
              <a:rPr lang="en-US" altLang="zh-CN" sz="2000" dirty="0" smtClean="0"/>
              <a:t>1-2</a:t>
            </a:r>
            <a:r>
              <a:rPr lang="zh-CN" altLang="en-US" sz="2000" dirty="0" smtClean="0"/>
              <a:t>月份：冰冻期，采取了若干防冻措施；</a:t>
            </a:r>
            <a:endParaRPr lang="en-US" altLang="zh-CN" sz="2000" dirty="0" smtClean="0"/>
          </a:p>
          <a:p>
            <a:pPr lvl="1"/>
            <a:r>
              <a:rPr lang="en-US" altLang="zh-CN" sz="2000" dirty="0" smtClean="0"/>
              <a:t>3</a:t>
            </a:r>
            <a:r>
              <a:rPr lang="zh-CN" altLang="en-US" sz="2000" dirty="0" smtClean="0"/>
              <a:t>月份：从水中取出了其中的两支</a:t>
            </a:r>
            <a:r>
              <a:rPr lang="en-US" altLang="zh-CN" sz="2000" dirty="0" smtClean="0"/>
              <a:t>MACRO PMT</a:t>
            </a:r>
            <a:r>
              <a:rPr lang="zh-CN" altLang="en-US" sz="2000" dirty="0" smtClean="0"/>
              <a:t>；测量了水的吸收长度；对测量数据的增益和衰减进行了修正；</a:t>
            </a:r>
            <a:endParaRPr lang="en-US" altLang="zh-CN" sz="2000" dirty="0" smtClean="0"/>
          </a:p>
          <a:p>
            <a:pPr lvl="1"/>
            <a:r>
              <a:rPr lang="en-US" altLang="zh-CN" sz="2000" dirty="0" smtClean="0"/>
              <a:t>4</a:t>
            </a:r>
            <a:r>
              <a:rPr lang="zh-CN" altLang="en-US" sz="2000" dirty="0" smtClean="0"/>
              <a:t>月份：对即将放入水中的滨松</a:t>
            </a:r>
            <a:r>
              <a:rPr lang="en-US" altLang="zh-CN" sz="2000" dirty="0" smtClean="0"/>
              <a:t>PMT</a:t>
            </a:r>
            <a:r>
              <a:rPr lang="zh-CN" altLang="en-US" sz="2000" dirty="0" smtClean="0"/>
              <a:t>进行了测试；</a:t>
            </a:r>
            <a:endParaRPr lang="en-US" altLang="zh-CN" sz="2000" dirty="0" smtClean="0"/>
          </a:p>
          <a:p>
            <a:pPr lvl="1"/>
            <a:r>
              <a:rPr lang="en-US" altLang="zh-CN" sz="2000" dirty="0" smtClean="0"/>
              <a:t>5</a:t>
            </a:r>
            <a:r>
              <a:rPr lang="zh-CN" altLang="en-US" sz="2000" dirty="0" smtClean="0"/>
              <a:t>月份：</a:t>
            </a:r>
            <a:endParaRPr lang="en-US" altLang="zh-CN" sz="2000" dirty="0" smtClean="0"/>
          </a:p>
          <a:p>
            <a:pPr lvl="2"/>
            <a:r>
              <a:rPr lang="en-US" altLang="zh-CN" sz="1800" dirty="0" smtClean="0"/>
              <a:t>5</a:t>
            </a:r>
            <a:r>
              <a:rPr lang="zh-CN" altLang="en-US" sz="1800" smtClean="0"/>
              <a:t>日</a:t>
            </a:r>
            <a:r>
              <a:rPr lang="zh-CN" altLang="en-US" sz="1800" dirty="0" smtClean="0"/>
              <a:t>：反冲了水净化系统；</a:t>
            </a:r>
            <a:endParaRPr lang="en-US" altLang="zh-CN" sz="1800" dirty="0" smtClean="0"/>
          </a:p>
          <a:p>
            <a:pPr lvl="2"/>
            <a:r>
              <a:rPr lang="en-US" altLang="zh-CN" sz="1800" dirty="0" smtClean="0"/>
              <a:t>10</a:t>
            </a:r>
            <a:r>
              <a:rPr lang="zh-CN" altLang="en-US" sz="1800" dirty="0" smtClean="0"/>
              <a:t>日：放入一支</a:t>
            </a:r>
            <a:r>
              <a:rPr lang="en-US" altLang="zh-CN" sz="1800" dirty="0" smtClean="0"/>
              <a:t>R5912</a:t>
            </a:r>
            <a:r>
              <a:rPr lang="zh-CN" altLang="en-US" sz="1800" dirty="0" smtClean="0"/>
              <a:t>的</a:t>
            </a:r>
            <a:r>
              <a:rPr lang="en-US" altLang="zh-CN" sz="1800" dirty="0" smtClean="0"/>
              <a:t>PMT</a:t>
            </a:r>
            <a:r>
              <a:rPr lang="zh-CN" altLang="en-US" sz="1800" dirty="0" smtClean="0"/>
              <a:t>；</a:t>
            </a:r>
            <a:endParaRPr lang="en-US" altLang="zh-CN" sz="1800" dirty="0" smtClean="0"/>
          </a:p>
          <a:p>
            <a:pPr lvl="2"/>
            <a:r>
              <a:rPr lang="en-US" altLang="zh-CN" sz="1800" dirty="0" smtClean="0"/>
              <a:t>12-16</a:t>
            </a:r>
            <a:r>
              <a:rPr lang="zh-CN" altLang="en-US" sz="1800" dirty="0" smtClean="0"/>
              <a:t>日：测量了近垂直入射的</a:t>
            </a:r>
            <a:r>
              <a:rPr lang="zh-CN" altLang="en-US" sz="1800" dirty="0" smtClean="0">
                <a:sym typeface="Symbol"/>
              </a:rPr>
              <a:t>子信号；</a:t>
            </a:r>
            <a:endParaRPr lang="en-US" altLang="zh-CN" sz="1800" dirty="0" smtClean="0">
              <a:sym typeface="Symbol"/>
            </a:endParaRPr>
          </a:p>
          <a:p>
            <a:pPr lvl="2"/>
            <a:r>
              <a:rPr lang="en-US" altLang="zh-CN" sz="1800" dirty="0" smtClean="0">
                <a:sym typeface="Symbol"/>
              </a:rPr>
              <a:t>17-24</a:t>
            </a:r>
            <a:r>
              <a:rPr lang="zh-CN" altLang="en-US" sz="1800" dirty="0" smtClean="0">
                <a:sym typeface="Symbol"/>
              </a:rPr>
              <a:t>日：测量了其它入射方向的子信号；</a:t>
            </a:r>
            <a:endParaRPr lang="en-US" altLang="zh-CN" sz="1800" dirty="0" smtClean="0">
              <a:sym typeface="Symbol"/>
            </a:endParaRPr>
          </a:p>
          <a:p>
            <a:pPr lvl="2"/>
            <a:r>
              <a:rPr lang="en-US" altLang="zh-CN" sz="1800" dirty="0" smtClean="0">
                <a:sym typeface="Symbol"/>
              </a:rPr>
              <a:t>25-30</a:t>
            </a:r>
            <a:r>
              <a:rPr lang="zh-CN" altLang="en-US" sz="1800" dirty="0" smtClean="0">
                <a:sym typeface="Symbol"/>
              </a:rPr>
              <a:t>日：测量了子信号的脉冲波形；</a:t>
            </a:r>
            <a:endParaRPr lang="en-US" altLang="zh-CN" sz="1800" dirty="0" smtClean="0">
              <a:sym typeface="Symbol"/>
            </a:endParaRPr>
          </a:p>
          <a:p>
            <a:pPr lvl="2"/>
            <a:r>
              <a:rPr lang="en-US" altLang="zh-CN" sz="1800" dirty="0" smtClean="0"/>
              <a:t>31</a:t>
            </a:r>
            <a:r>
              <a:rPr lang="zh-CN" altLang="en-US" sz="1800" dirty="0" smtClean="0"/>
              <a:t>日：测量了水吸收长度；</a:t>
            </a:r>
            <a:endParaRPr lang="en-US" altLang="zh-CN" sz="1800" dirty="0" smtClean="0"/>
          </a:p>
          <a:p>
            <a:pPr lvl="1"/>
            <a:r>
              <a:rPr lang="en-US" altLang="zh-CN" sz="2200" dirty="0" smtClean="0"/>
              <a:t>6</a:t>
            </a:r>
            <a:r>
              <a:rPr lang="zh-CN" altLang="en-US" sz="2200" dirty="0" smtClean="0"/>
              <a:t>月份：把水放干，取出了了</a:t>
            </a:r>
            <a:r>
              <a:rPr lang="en-US" altLang="zh-CN" sz="2200" dirty="0" smtClean="0"/>
              <a:t>PMT</a:t>
            </a:r>
            <a:r>
              <a:rPr lang="zh-CN" altLang="en-US" sz="2200" dirty="0" smtClean="0"/>
              <a:t>，正在焊接和安装塑料衬层。</a:t>
            </a:r>
            <a:endParaRPr lang="en-US" altLang="zh-CN" sz="2200" dirty="0" smtClean="0"/>
          </a:p>
        </p:txBody>
      </p:sp>
    </p:spTree>
    <p:extLst>
      <p:ext uri="{BB962C8B-B14F-4D97-AF65-F5344CB8AC3E}">
        <p14:creationId xmlns:p14="http://schemas.microsoft.com/office/powerpoint/2010/main" val="156773937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zh-CN" dirty="0" smtClean="0"/>
              <a:t>光电倍增管</a:t>
            </a:r>
            <a:endParaRPr lang="zh-CN" altLang="en-US" dirty="0"/>
          </a:p>
        </p:txBody>
      </p:sp>
      <p:sp>
        <p:nvSpPr>
          <p:cNvPr id="4" name="灯片编号占位符 3"/>
          <p:cNvSpPr>
            <a:spLocks noGrp="1"/>
          </p:cNvSpPr>
          <p:nvPr>
            <p:ph type="sldNum" sz="quarter" idx="12"/>
          </p:nvPr>
        </p:nvSpPr>
        <p:spPr/>
        <p:txBody>
          <a:bodyPr>
            <a:normAutofit fontScale="85000" lnSpcReduction="20000"/>
          </a:bodyPr>
          <a:lstStyle/>
          <a:p>
            <a:pPr>
              <a:defRPr/>
            </a:pPr>
            <a:fld id="{12AEBBF8-68F1-41E7-A565-8C688E988542}" type="slidenum">
              <a:rPr lang="en-US" altLang="zh-CN" smtClean="0"/>
              <a:pPr>
                <a:defRPr/>
              </a:pPr>
              <a:t>37</a:t>
            </a:fld>
            <a:endParaRPr lang="en-US" altLang="zh-CN" dirty="0"/>
          </a:p>
        </p:txBody>
      </p:sp>
      <p:pic>
        <p:nvPicPr>
          <p:cNvPr id="5" name="内容占位符 10" descr="IMG00353.jpg"/>
          <p:cNvPicPr>
            <a:picLocks noChangeAspect="1"/>
          </p:cNvPicPr>
          <p:nvPr/>
        </p:nvPicPr>
        <p:blipFill>
          <a:blip r:embed="rId3" cstate="print"/>
          <a:srcRect/>
          <a:stretch>
            <a:fillRect/>
          </a:stretch>
        </p:blipFill>
        <p:spPr bwMode="auto">
          <a:xfrm>
            <a:off x="214282" y="1214422"/>
            <a:ext cx="4071938" cy="5429250"/>
          </a:xfrm>
          <a:prstGeom prst="rect">
            <a:avLst/>
          </a:prstGeom>
          <a:noFill/>
          <a:ln w="9525">
            <a:noFill/>
            <a:miter lim="800000"/>
            <a:headEnd/>
            <a:tailEnd/>
          </a:ln>
        </p:spPr>
      </p:pic>
      <p:pic>
        <p:nvPicPr>
          <p:cNvPr id="67587" name="Picture 3" descr="spe"/>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5143504" y="3643314"/>
            <a:ext cx="3857620" cy="3191721"/>
          </a:xfrm>
          <a:prstGeom prst="rect">
            <a:avLst/>
          </a:prstGeom>
          <a:noFill/>
          <a:ln w="9525">
            <a:noFill/>
            <a:miter lim="800000"/>
            <a:headEnd/>
            <a:tailEnd/>
          </a:ln>
        </p:spPr>
      </p:pic>
      <p:pic>
        <p:nvPicPr>
          <p:cNvPr id="67586" name="Picture 2" descr="gain00"/>
          <p:cNvPicPr>
            <a:picLocks noChangeAspect="1" noChangeArrowheads="1"/>
          </p:cNvPicPr>
          <p:nvPr/>
        </p:nvPicPr>
        <p:blipFill>
          <a:blip r:embed="rId5" cstate="print"/>
          <a:srcRect/>
          <a:stretch>
            <a:fillRect/>
          </a:stretch>
        </p:blipFill>
        <p:spPr bwMode="auto">
          <a:xfrm>
            <a:off x="5000628" y="884517"/>
            <a:ext cx="3857652" cy="2901673"/>
          </a:xfrm>
          <a:prstGeom prst="rect">
            <a:avLst/>
          </a:prstGeom>
          <a:noFill/>
          <a:ln w="9525">
            <a:noFill/>
            <a:miter lim="800000"/>
            <a:headEnd/>
            <a:tailEnd/>
          </a:ln>
        </p:spPr>
      </p:pic>
    </p:spTree>
    <p:extLst>
      <p:ext uri="{BB962C8B-B14F-4D97-AF65-F5344CB8AC3E}">
        <p14:creationId xmlns:p14="http://schemas.microsoft.com/office/powerpoint/2010/main" val="104285486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模拟：利用遮光系统的标定</a:t>
            </a:r>
            <a:endParaRPr lang="zh-CN" altLang="en-US" dirty="0"/>
          </a:p>
        </p:txBody>
      </p:sp>
      <p:sp>
        <p:nvSpPr>
          <p:cNvPr id="5" name="灯片编号占位符 4"/>
          <p:cNvSpPr>
            <a:spLocks noGrp="1"/>
          </p:cNvSpPr>
          <p:nvPr>
            <p:ph type="sldNum" sz="quarter" idx="12"/>
          </p:nvPr>
        </p:nvSpPr>
        <p:spPr/>
        <p:txBody>
          <a:bodyPr>
            <a:normAutofit fontScale="85000" lnSpcReduction="20000"/>
          </a:bodyPr>
          <a:lstStyle/>
          <a:p>
            <a:fld id="{FB27B190-A1D6-4D5E-A71F-0912BB8D3D37}" type="slidenum">
              <a:rPr lang="en-US" altLang="zh-CN" smtClean="0"/>
              <a:pPr/>
              <a:t>38</a:t>
            </a:fld>
            <a:endParaRPr lang="en-US" altLang="zh-CN" dirty="0"/>
          </a:p>
        </p:txBody>
      </p:sp>
      <p:sp>
        <p:nvSpPr>
          <p:cNvPr id="7" name="内容占位符 3"/>
          <p:cNvSpPr txBox="1">
            <a:spLocks/>
          </p:cNvSpPr>
          <p:nvPr/>
        </p:nvSpPr>
        <p:spPr bwMode="auto">
          <a:xfrm>
            <a:off x="6732240" y="908720"/>
            <a:ext cx="3960440" cy="573325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447675" lvl="0" indent="-447675" hangingPunct="0">
              <a:spcBef>
                <a:spcPct val="50000"/>
              </a:spcBef>
              <a:buClr>
                <a:schemeClr val="accent1"/>
              </a:buClr>
              <a:buSzPct val="70000"/>
              <a:buFont typeface="Wingdings" pitchFamily="2" charset="2"/>
              <a:buChar char="n"/>
              <a:defRPr/>
            </a:pPr>
            <a:endParaRPr lang="en-US" altLang="zh-CN" sz="1600" dirty="0" smtClean="0"/>
          </a:p>
        </p:txBody>
      </p:sp>
      <p:pic>
        <p:nvPicPr>
          <p:cNvPr id="10" name="Picture 6" descr="mu_D0"/>
          <p:cNvPicPr>
            <a:picLocks noChangeAspect="1" noChangeArrowheads="1"/>
          </p:cNvPicPr>
          <p:nvPr/>
        </p:nvPicPr>
        <p:blipFill>
          <a:blip r:embed="rId4" cstate="print"/>
          <a:srcRect/>
          <a:stretch>
            <a:fillRect/>
          </a:stretch>
        </p:blipFill>
        <p:spPr bwMode="auto">
          <a:xfrm>
            <a:off x="539552" y="1187897"/>
            <a:ext cx="4189325" cy="3681263"/>
          </a:xfrm>
          <a:prstGeom prst="rect">
            <a:avLst/>
          </a:prstGeom>
          <a:noFill/>
        </p:spPr>
      </p:pic>
      <p:pic>
        <p:nvPicPr>
          <p:cNvPr id="11" name="Picture 7" descr="mu_D0"/>
          <p:cNvPicPr>
            <a:picLocks noChangeAspect="1" noChangeArrowheads="1"/>
          </p:cNvPicPr>
          <p:nvPr/>
        </p:nvPicPr>
        <p:blipFill>
          <a:blip r:embed="rId5" cstate="print"/>
          <a:srcRect/>
          <a:stretch>
            <a:fillRect/>
          </a:stretch>
        </p:blipFill>
        <p:spPr bwMode="auto">
          <a:xfrm>
            <a:off x="4716016" y="1196752"/>
            <a:ext cx="4032448" cy="3771728"/>
          </a:xfrm>
          <a:prstGeom prst="rect">
            <a:avLst/>
          </a:prstGeom>
          <a:noFill/>
        </p:spPr>
      </p:pic>
      <p:graphicFrame>
        <p:nvGraphicFramePr>
          <p:cNvPr id="210946" name="Object 2"/>
          <p:cNvGraphicFramePr>
            <a:graphicFrameLocks noChangeAspect="1"/>
          </p:cNvGraphicFramePr>
          <p:nvPr/>
        </p:nvGraphicFramePr>
        <p:xfrm>
          <a:off x="980330" y="4941888"/>
          <a:ext cx="6904038" cy="1219200"/>
        </p:xfrm>
        <a:graphic>
          <a:graphicData uri="http://schemas.openxmlformats.org/presentationml/2006/ole">
            <mc:AlternateContent xmlns:mc="http://schemas.openxmlformats.org/markup-compatibility/2006">
              <mc:Choice xmlns:v="urn:schemas-microsoft-com:vml" Requires="v">
                <p:oleObj spid="_x0000_s25757" name="公式" r:id="rId6" imgW="2374560" imgH="419040" progId="Equation.3">
                  <p:embed/>
                </p:oleObj>
              </mc:Choice>
              <mc:Fallback>
                <p:oleObj name="公式" r:id="rId6" imgW="2374560" imgH="41904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80330" y="4941888"/>
                        <a:ext cx="6904038" cy="1219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84676425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b="1" dirty="0" smtClean="0">
                <a:sym typeface="Symbol"/>
              </a:rPr>
              <a:t>利用第二个峰标定单元探测器</a:t>
            </a:r>
            <a:endParaRPr lang="zh-CN" altLang="en-US" b="1" dirty="0"/>
          </a:p>
        </p:txBody>
      </p:sp>
      <p:sp>
        <p:nvSpPr>
          <p:cNvPr id="5" name="灯片编号占位符 4"/>
          <p:cNvSpPr>
            <a:spLocks noGrp="1"/>
          </p:cNvSpPr>
          <p:nvPr>
            <p:ph type="sldNum" sz="quarter" idx="12"/>
          </p:nvPr>
        </p:nvSpPr>
        <p:spPr/>
        <p:txBody>
          <a:bodyPr>
            <a:normAutofit fontScale="85000" lnSpcReduction="20000"/>
          </a:bodyPr>
          <a:lstStyle/>
          <a:p>
            <a:pPr>
              <a:defRPr/>
            </a:pPr>
            <a:fld id="{FB27B190-A1D6-4D5E-A71F-0912BB8D3D37}" type="slidenum">
              <a:rPr lang="en-US" altLang="zh-CN" smtClean="0"/>
              <a:pPr>
                <a:defRPr/>
              </a:pPr>
              <a:t>39</a:t>
            </a:fld>
            <a:endParaRPr lang="en-US" altLang="zh-CN" dirty="0"/>
          </a:p>
        </p:txBody>
      </p:sp>
      <p:pic>
        <p:nvPicPr>
          <p:cNvPr id="6" name="Picture 4" descr="mu_D0"/>
          <p:cNvPicPr>
            <a:picLocks noChangeAspect="1" noChangeArrowheads="1"/>
          </p:cNvPicPr>
          <p:nvPr/>
        </p:nvPicPr>
        <p:blipFill>
          <a:blip r:embed="rId3" cstate="print"/>
          <a:srcRect/>
          <a:stretch>
            <a:fillRect/>
          </a:stretch>
        </p:blipFill>
        <p:spPr bwMode="auto">
          <a:xfrm>
            <a:off x="179512" y="1556792"/>
            <a:ext cx="4643438" cy="4495800"/>
          </a:xfrm>
          <a:prstGeom prst="rect">
            <a:avLst/>
          </a:prstGeom>
          <a:noFill/>
        </p:spPr>
      </p:pic>
      <p:pic>
        <p:nvPicPr>
          <p:cNvPr id="123906" name="图片 11" descr="mu_D0"/>
          <p:cNvPicPr>
            <a:picLocks noChangeAspect="1" noChangeArrowheads="1"/>
          </p:cNvPicPr>
          <p:nvPr/>
        </p:nvPicPr>
        <p:blipFill>
          <a:blip r:embed="rId4" cstate="print"/>
          <a:srcRect/>
          <a:stretch>
            <a:fillRect/>
          </a:stretch>
        </p:blipFill>
        <p:spPr bwMode="auto">
          <a:xfrm>
            <a:off x="4427984" y="1556792"/>
            <a:ext cx="4547382" cy="4536504"/>
          </a:xfrm>
          <a:prstGeom prst="rect">
            <a:avLst/>
          </a:prstGeom>
          <a:noFill/>
          <a:ln w="9525">
            <a:noFill/>
            <a:miter lim="800000"/>
            <a:headEnd/>
            <a:tailEnd/>
          </a:ln>
        </p:spPr>
      </p:pic>
    </p:spTree>
    <p:extLst>
      <p:ext uri="{BB962C8B-B14F-4D97-AF65-F5344CB8AC3E}">
        <p14:creationId xmlns:p14="http://schemas.microsoft.com/office/powerpoint/2010/main" val="203879347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r>
              <a:rPr lang="en-US" altLang="zh-CN" dirty="0" smtClean="0"/>
              <a:t>Unit of water Cerenkov detector</a:t>
            </a:r>
            <a:endParaRPr lang="zh-CN" altLang="en-US" dirty="0"/>
          </a:p>
        </p:txBody>
      </p:sp>
      <p:sp>
        <p:nvSpPr>
          <p:cNvPr id="3" name="灯片编号占位符 2"/>
          <p:cNvSpPr>
            <a:spLocks noGrp="1"/>
          </p:cNvSpPr>
          <p:nvPr>
            <p:ph type="sldNum" sz="quarter" idx="12"/>
          </p:nvPr>
        </p:nvSpPr>
        <p:spPr/>
        <p:txBody>
          <a:bodyPr>
            <a:normAutofit fontScale="85000" lnSpcReduction="20000"/>
          </a:bodyPr>
          <a:lstStyle/>
          <a:p>
            <a:fld id="{0ABF9B20-F1E4-4949-BCF3-463EA1C91FF3}" type="slidenum">
              <a:rPr lang="zh-CN" altLang="en-US" smtClean="0"/>
              <a:t>4</a:t>
            </a:fld>
            <a:endParaRPr lang="zh-CN" altLang="en-US"/>
          </a:p>
        </p:txBody>
      </p:sp>
      <p:pic>
        <p:nvPicPr>
          <p:cNvPr id="22530"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95536" y="1124744"/>
            <a:ext cx="2852737" cy="3243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1187624" y="2746375"/>
            <a:ext cx="1454244" cy="646331"/>
          </a:xfrm>
          <a:prstGeom prst="rect">
            <a:avLst/>
          </a:prstGeom>
        </p:spPr>
        <p:style>
          <a:lnRef idx="2">
            <a:schemeClr val="accent6"/>
          </a:lnRef>
          <a:fillRef idx="1">
            <a:schemeClr val="lt1"/>
          </a:fillRef>
          <a:effectRef idx="0">
            <a:schemeClr val="accent6"/>
          </a:effectRef>
          <a:fontRef idx="minor">
            <a:schemeClr val="dk1"/>
          </a:fontRef>
        </p:style>
        <p:txBody>
          <a:bodyPr wrap="none" rtlCol="0">
            <a:spAutoFit/>
          </a:bodyPr>
          <a:lstStyle/>
          <a:p>
            <a:r>
              <a:rPr lang="en-US" altLang="zh-CN" dirty="0" smtClean="0"/>
              <a:t>Diameter:7m</a:t>
            </a:r>
          </a:p>
          <a:p>
            <a:r>
              <a:rPr lang="en-US" altLang="zh-CN" dirty="0" smtClean="0"/>
              <a:t>Height: 5m</a:t>
            </a:r>
            <a:endParaRPr lang="zh-CN" altLang="en-US" dirty="0"/>
          </a:p>
        </p:txBody>
      </p:sp>
      <p:pic>
        <p:nvPicPr>
          <p:cNvPr id="22531" name="Picture 3"/>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25263" y="4327020"/>
            <a:ext cx="3378966" cy="2530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532" name="Picture 4"/>
          <p:cNvPicPr>
            <a:picLocks noGrp="1" noChangeAspect="1" noChangeArrowheads="1"/>
          </p:cNvPicPr>
          <p:nvPr>
            <p:ph sz="quarter" idx="1"/>
          </p:nvPr>
        </p:nvPicPr>
        <p:blipFill>
          <a:blip r:embed="rId5">
            <a:extLst>
              <a:ext uri="{28A0092B-C50C-407E-A947-70E740481C1C}">
                <a14:useLocalDpi xmlns:a14="http://schemas.microsoft.com/office/drawing/2010/main"/>
              </a:ext>
            </a:extLst>
          </a:blip>
          <a:srcRect/>
          <a:stretch>
            <a:fillRect/>
          </a:stretch>
        </p:blipFill>
        <p:spPr bwMode="auto">
          <a:xfrm>
            <a:off x="3604229" y="1545408"/>
            <a:ext cx="4060288" cy="3048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479531" y="5407843"/>
            <a:ext cx="3070071" cy="369332"/>
          </a:xfrm>
          <a:prstGeom prst="rect">
            <a:avLst/>
          </a:prstGeom>
        </p:spPr>
        <p:style>
          <a:lnRef idx="2">
            <a:schemeClr val="accent4"/>
          </a:lnRef>
          <a:fillRef idx="1">
            <a:schemeClr val="lt1"/>
          </a:fillRef>
          <a:effectRef idx="0">
            <a:schemeClr val="accent4"/>
          </a:effectRef>
          <a:fontRef idx="minor">
            <a:schemeClr val="dk1"/>
          </a:fontRef>
        </p:style>
        <p:txBody>
          <a:bodyPr wrap="none" rtlCol="0">
            <a:spAutoFit/>
          </a:bodyPr>
          <a:lstStyle/>
          <a:p>
            <a:r>
              <a:rPr lang="en-US" altLang="zh-CN" dirty="0" smtClean="0"/>
              <a:t>Water purification system</a:t>
            </a:r>
            <a:endParaRPr lang="zh-CN" altLang="en-US" dirty="0"/>
          </a:p>
        </p:txBody>
      </p:sp>
      <p:pic>
        <p:nvPicPr>
          <p:cNvPr id="22533" name="Picture 5"/>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3779912" y="4063046"/>
            <a:ext cx="2106295" cy="28102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534" name="Picture 6"/>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5912234" y="4614120"/>
            <a:ext cx="3099767" cy="23261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6044073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fld id="{0ABF9B20-F1E4-4949-BCF3-463EA1C91FF3}" type="slidenum">
              <a:rPr lang="zh-CN" altLang="en-US" smtClean="0"/>
              <a:t>40</a:t>
            </a:fld>
            <a:endParaRPr lang="zh-CN" altLang="en-US"/>
          </a:p>
        </p:txBody>
      </p:sp>
      <p:pic>
        <p:nvPicPr>
          <p:cNvPr id="7170" name="内容占位符 4"/>
          <p:cNvPicPr>
            <a:picLocks noGrp="1" noChangeAspect="1"/>
          </p:cNvPicPr>
          <p:nvPr>
            <p:ph idx="4294967295"/>
          </p:nvPr>
        </p:nvPicPr>
        <p:blipFill>
          <a:blip r:embed="rId3">
            <a:extLst>
              <a:ext uri="{28A0092B-C50C-407E-A947-70E740481C1C}">
                <a14:useLocalDpi xmlns:a14="http://schemas.microsoft.com/office/drawing/2010/main"/>
              </a:ext>
            </a:extLst>
          </a:blip>
          <a:srcRect/>
          <a:stretch>
            <a:fillRect/>
          </a:stretch>
        </p:blipFill>
        <p:spPr>
          <a:xfrm>
            <a:off x="5830888" y="92075"/>
            <a:ext cx="3313112" cy="4416425"/>
          </a:xfrm>
        </p:spPr>
      </p:pic>
      <p:sp>
        <p:nvSpPr>
          <p:cNvPr id="6" name="TextBox 5"/>
          <p:cNvSpPr txBox="1"/>
          <p:nvPr/>
        </p:nvSpPr>
        <p:spPr>
          <a:xfrm>
            <a:off x="5795963" y="1331913"/>
            <a:ext cx="3262432" cy="707886"/>
          </a:xfrm>
          <a:prstGeom prst="rect">
            <a:avLst/>
          </a:prstGeom>
        </p:spPr>
        <p:style>
          <a:lnRef idx="2">
            <a:schemeClr val="accent3"/>
          </a:lnRef>
          <a:fillRef idx="1">
            <a:schemeClr val="lt1"/>
          </a:fillRef>
          <a:effectRef idx="0">
            <a:schemeClr val="accent3"/>
          </a:effectRef>
          <a:fontRef idx="minor">
            <a:schemeClr val="dk1"/>
          </a:fontRef>
        </p:style>
        <p:txBody>
          <a:bodyPr wrap="none">
            <a:spAutoFit/>
          </a:bodyPr>
          <a:lstStyle/>
          <a:p>
            <a:pPr>
              <a:defRPr/>
            </a:pPr>
            <a:r>
              <a:rPr lang="en-US" altLang="zh-CN" sz="2000" dirty="0" smtClean="0">
                <a:solidFill>
                  <a:schemeClr val="tx1"/>
                </a:solidFill>
                <a:latin typeface="宋体" pitchFamily="2" charset="-122"/>
              </a:rPr>
              <a:t>Water attenuation length</a:t>
            </a:r>
          </a:p>
          <a:p>
            <a:pPr>
              <a:defRPr/>
            </a:pPr>
            <a:r>
              <a:rPr lang="en-US" altLang="zh-CN" sz="2000" dirty="0" smtClean="0">
                <a:solidFill>
                  <a:schemeClr val="tx1"/>
                </a:solidFill>
                <a:latin typeface="宋体" pitchFamily="2" charset="-122"/>
              </a:rPr>
              <a:t>Measurement setup.</a:t>
            </a:r>
            <a:endParaRPr lang="zh-CN" altLang="en-US" sz="2000" dirty="0">
              <a:solidFill>
                <a:schemeClr val="tx1"/>
              </a:solidFill>
              <a:latin typeface="宋体" pitchFamily="2" charset="-122"/>
            </a:endParaRPr>
          </a:p>
        </p:txBody>
      </p:sp>
      <p:pic>
        <p:nvPicPr>
          <p:cNvPr id="7172" name="图片 1"/>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9525" y="153988"/>
            <a:ext cx="5641975" cy="3779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488950" y="260350"/>
            <a:ext cx="554038" cy="2368550"/>
          </a:xfrm>
          <a:prstGeom prst="rect">
            <a:avLst/>
          </a:prstGeom>
        </p:spPr>
        <p:style>
          <a:lnRef idx="2">
            <a:schemeClr val="accent3"/>
          </a:lnRef>
          <a:fillRef idx="1">
            <a:schemeClr val="lt1"/>
          </a:fillRef>
          <a:effectRef idx="0">
            <a:schemeClr val="accent3"/>
          </a:effectRef>
          <a:fontRef idx="minor">
            <a:schemeClr val="dk1"/>
          </a:fontRef>
        </p:style>
        <p:txBody>
          <a:bodyPr vert="eaVert" wrap="none">
            <a:spAutoFit/>
          </a:bodyPr>
          <a:lstStyle/>
          <a:p>
            <a:pPr>
              <a:defRPr/>
            </a:pPr>
            <a:r>
              <a:rPr lang="zh-CN" altLang="en-US" sz="2400" b="1" dirty="0">
                <a:latin typeface="宋体" pitchFamily="2" charset="-122"/>
              </a:rPr>
              <a:t>水衰减长度（</a:t>
            </a:r>
            <a:r>
              <a:rPr lang="en-US" altLang="zh-CN" sz="2400" b="1" dirty="0">
                <a:latin typeface="宋体" pitchFamily="2" charset="-122"/>
              </a:rPr>
              <a:t>m</a:t>
            </a:r>
            <a:r>
              <a:rPr lang="zh-CN" altLang="en-US" sz="2400" b="1" dirty="0">
                <a:latin typeface="宋体" pitchFamily="2" charset="-122"/>
              </a:rPr>
              <a:t>）</a:t>
            </a:r>
          </a:p>
        </p:txBody>
      </p:sp>
      <p:sp>
        <p:nvSpPr>
          <p:cNvPr id="8" name="TextBox 7"/>
          <p:cNvSpPr txBox="1"/>
          <p:nvPr/>
        </p:nvSpPr>
        <p:spPr>
          <a:xfrm>
            <a:off x="120650" y="3781425"/>
            <a:ext cx="5243513" cy="831850"/>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a:defRPr/>
            </a:pPr>
            <a:r>
              <a:rPr lang="en-US" altLang="zh-CN" sz="2400" b="1" dirty="0" smtClean="0">
                <a:solidFill>
                  <a:srgbClr val="FF0000"/>
                </a:solidFill>
                <a:latin typeface="宋体" pitchFamily="2" charset="-122"/>
              </a:rPr>
              <a:t>Red points</a:t>
            </a:r>
            <a:r>
              <a:rPr lang="zh-CN" altLang="en-US" sz="2400" b="1" smtClean="0">
                <a:solidFill>
                  <a:srgbClr val="FF0000"/>
                </a:solidFill>
                <a:latin typeface="宋体" pitchFamily="2" charset="-122"/>
              </a:rPr>
              <a:t>：</a:t>
            </a:r>
            <a:r>
              <a:rPr lang="zh-CN" altLang="en-US" sz="2400" dirty="0">
                <a:latin typeface="宋体" pitchFamily="2" charset="-122"/>
              </a:rPr>
              <a:t>水箱内部取出来的水，</a:t>
            </a:r>
            <a:endParaRPr lang="en-US" altLang="zh-CN" sz="2400" dirty="0">
              <a:latin typeface="宋体" pitchFamily="2" charset="-122"/>
            </a:endParaRPr>
          </a:p>
          <a:p>
            <a:pPr>
              <a:defRPr/>
            </a:pPr>
            <a:r>
              <a:rPr lang="en-US" altLang="zh-CN" sz="2400" dirty="0">
                <a:latin typeface="宋体" pitchFamily="2" charset="-122"/>
              </a:rPr>
              <a:t>          </a:t>
            </a:r>
            <a:r>
              <a:rPr lang="zh-CN" altLang="en-US" sz="2400" dirty="0">
                <a:latin typeface="宋体" pitchFamily="2" charset="-122"/>
              </a:rPr>
              <a:t>测出来的水衰减长度。</a:t>
            </a:r>
          </a:p>
        </p:txBody>
      </p:sp>
      <p:sp>
        <p:nvSpPr>
          <p:cNvPr id="10" name="TextBox 9"/>
          <p:cNvSpPr txBox="1"/>
          <p:nvPr/>
        </p:nvSpPr>
        <p:spPr>
          <a:xfrm>
            <a:off x="120650" y="4797425"/>
            <a:ext cx="5243513" cy="1200150"/>
          </a:xfrm>
          <a:prstGeom prst="rect">
            <a:avLst/>
          </a:prstGeom>
        </p:spPr>
        <p:style>
          <a:lnRef idx="2">
            <a:schemeClr val="accent3"/>
          </a:lnRef>
          <a:fillRef idx="1">
            <a:schemeClr val="lt1"/>
          </a:fillRef>
          <a:effectRef idx="0">
            <a:schemeClr val="accent3"/>
          </a:effectRef>
          <a:fontRef idx="minor">
            <a:schemeClr val="dk1"/>
          </a:fontRef>
        </p:style>
        <p:txBody>
          <a:bodyPr>
            <a:spAutoFit/>
          </a:bodyPr>
          <a:lstStyle/>
          <a:p>
            <a:pPr>
              <a:defRPr/>
            </a:pPr>
            <a:r>
              <a:rPr lang="zh-CN" altLang="en-US" dirty="0">
                <a:latin typeface="宋体" pitchFamily="2" charset="-122"/>
              </a:rPr>
              <a:t>经过半年持续的努力：</a:t>
            </a:r>
            <a:endParaRPr lang="en-US" altLang="zh-CN" dirty="0">
              <a:latin typeface="宋体" pitchFamily="2" charset="-122"/>
            </a:endParaRPr>
          </a:p>
          <a:p>
            <a:pPr>
              <a:defRPr/>
            </a:pPr>
            <a:r>
              <a:rPr lang="en-US" altLang="zh-CN" dirty="0">
                <a:latin typeface="宋体" pitchFamily="2" charset="-122"/>
              </a:rPr>
              <a:t>1)</a:t>
            </a:r>
            <a:r>
              <a:rPr lang="zh-CN" altLang="en-US" dirty="0">
                <a:latin typeface="宋体" pitchFamily="2" charset="-122"/>
              </a:rPr>
              <a:t>对水衰减长度的不间断测量；</a:t>
            </a:r>
            <a:endParaRPr lang="en-US" altLang="zh-CN" dirty="0">
              <a:latin typeface="宋体" pitchFamily="2" charset="-122"/>
            </a:endParaRPr>
          </a:p>
          <a:p>
            <a:pPr>
              <a:defRPr/>
            </a:pPr>
            <a:r>
              <a:rPr lang="en-US" altLang="zh-CN" dirty="0">
                <a:latin typeface="宋体" pitchFamily="2" charset="-122"/>
              </a:rPr>
              <a:t>2)</a:t>
            </a:r>
            <a:r>
              <a:rPr lang="zh-CN" altLang="en-US" dirty="0">
                <a:latin typeface="宋体" pitchFamily="2" charset="-122"/>
              </a:rPr>
              <a:t>对水箱内部各种材料的浸泡和吸收度测量对比；</a:t>
            </a:r>
            <a:endParaRPr lang="en-US" altLang="zh-CN" dirty="0">
              <a:latin typeface="宋体" pitchFamily="2" charset="-122"/>
            </a:endParaRPr>
          </a:p>
          <a:p>
            <a:pPr>
              <a:defRPr/>
            </a:pPr>
            <a:r>
              <a:rPr lang="en-US" altLang="zh-CN" dirty="0">
                <a:latin typeface="宋体" pitchFamily="2" charset="-122"/>
              </a:rPr>
              <a:t>3)</a:t>
            </a:r>
            <a:r>
              <a:rPr lang="zh-CN" altLang="en-US" dirty="0">
                <a:latin typeface="宋体" pitchFamily="2" charset="-122"/>
              </a:rPr>
              <a:t>对水样成分细化分析测量。</a:t>
            </a:r>
            <a:endParaRPr lang="zh-CN" altLang="en-US" dirty="0"/>
          </a:p>
        </p:txBody>
      </p:sp>
      <p:sp>
        <p:nvSpPr>
          <p:cNvPr id="11" name="右箭头 10"/>
          <p:cNvSpPr/>
          <p:nvPr/>
        </p:nvSpPr>
        <p:spPr>
          <a:xfrm>
            <a:off x="5364163" y="5176838"/>
            <a:ext cx="849312" cy="48418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12" name="TextBox 11"/>
          <p:cNvSpPr txBox="1"/>
          <p:nvPr/>
        </p:nvSpPr>
        <p:spPr>
          <a:xfrm>
            <a:off x="6227763" y="5086350"/>
            <a:ext cx="2522537" cy="646113"/>
          </a:xfrm>
          <a:prstGeom prst="rect">
            <a:avLst/>
          </a:prstGeom>
        </p:spPr>
        <p:style>
          <a:lnRef idx="2">
            <a:schemeClr val="accent5"/>
          </a:lnRef>
          <a:fillRef idx="1">
            <a:schemeClr val="lt1"/>
          </a:fillRef>
          <a:effectRef idx="0">
            <a:schemeClr val="accent5"/>
          </a:effectRef>
          <a:fontRef idx="minor">
            <a:schemeClr val="dk1"/>
          </a:fontRef>
        </p:style>
        <p:txBody>
          <a:bodyPr>
            <a:spAutoFit/>
          </a:bodyPr>
          <a:lstStyle/>
          <a:p>
            <a:pPr>
              <a:defRPr/>
            </a:pPr>
            <a:r>
              <a:rPr lang="zh-CN" altLang="en-US" dirty="0">
                <a:latin typeface="宋体" pitchFamily="2" charset="-122"/>
              </a:rPr>
              <a:t>有机碳</a:t>
            </a:r>
            <a:r>
              <a:rPr lang="en-US" altLang="zh-CN" dirty="0">
                <a:latin typeface="宋体" pitchFamily="2" charset="-122"/>
              </a:rPr>
              <a:t>(</a:t>
            </a:r>
            <a:r>
              <a:rPr lang="zh-CN" altLang="en-US" dirty="0">
                <a:latin typeface="宋体" pitchFamily="2" charset="-122"/>
              </a:rPr>
              <a:t>含细菌</a:t>
            </a:r>
            <a:r>
              <a:rPr lang="en-US" altLang="zh-CN" dirty="0">
                <a:latin typeface="宋体" pitchFamily="2" charset="-122"/>
              </a:rPr>
              <a:t>)</a:t>
            </a:r>
            <a:r>
              <a:rPr lang="zh-CN" altLang="en-US" dirty="0">
                <a:latin typeface="宋体" pitchFamily="2" charset="-122"/>
              </a:rPr>
              <a:t>为主要水质的影响因素。</a:t>
            </a:r>
            <a:endParaRPr lang="zh-CN" altLang="en-US" dirty="0"/>
          </a:p>
        </p:txBody>
      </p:sp>
      <p:sp>
        <p:nvSpPr>
          <p:cNvPr id="13" name="TextBox 12"/>
          <p:cNvSpPr txBox="1"/>
          <p:nvPr/>
        </p:nvSpPr>
        <p:spPr>
          <a:xfrm>
            <a:off x="1555750" y="6092825"/>
            <a:ext cx="5764213" cy="646113"/>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pPr>
              <a:defRPr/>
            </a:pPr>
            <a:r>
              <a:rPr lang="zh-CN" altLang="en-US" dirty="0">
                <a:latin typeface="宋体" pitchFamily="2" charset="-122"/>
              </a:rPr>
              <a:t>目前，改进水衰减长度已经一个多月</a:t>
            </a:r>
            <a:r>
              <a:rPr lang="zh-CN" altLang="en-US" b="1" dirty="0">
                <a:latin typeface="宋体" pitchFamily="2" charset="-122"/>
              </a:rPr>
              <a:t>保持在</a:t>
            </a:r>
            <a:r>
              <a:rPr lang="en-US" altLang="zh-CN" b="1" dirty="0">
                <a:latin typeface="宋体" pitchFamily="2" charset="-122"/>
              </a:rPr>
              <a:t>10</a:t>
            </a:r>
            <a:r>
              <a:rPr lang="zh-CN" altLang="en-US" b="1" dirty="0">
                <a:latin typeface="宋体" pitchFamily="2" charset="-122"/>
              </a:rPr>
              <a:t>米以上</a:t>
            </a:r>
            <a:r>
              <a:rPr lang="zh-CN" altLang="en-US" dirty="0">
                <a:latin typeface="宋体" pitchFamily="2" charset="-122"/>
              </a:rPr>
              <a:t>。</a:t>
            </a:r>
            <a:endParaRPr lang="en-US" altLang="zh-CN" dirty="0">
              <a:latin typeface="宋体" pitchFamily="2" charset="-122"/>
            </a:endParaRPr>
          </a:p>
          <a:p>
            <a:pPr>
              <a:defRPr/>
            </a:pPr>
            <a:r>
              <a:rPr lang="zh-CN" altLang="en-US" dirty="0">
                <a:latin typeface="宋体" pitchFamily="2" charset="-122"/>
              </a:rPr>
              <a:t>为将来的工程阵列的水循环净化系统工作奠定了基础。</a:t>
            </a:r>
            <a:endParaRPr lang="zh-CN" altLang="en-US" dirty="0"/>
          </a:p>
        </p:txBody>
      </p:sp>
      <p:sp>
        <p:nvSpPr>
          <p:cNvPr id="9" name="椭圆 8"/>
          <p:cNvSpPr/>
          <p:nvPr/>
        </p:nvSpPr>
        <p:spPr>
          <a:xfrm>
            <a:off x="4132263" y="765175"/>
            <a:ext cx="1295400" cy="67945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14" name="右箭头 13"/>
          <p:cNvSpPr/>
          <p:nvPr/>
        </p:nvSpPr>
        <p:spPr>
          <a:xfrm rot="8594099">
            <a:off x="5326063" y="598488"/>
            <a:ext cx="955675" cy="19208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15" name="TextBox 14"/>
          <p:cNvSpPr txBox="1"/>
          <p:nvPr/>
        </p:nvSpPr>
        <p:spPr>
          <a:xfrm>
            <a:off x="6156325" y="188913"/>
            <a:ext cx="652743" cy="369332"/>
          </a:xfrm>
          <a:prstGeom prst="rect">
            <a:avLst/>
          </a:prstGeom>
        </p:spPr>
        <p:style>
          <a:lnRef idx="2">
            <a:schemeClr val="accent3"/>
          </a:lnRef>
          <a:fillRef idx="1">
            <a:schemeClr val="lt1"/>
          </a:fillRef>
          <a:effectRef idx="0">
            <a:schemeClr val="accent3"/>
          </a:effectRef>
          <a:fontRef idx="minor">
            <a:schemeClr val="dk1"/>
          </a:fontRef>
        </p:style>
        <p:txBody>
          <a:bodyPr wrap="none">
            <a:spAutoFit/>
          </a:bodyPr>
          <a:lstStyle/>
          <a:p>
            <a:pPr>
              <a:defRPr/>
            </a:pPr>
            <a:r>
              <a:rPr lang="en-US" altLang="zh-CN" b="1" dirty="0">
                <a:latin typeface="宋体" pitchFamily="2" charset="-122"/>
              </a:rPr>
              <a:t>&gt;</a:t>
            </a:r>
            <a:r>
              <a:rPr lang="en-US" altLang="zh-CN" b="1" dirty="0" smtClean="0">
                <a:latin typeface="宋体" pitchFamily="2" charset="-122"/>
              </a:rPr>
              <a:t>10m</a:t>
            </a:r>
            <a:endParaRPr lang="zh-CN" altLang="en-US" b="1" dirty="0">
              <a:latin typeface="宋体" pitchFamily="2" charset="-122"/>
            </a:endParaRPr>
          </a:p>
        </p:txBody>
      </p:sp>
    </p:spTree>
    <p:extLst>
      <p:ext uri="{BB962C8B-B14F-4D97-AF65-F5344CB8AC3E}">
        <p14:creationId xmlns:p14="http://schemas.microsoft.com/office/powerpoint/2010/main" val="3308282519"/>
      </p:ext>
    </p:extLst>
  </p:cSld>
  <p:clrMapOvr>
    <a:masterClrMapping/>
  </p:clrMapOvr>
  <p:transition spd="slow" advTm="50334"/>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8" name="灯片编号占位符 3"/>
          <p:cNvSpPr>
            <a:spLocks noGrp="1"/>
          </p:cNvSpPr>
          <p:nvPr>
            <p:ph type="sldNum" sz="quarter" idx="12"/>
          </p:nvPr>
        </p:nvSpPr>
        <p:spPr>
          <a:xfrm>
            <a:off x="3990975" y="6249988"/>
            <a:ext cx="116205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fld id="{34004F4C-F395-4D54-83DB-95B0B5829215}" type="slidenum">
              <a:rPr lang="en-US" altLang="zh-CN" sz="1000">
                <a:solidFill>
                  <a:schemeClr val="tx2"/>
                </a:solidFill>
                <a:ea typeface="华文新魏" pitchFamily="2" charset="-122"/>
              </a:rPr>
              <a:pPr algn="ctr" eaLnBrk="1" hangingPunct="1"/>
              <a:t>41</a:t>
            </a:fld>
            <a:endParaRPr lang="en-US" altLang="zh-CN" sz="1000" dirty="0">
              <a:solidFill>
                <a:schemeClr val="tx2"/>
              </a:solidFill>
              <a:ea typeface="华文新魏" pitchFamily="2" charset="-122"/>
            </a:endParaRPr>
          </a:p>
        </p:txBody>
      </p:sp>
      <p:sp>
        <p:nvSpPr>
          <p:cNvPr id="2" name="标题 1"/>
          <p:cNvSpPr>
            <a:spLocks noGrp="1"/>
          </p:cNvSpPr>
          <p:nvPr>
            <p:ph type="title" idx="4294967295"/>
          </p:nvPr>
        </p:nvSpPr>
        <p:spPr>
          <a:xfrm>
            <a:off x="0" y="277813"/>
            <a:ext cx="8075613" cy="650875"/>
          </a:xfrm>
        </p:spPr>
        <p:txBody>
          <a:bodyPr anchor="ctr">
            <a:normAutofit fontScale="90000"/>
          </a:bodyPr>
          <a:lstStyle/>
          <a:p>
            <a:pPr eaLnBrk="1" hangingPunct="1">
              <a:defRPr/>
            </a:pPr>
            <a:r>
              <a:rPr lang="en-US" altLang="zh-CN" sz="3800" dirty="0" smtClean="0">
                <a:solidFill>
                  <a:schemeClr val="tx1"/>
                </a:solidFill>
                <a:ea typeface="华文新魏" pitchFamily="2" charset="-122"/>
              </a:rPr>
              <a:t>PMT</a:t>
            </a:r>
            <a:r>
              <a:rPr lang="zh-CN" altLang="en-US" sz="3800" smtClean="0">
                <a:solidFill>
                  <a:schemeClr val="tx1"/>
                </a:solidFill>
                <a:ea typeface="华文新魏" pitchFamily="2" charset="-122"/>
              </a:rPr>
              <a:t>测试结果稳定性的研究</a:t>
            </a:r>
          </a:p>
        </p:txBody>
      </p:sp>
      <p:sp>
        <p:nvSpPr>
          <p:cNvPr id="3" name="内容占位符 2"/>
          <p:cNvSpPr>
            <a:spLocks noGrp="1"/>
          </p:cNvSpPr>
          <p:nvPr>
            <p:ph idx="4294967295"/>
          </p:nvPr>
        </p:nvSpPr>
        <p:spPr>
          <a:xfrm>
            <a:off x="0" y="1196975"/>
            <a:ext cx="8064500" cy="5400675"/>
          </a:xfrm>
        </p:spPr>
        <p:style>
          <a:lnRef idx="2">
            <a:schemeClr val="accent3"/>
          </a:lnRef>
          <a:fillRef idx="1">
            <a:schemeClr val="lt1"/>
          </a:fillRef>
          <a:effectRef idx="0">
            <a:schemeClr val="accent3"/>
          </a:effectRef>
          <a:fontRef idx="minor">
            <a:schemeClr val="dk1"/>
          </a:fontRef>
        </p:style>
        <p:txBody>
          <a:bodyPr>
            <a:normAutofit/>
          </a:bodyPr>
          <a:lstStyle/>
          <a:p>
            <a:pPr eaLnBrk="1" hangingPunct="1">
              <a:defRPr/>
            </a:pPr>
            <a:r>
              <a:rPr lang="zh-CN" altLang="en-US" sz="2000" b="1" smtClean="0">
                <a:solidFill>
                  <a:schemeClr val="tx1"/>
                </a:solidFill>
                <a:latin typeface="宋体" pitchFamily="2" charset="-122"/>
              </a:rPr>
              <a:t>单光电子峰的峰谷比（</a:t>
            </a:r>
            <a:r>
              <a:rPr lang="en-US" altLang="zh-CN" sz="2000" b="1" dirty="0" smtClean="0">
                <a:solidFill>
                  <a:schemeClr val="tx1"/>
                </a:solidFill>
                <a:latin typeface="宋体" pitchFamily="2" charset="-122"/>
              </a:rPr>
              <a:t>P/V</a:t>
            </a:r>
            <a:r>
              <a:rPr lang="zh-CN" altLang="en-US" sz="2000" b="1" smtClean="0">
                <a:solidFill>
                  <a:schemeClr val="tx1"/>
                </a:solidFill>
                <a:latin typeface="宋体" pitchFamily="2" charset="-122"/>
              </a:rPr>
              <a:t>）及增益的系统变化 </a:t>
            </a:r>
            <a:endParaRPr lang="en-US" altLang="zh-CN" sz="2000" b="1" dirty="0" smtClean="0">
              <a:solidFill>
                <a:schemeClr val="tx1"/>
              </a:solidFill>
              <a:latin typeface="宋体" pitchFamily="2" charset="-122"/>
            </a:endParaRPr>
          </a:p>
          <a:p>
            <a:pPr lvl="1" eaLnBrk="1" hangingPunct="1">
              <a:defRPr/>
            </a:pPr>
            <a:r>
              <a:rPr lang="en-US" altLang="zh-CN" sz="1600" b="1" dirty="0" smtClean="0">
                <a:solidFill>
                  <a:schemeClr val="tx1"/>
                </a:solidFill>
                <a:latin typeface="宋体" pitchFamily="2" charset="-122"/>
              </a:rPr>
              <a:t>PMT</a:t>
            </a:r>
            <a:r>
              <a:rPr lang="zh-CN" altLang="en-US" sz="1600" b="1" smtClean="0">
                <a:solidFill>
                  <a:schemeClr val="tx1"/>
                </a:solidFill>
                <a:latin typeface="宋体" pitchFamily="2" charset="-122"/>
              </a:rPr>
              <a:t>高压不变（工作高压：</a:t>
            </a:r>
            <a:r>
              <a:rPr lang="en-US" altLang="zh-CN" sz="1600" b="1" dirty="0" smtClean="0">
                <a:solidFill>
                  <a:schemeClr val="tx1"/>
                </a:solidFill>
                <a:latin typeface="宋体" pitchFamily="2" charset="-122"/>
              </a:rPr>
              <a:t>+1213V</a:t>
            </a:r>
            <a:r>
              <a:rPr lang="zh-CN" altLang="en-US" sz="1600" b="1" smtClean="0">
                <a:solidFill>
                  <a:schemeClr val="tx1"/>
                </a:solidFill>
                <a:latin typeface="宋体" pitchFamily="2" charset="-122"/>
              </a:rPr>
              <a:t>），</a:t>
            </a:r>
            <a:r>
              <a:rPr lang="en-US" altLang="zh-CN" sz="1600" b="1" dirty="0" smtClean="0">
                <a:solidFill>
                  <a:schemeClr val="tx1"/>
                </a:solidFill>
                <a:latin typeface="宋体" pitchFamily="2" charset="-122"/>
              </a:rPr>
              <a:t>LED</a:t>
            </a:r>
            <a:r>
              <a:rPr lang="zh-CN" altLang="en-US" sz="1600" b="1" smtClean="0">
                <a:solidFill>
                  <a:schemeClr val="tx1"/>
                </a:solidFill>
                <a:latin typeface="宋体" pitchFamily="2" charset="-122"/>
              </a:rPr>
              <a:t>光强不变（</a:t>
            </a:r>
            <a:r>
              <a:rPr lang="en-US" altLang="zh-CN" sz="1600" b="1" dirty="0" smtClean="0">
                <a:solidFill>
                  <a:schemeClr val="tx1"/>
                </a:solidFill>
                <a:latin typeface="宋体" pitchFamily="2" charset="-122"/>
              </a:rPr>
              <a:t>SPE</a:t>
            </a:r>
            <a:r>
              <a:rPr lang="zh-CN" altLang="en-US" sz="1600" b="1" smtClean="0">
                <a:solidFill>
                  <a:schemeClr val="tx1"/>
                </a:solidFill>
                <a:latin typeface="宋体" pitchFamily="2" charset="-122"/>
              </a:rPr>
              <a:t>比例为</a:t>
            </a:r>
            <a:r>
              <a:rPr lang="en-US" altLang="zh-CN" sz="1600" b="1" dirty="0" smtClean="0">
                <a:solidFill>
                  <a:schemeClr val="tx1"/>
                </a:solidFill>
                <a:latin typeface="宋体" pitchFamily="2" charset="-122"/>
              </a:rPr>
              <a:t>13.8%</a:t>
            </a:r>
            <a:r>
              <a:rPr lang="zh-CN" altLang="en-US" sz="1600" b="1" smtClean="0">
                <a:solidFill>
                  <a:schemeClr val="tx1"/>
                </a:solidFill>
                <a:latin typeface="宋体" pitchFamily="2" charset="-122"/>
              </a:rPr>
              <a:t>），不间断连续测量了</a:t>
            </a:r>
            <a:r>
              <a:rPr lang="en-US" altLang="zh-CN" sz="1600" b="1" dirty="0" smtClean="0">
                <a:solidFill>
                  <a:schemeClr val="tx1"/>
                </a:solidFill>
                <a:latin typeface="宋体" pitchFamily="2" charset="-122"/>
              </a:rPr>
              <a:t>6</a:t>
            </a:r>
            <a:r>
              <a:rPr lang="zh-CN" altLang="en-US" sz="1600" b="1" smtClean="0">
                <a:solidFill>
                  <a:schemeClr val="tx1"/>
                </a:solidFill>
                <a:latin typeface="宋体" pitchFamily="2" charset="-122"/>
              </a:rPr>
              <a:t>次：</a:t>
            </a:r>
            <a:endParaRPr lang="en-US" altLang="zh-CN" sz="1600" b="1" dirty="0" smtClean="0">
              <a:solidFill>
                <a:schemeClr val="tx1"/>
              </a:solidFill>
              <a:latin typeface="宋体" pitchFamily="2" charset="-122"/>
            </a:endParaRPr>
          </a:p>
          <a:p>
            <a:pPr lvl="2" eaLnBrk="1" hangingPunct="1">
              <a:defRPr/>
            </a:pPr>
            <a:r>
              <a:rPr lang="en-US" altLang="zh-CN" sz="1400" dirty="0" smtClean="0">
                <a:solidFill>
                  <a:schemeClr val="tx1"/>
                </a:solidFill>
                <a:latin typeface="宋体" pitchFamily="2" charset="-122"/>
              </a:rPr>
              <a:t>P/V</a:t>
            </a:r>
            <a:r>
              <a:rPr lang="zh-CN" altLang="en-US" sz="1400" smtClean="0">
                <a:solidFill>
                  <a:schemeClr val="tx1"/>
                </a:solidFill>
                <a:latin typeface="宋体" pitchFamily="2" charset="-122"/>
              </a:rPr>
              <a:t>值：</a:t>
            </a:r>
            <a:r>
              <a:rPr lang="en-US" altLang="zh-CN" sz="1400" dirty="0" smtClean="0">
                <a:solidFill>
                  <a:schemeClr val="tx1"/>
                </a:solidFill>
                <a:latin typeface="宋体" pitchFamily="2" charset="-122"/>
              </a:rPr>
              <a:t>4.53</a:t>
            </a:r>
            <a:r>
              <a:rPr lang="en-US" altLang="zh-CN" sz="1400" dirty="0" smtClean="0">
                <a:solidFill>
                  <a:schemeClr val="tx1"/>
                </a:solidFill>
                <a:latin typeface="宋体" pitchFamily="2" charset="-122"/>
                <a:sym typeface="Symbol" pitchFamily="18" charset="2"/>
              </a:rPr>
              <a:t></a:t>
            </a:r>
            <a:r>
              <a:rPr lang="en-US" altLang="zh-CN" sz="1400" dirty="0" smtClean="0">
                <a:solidFill>
                  <a:schemeClr val="tx1"/>
                </a:solidFill>
                <a:latin typeface="宋体" pitchFamily="2" charset="-122"/>
              </a:rPr>
              <a:t>0.6</a:t>
            </a:r>
            <a:r>
              <a:rPr lang="zh-CN" altLang="en-US" sz="1400" smtClean="0">
                <a:solidFill>
                  <a:schemeClr val="tx1"/>
                </a:solidFill>
                <a:latin typeface="宋体" pitchFamily="2" charset="-122"/>
              </a:rPr>
              <a:t>，变化范围为</a:t>
            </a:r>
            <a:r>
              <a:rPr lang="en-US" altLang="zh-CN" sz="1400" dirty="0" smtClean="0">
                <a:solidFill>
                  <a:schemeClr val="tx1"/>
                </a:solidFill>
                <a:latin typeface="宋体" pitchFamily="2" charset="-122"/>
                <a:sym typeface="Symbol" pitchFamily="18" charset="2"/>
              </a:rPr>
              <a:t></a:t>
            </a:r>
            <a:r>
              <a:rPr lang="en-US" altLang="zh-CN" sz="1400" dirty="0" smtClean="0">
                <a:solidFill>
                  <a:schemeClr val="tx1"/>
                </a:solidFill>
                <a:latin typeface="宋体" pitchFamily="2" charset="-122"/>
              </a:rPr>
              <a:t>13.2%</a:t>
            </a:r>
            <a:r>
              <a:rPr lang="zh-CN" altLang="en-US" sz="1400" smtClean="0">
                <a:solidFill>
                  <a:schemeClr val="tx1"/>
                </a:solidFill>
                <a:latin typeface="宋体" pitchFamily="2" charset="-122"/>
              </a:rPr>
              <a:t>；</a:t>
            </a:r>
            <a:endParaRPr lang="en-US" altLang="zh-CN" sz="1400" dirty="0" smtClean="0">
              <a:solidFill>
                <a:schemeClr val="tx1"/>
              </a:solidFill>
              <a:latin typeface="宋体" pitchFamily="2" charset="-122"/>
            </a:endParaRPr>
          </a:p>
          <a:p>
            <a:pPr lvl="2" eaLnBrk="1" hangingPunct="1">
              <a:defRPr/>
            </a:pPr>
            <a:r>
              <a:rPr lang="zh-CN" altLang="en-US" sz="1400" smtClean="0">
                <a:solidFill>
                  <a:schemeClr val="tx1"/>
                </a:solidFill>
                <a:latin typeface="宋体" pitchFamily="2" charset="-122"/>
              </a:rPr>
              <a:t>增益：</a:t>
            </a:r>
            <a:r>
              <a:rPr lang="en-US" altLang="zh-CN" sz="1400" dirty="0" smtClean="0">
                <a:solidFill>
                  <a:schemeClr val="tx1"/>
                </a:solidFill>
                <a:latin typeface="宋体" pitchFamily="2" charset="-122"/>
              </a:rPr>
              <a:t>2.03</a:t>
            </a:r>
            <a:r>
              <a:rPr lang="en-US" altLang="zh-CN" sz="1400" dirty="0" smtClean="0">
                <a:solidFill>
                  <a:schemeClr val="tx1"/>
                </a:solidFill>
                <a:latin typeface="宋体" pitchFamily="2" charset="-122"/>
                <a:sym typeface="Symbol" pitchFamily="18" charset="2"/>
              </a:rPr>
              <a:t></a:t>
            </a:r>
            <a:r>
              <a:rPr lang="en-US" altLang="zh-CN" sz="1400" dirty="0" smtClean="0">
                <a:solidFill>
                  <a:schemeClr val="tx1"/>
                </a:solidFill>
                <a:latin typeface="宋体" pitchFamily="2" charset="-122"/>
              </a:rPr>
              <a:t>0.03</a:t>
            </a:r>
            <a:r>
              <a:rPr lang="zh-CN" altLang="en-US" sz="1400" smtClean="0">
                <a:solidFill>
                  <a:schemeClr val="tx1"/>
                </a:solidFill>
                <a:latin typeface="宋体" pitchFamily="2" charset="-122"/>
              </a:rPr>
              <a:t>，系统变化为</a:t>
            </a:r>
            <a:r>
              <a:rPr lang="en-US" altLang="zh-CN" sz="1400" dirty="0" smtClean="0">
                <a:solidFill>
                  <a:schemeClr val="tx1"/>
                </a:solidFill>
                <a:latin typeface="宋体" pitchFamily="2" charset="-122"/>
                <a:sym typeface="Symbol" pitchFamily="18" charset="2"/>
              </a:rPr>
              <a:t></a:t>
            </a:r>
            <a:r>
              <a:rPr lang="en-US" altLang="zh-CN" sz="1400" dirty="0" smtClean="0">
                <a:solidFill>
                  <a:schemeClr val="tx1"/>
                </a:solidFill>
                <a:latin typeface="宋体" pitchFamily="2" charset="-122"/>
              </a:rPr>
              <a:t>1.5%</a:t>
            </a:r>
            <a:r>
              <a:rPr lang="zh-CN" altLang="en-US" sz="1400" smtClean="0">
                <a:solidFill>
                  <a:schemeClr val="tx1"/>
                </a:solidFill>
                <a:latin typeface="宋体" pitchFamily="2" charset="-122"/>
              </a:rPr>
              <a:t>。</a:t>
            </a:r>
            <a:endParaRPr lang="en-US" altLang="zh-CN" sz="1400" dirty="0" smtClean="0">
              <a:solidFill>
                <a:schemeClr val="tx1"/>
              </a:solidFill>
              <a:latin typeface="宋体" pitchFamily="2" charset="-122"/>
            </a:endParaRPr>
          </a:p>
          <a:p>
            <a:pPr lvl="1" eaLnBrk="1" hangingPunct="1">
              <a:defRPr/>
            </a:pPr>
            <a:r>
              <a:rPr lang="zh-CN" altLang="en-US" sz="1600" b="1" smtClean="0">
                <a:solidFill>
                  <a:schemeClr val="tx1"/>
                </a:solidFill>
                <a:latin typeface="宋体" pitchFamily="2" charset="-122"/>
              </a:rPr>
              <a:t>对于同一只</a:t>
            </a:r>
            <a:r>
              <a:rPr lang="en-US" altLang="zh-CN" sz="1600" b="1" dirty="0" smtClean="0">
                <a:solidFill>
                  <a:schemeClr val="tx1"/>
                </a:solidFill>
                <a:latin typeface="宋体" pitchFamily="2" charset="-122"/>
              </a:rPr>
              <a:t>PMT</a:t>
            </a:r>
            <a:r>
              <a:rPr lang="zh-CN" altLang="en-US" sz="1600" b="1" smtClean="0">
                <a:solidFill>
                  <a:schemeClr val="tx1"/>
                </a:solidFill>
                <a:latin typeface="宋体" pitchFamily="2" charset="-122"/>
              </a:rPr>
              <a:t>，在同一工作高压下、不同的时间进行测量其</a:t>
            </a:r>
            <a:r>
              <a:rPr lang="en-US" altLang="zh-CN" sz="1600" b="1" dirty="0" smtClean="0">
                <a:solidFill>
                  <a:schemeClr val="tx1"/>
                </a:solidFill>
                <a:latin typeface="宋体" pitchFamily="2" charset="-122"/>
              </a:rPr>
              <a:t>SPE</a:t>
            </a:r>
            <a:r>
              <a:rPr lang="zh-CN" altLang="en-US" sz="1600" b="1" smtClean="0">
                <a:solidFill>
                  <a:schemeClr val="tx1"/>
                </a:solidFill>
                <a:latin typeface="宋体" pitchFamily="2" charset="-122"/>
              </a:rPr>
              <a:t>：</a:t>
            </a:r>
            <a:endParaRPr lang="en-US" altLang="zh-CN" sz="1600" b="1" dirty="0" smtClean="0">
              <a:solidFill>
                <a:schemeClr val="tx1"/>
              </a:solidFill>
              <a:latin typeface="宋体" pitchFamily="2" charset="-122"/>
            </a:endParaRPr>
          </a:p>
          <a:p>
            <a:pPr lvl="2" eaLnBrk="1" hangingPunct="1">
              <a:defRPr/>
            </a:pPr>
            <a:r>
              <a:rPr lang="zh-CN" altLang="en-US" sz="1400" smtClean="0">
                <a:solidFill>
                  <a:schemeClr val="tx1"/>
                </a:solidFill>
                <a:latin typeface="宋体" pitchFamily="2" charset="-122"/>
              </a:rPr>
              <a:t>增益：</a:t>
            </a:r>
            <a:r>
              <a:rPr lang="en-US" altLang="zh-CN" sz="1400" dirty="0" smtClean="0">
                <a:solidFill>
                  <a:schemeClr val="tx1"/>
                </a:solidFill>
                <a:latin typeface="宋体" pitchFamily="2" charset="-122"/>
              </a:rPr>
              <a:t>(2.0</a:t>
            </a:r>
            <a:r>
              <a:rPr lang="en-US" altLang="zh-CN" sz="1400" dirty="0" smtClean="0">
                <a:solidFill>
                  <a:schemeClr val="tx1"/>
                </a:solidFill>
                <a:latin typeface="宋体" pitchFamily="2" charset="-122"/>
                <a:sym typeface="Symbol" pitchFamily="18" charset="2"/>
              </a:rPr>
              <a:t>0.1)</a:t>
            </a:r>
            <a:r>
              <a:rPr lang="en-US" altLang="zh-CN" sz="1400" dirty="0" smtClean="0">
                <a:solidFill>
                  <a:schemeClr val="tx1"/>
                </a:solidFill>
                <a:latin typeface="宋体" pitchFamily="2" charset="-122"/>
              </a:rPr>
              <a:t>10</a:t>
            </a:r>
            <a:r>
              <a:rPr lang="en-US" altLang="zh-CN" sz="1400" baseline="30000" dirty="0" smtClean="0">
                <a:solidFill>
                  <a:schemeClr val="tx1"/>
                </a:solidFill>
                <a:latin typeface="宋体" pitchFamily="2" charset="-122"/>
              </a:rPr>
              <a:t>6</a:t>
            </a:r>
            <a:r>
              <a:rPr lang="zh-CN" altLang="en-US" sz="1400" smtClean="0">
                <a:solidFill>
                  <a:schemeClr val="tx1"/>
                </a:solidFill>
                <a:latin typeface="宋体" pitchFamily="2" charset="-122"/>
              </a:rPr>
              <a:t>，变化范围为</a:t>
            </a:r>
            <a:r>
              <a:rPr lang="en-US" altLang="zh-CN" sz="1400" dirty="0" smtClean="0">
                <a:solidFill>
                  <a:schemeClr val="tx1"/>
                </a:solidFill>
                <a:latin typeface="宋体" pitchFamily="2" charset="-122"/>
              </a:rPr>
              <a:t>5%</a:t>
            </a:r>
            <a:r>
              <a:rPr lang="zh-CN" altLang="en-US" sz="1400" smtClean="0">
                <a:solidFill>
                  <a:schemeClr val="tx1"/>
                </a:solidFill>
                <a:latin typeface="宋体" pitchFamily="2" charset="-122"/>
              </a:rPr>
              <a:t>。</a:t>
            </a:r>
            <a:endParaRPr lang="en-US" altLang="zh-CN" sz="1400" dirty="0" smtClean="0">
              <a:solidFill>
                <a:schemeClr val="tx1"/>
              </a:solidFill>
              <a:latin typeface="宋体" pitchFamily="2" charset="-122"/>
            </a:endParaRPr>
          </a:p>
          <a:p>
            <a:pPr eaLnBrk="1" hangingPunct="1">
              <a:defRPr/>
            </a:pPr>
            <a:r>
              <a:rPr lang="zh-CN" altLang="en-US" sz="2000" b="1" smtClean="0">
                <a:solidFill>
                  <a:schemeClr val="tx1"/>
                </a:solidFill>
                <a:latin typeface="宋体" pitchFamily="2" charset="-122"/>
              </a:rPr>
              <a:t>不同光强下单光电子峰的峰谷比（</a:t>
            </a:r>
            <a:r>
              <a:rPr lang="en-US" altLang="zh-CN" sz="2000" b="1" dirty="0" smtClean="0">
                <a:solidFill>
                  <a:schemeClr val="tx1"/>
                </a:solidFill>
                <a:latin typeface="宋体" pitchFamily="2" charset="-122"/>
              </a:rPr>
              <a:t>P/V</a:t>
            </a:r>
            <a:r>
              <a:rPr lang="zh-CN" altLang="en-US" sz="2000" b="1" smtClean="0">
                <a:solidFill>
                  <a:schemeClr val="tx1"/>
                </a:solidFill>
                <a:latin typeface="宋体" pitchFamily="2" charset="-122"/>
              </a:rPr>
              <a:t>）及增益的变化</a:t>
            </a:r>
            <a:endParaRPr lang="en-US" altLang="zh-CN" sz="2000" b="1" dirty="0" smtClean="0">
              <a:solidFill>
                <a:schemeClr val="tx1"/>
              </a:solidFill>
              <a:latin typeface="宋体" pitchFamily="2" charset="-122"/>
            </a:endParaRPr>
          </a:p>
          <a:p>
            <a:pPr lvl="1" eaLnBrk="1" hangingPunct="1">
              <a:defRPr/>
            </a:pPr>
            <a:r>
              <a:rPr lang="zh-CN" altLang="en-US" sz="1600" smtClean="0">
                <a:solidFill>
                  <a:schemeClr val="tx1"/>
                </a:solidFill>
                <a:latin typeface="宋体" pitchFamily="2" charset="-122"/>
              </a:rPr>
              <a:t>理论上，光强越强，</a:t>
            </a:r>
            <a:r>
              <a:rPr lang="en-US" altLang="zh-CN" sz="1600" dirty="0" smtClean="0">
                <a:solidFill>
                  <a:schemeClr val="tx1"/>
                </a:solidFill>
                <a:latin typeface="宋体" pitchFamily="2" charset="-122"/>
              </a:rPr>
              <a:t>P/V</a:t>
            </a:r>
            <a:r>
              <a:rPr lang="zh-CN" altLang="en-US" sz="1600" smtClean="0">
                <a:solidFill>
                  <a:schemeClr val="tx1"/>
                </a:solidFill>
                <a:latin typeface="宋体" pitchFamily="2" charset="-122"/>
              </a:rPr>
              <a:t>值会越大，但是经过</a:t>
            </a:r>
            <a:r>
              <a:rPr lang="en-US" altLang="zh-CN" sz="1600" dirty="0" smtClean="0">
                <a:solidFill>
                  <a:schemeClr val="tx1"/>
                </a:solidFill>
                <a:latin typeface="宋体" pitchFamily="2" charset="-122"/>
              </a:rPr>
              <a:t>9</a:t>
            </a:r>
            <a:r>
              <a:rPr lang="zh-CN" altLang="en-US" sz="1600" smtClean="0">
                <a:solidFill>
                  <a:schemeClr val="tx1"/>
                </a:solidFill>
                <a:latin typeface="宋体" pitchFamily="2" charset="-122"/>
              </a:rPr>
              <a:t>次测量，发现</a:t>
            </a:r>
            <a:r>
              <a:rPr lang="en-US" altLang="zh-CN" sz="1600" dirty="0" smtClean="0">
                <a:solidFill>
                  <a:schemeClr val="tx1"/>
                </a:solidFill>
                <a:latin typeface="宋体" pitchFamily="2" charset="-122"/>
              </a:rPr>
              <a:t>P/V</a:t>
            </a:r>
            <a:r>
              <a:rPr lang="zh-CN" altLang="en-US" sz="1600" smtClean="0">
                <a:solidFill>
                  <a:schemeClr val="tx1"/>
                </a:solidFill>
                <a:latin typeface="宋体" pitchFamily="2" charset="-122"/>
              </a:rPr>
              <a:t>值并非随</a:t>
            </a:r>
            <a:r>
              <a:rPr lang="en-US" altLang="zh-CN" sz="1600" dirty="0" smtClean="0">
                <a:solidFill>
                  <a:schemeClr val="tx1"/>
                </a:solidFill>
                <a:latin typeface="宋体" pitchFamily="2" charset="-122"/>
              </a:rPr>
              <a:t>LED</a:t>
            </a:r>
            <a:r>
              <a:rPr lang="zh-CN" altLang="en-US" sz="1600" smtClean="0">
                <a:solidFill>
                  <a:schemeClr val="tx1"/>
                </a:solidFill>
                <a:latin typeface="宋体" pitchFamily="2" charset="-122"/>
              </a:rPr>
              <a:t>光强变强而变大，这可能是系统的涨落所致。增益为：</a:t>
            </a:r>
            <a:r>
              <a:rPr lang="en-US" altLang="zh-CN" sz="1600" dirty="0" smtClean="0">
                <a:solidFill>
                  <a:schemeClr val="tx1"/>
                </a:solidFill>
                <a:latin typeface="宋体" pitchFamily="2" charset="-122"/>
              </a:rPr>
              <a:t> (2.04</a:t>
            </a:r>
            <a:r>
              <a:rPr lang="en-US" altLang="zh-CN" sz="1600" dirty="0" smtClean="0">
                <a:solidFill>
                  <a:schemeClr val="tx1"/>
                </a:solidFill>
                <a:latin typeface="宋体" pitchFamily="2" charset="-122"/>
                <a:sym typeface="Symbol" pitchFamily="18" charset="2"/>
              </a:rPr>
              <a:t>0.07)</a:t>
            </a:r>
            <a:r>
              <a:rPr lang="en-US" altLang="zh-CN" sz="1600" dirty="0" smtClean="0">
                <a:solidFill>
                  <a:schemeClr val="tx1"/>
                </a:solidFill>
                <a:latin typeface="宋体" pitchFamily="2" charset="-122"/>
              </a:rPr>
              <a:t>10</a:t>
            </a:r>
            <a:r>
              <a:rPr lang="en-US" altLang="zh-CN" sz="1600" baseline="30000" dirty="0" smtClean="0">
                <a:solidFill>
                  <a:schemeClr val="tx1"/>
                </a:solidFill>
                <a:latin typeface="宋体" pitchFamily="2" charset="-122"/>
              </a:rPr>
              <a:t>6</a:t>
            </a:r>
            <a:r>
              <a:rPr lang="zh-CN" altLang="en-US" sz="1600" smtClean="0">
                <a:solidFill>
                  <a:schemeClr val="tx1"/>
                </a:solidFill>
                <a:latin typeface="宋体" pitchFamily="2" charset="-122"/>
              </a:rPr>
              <a:t>。</a:t>
            </a:r>
          </a:p>
          <a:p>
            <a:pPr eaLnBrk="1" hangingPunct="1">
              <a:defRPr/>
            </a:pPr>
            <a:r>
              <a:rPr lang="zh-CN" altLang="en-US" sz="2000" b="1" smtClean="0">
                <a:solidFill>
                  <a:schemeClr val="tx1"/>
                </a:solidFill>
                <a:latin typeface="宋体" pitchFamily="2" charset="-122"/>
              </a:rPr>
              <a:t>不同</a:t>
            </a:r>
            <a:r>
              <a:rPr lang="en-US" altLang="zh-CN" sz="2000" b="1" dirty="0" smtClean="0">
                <a:solidFill>
                  <a:schemeClr val="tx1"/>
                </a:solidFill>
                <a:latin typeface="宋体" pitchFamily="2" charset="-122"/>
              </a:rPr>
              <a:t>LED</a:t>
            </a:r>
            <a:r>
              <a:rPr lang="zh-CN" altLang="en-US" sz="2000" b="1" smtClean="0">
                <a:solidFill>
                  <a:schemeClr val="tx1"/>
                </a:solidFill>
                <a:latin typeface="宋体" pitchFamily="2" charset="-122"/>
              </a:rPr>
              <a:t>光强下高压响应</a:t>
            </a:r>
            <a:r>
              <a:rPr lang="en-US" altLang="zh-CN" sz="2000" b="1" dirty="0" smtClean="0">
                <a:solidFill>
                  <a:schemeClr val="tx1"/>
                </a:solidFill>
                <a:latin typeface="宋体" pitchFamily="2" charset="-122"/>
              </a:rPr>
              <a:t>beta</a:t>
            </a:r>
            <a:r>
              <a:rPr lang="zh-CN" altLang="en-US" sz="2000" b="1" smtClean="0">
                <a:solidFill>
                  <a:schemeClr val="tx1"/>
                </a:solidFill>
                <a:latin typeface="宋体" pitchFamily="2" charset="-122"/>
              </a:rPr>
              <a:t>值的变化</a:t>
            </a:r>
            <a:endParaRPr lang="en-US" altLang="zh-CN" sz="2000" b="1" dirty="0" smtClean="0">
              <a:solidFill>
                <a:schemeClr val="tx1"/>
              </a:solidFill>
              <a:latin typeface="宋体" pitchFamily="2" charset="-122"/>
            </a:endParaRPr>
          </a:p>
          <a:p>
            <a:pPr lvl="1" eaLnBrk="1" hangingPunct="1">
              <a:defRPr/>
            </a:pPr>
            <a:r>
              <a:rPr lang="zh-CN" altLang="en-US" sz="1600" smtClean="0">
                <a:solidFill>
                  <a:schemeClr val="tx1"/>
                </a:solidFill>
                <a:latin typeface="宋体" pitchFamily="2" charset="-122"/>
              </a:rPr>
              <a:t>高压的变化范围一样，</a:t>
            </a:r>
            <a:r>
              <a:rPr lang="en-US" altLang="zh-CN" sz="1600" dirty="0" smtClean="0">
                <a:solidFill>
                  <a:schemeClr val="tx1"/>
                </a:solidFill>
                <a:latin typeface="宋体" pitchFamily="2" charset="-122"/>
              </a:rPr>
              <a:t>PMT</a:t>
            </a:r>
            <a:r>
              <a:rPr lang="zh-CN" altLang="en-US" sz="1600" smtClean="0">
                <a:solidFill>
                  <a:schemeClr val="tx1"/>
                </a:solidFill>
                <a:latin typeface="宋体" pitchFamily="2" charset="-122"/>
              </a:rPr>
              <a:t>的入射光强不一样，测量的</a:t>
            </a:r>
            <a:r>
              <a:rPr lang="en-US" altLang="zh-CN" sz="1600" dirty="0" smtClean="0">
                <a:solidFill>
                  <a:schemeClr val="tx1"/>
                </a:solidFill>
                <a:latin typeface="宋体" pitchFamily="2" charset="-122"/>
              </a:rPr>
              <a:t>beta</a:t>
            </a:r>
            <a:r>
              <a:rPr lang="zh-CN" altLang="en-US" sz="1600" smtClean="0">
                <a:solidFill>
                  <a:schemeClr val="tx1"/>
                </a:solidFill>
                <a:latin typeface="宋体" pitchFamily="2" charset="-122"/>
              </a:rPr>
              <a:t>值不变。</a:t>
            </a:r>
          </a:p>
          <a:p>
            <a:pPr eaLnBrk="1" hangingPunct="1">
              <a:defRPr/>
            </a:pPr>
            <a:r>
              <a:rPr lang="zh-CN" altLang="en-US" sz="2000" b="1" smtClean="0">
                <a:solidFill>
                  <a:schemeClr val="tx1"/>
                </a:solidFill>
                <a:latin typeface="宋体" pitchFamily="2" charset="-122"/>
              </a:rPr>
              <a:t>不同时间</a:t>
            </a:r>
            <a:r>
              <a:rPr lang="en-US" altLang="zh-CN" sz="2000" b="1" dirty="0" smtClean="0">
                <a:solidFill>
                  <a:schemeClr val="tx1"/>
                </a:solidFill>
                <a:latin typeface="宋体" pitchFamily="2" charset="-122"/>
              </a:rPr>
              <a:t>beta</a:t>
            </a:r>
            <a:r>
              <a:rPr lang="zh-CN" altLang="en-US" sz="2000" b="1" smtClean="0">
                <a:solidFill>
                  <a:schemeClr val="tx1"/>
                </a:solidFill>
                <a:latin typeface="宋体" pitchFamily="2" charset="-122"/>
              </a:rPr>
              <a:t>值的变化</a:t>
            </a:r>
            <a:endParaRPr lang="en-US" altLang="zh-CN" sz="2000" b="1" dirty="0" smtClean="0">
              <a:solidFill>
                <a:schemeClr val="tx1"/>
              </a:solidFill>
              <a:latin typeface="宋体" pitchFamily="2" charset="-122"/>
            </a:endParaRPr>
          </a:p>
          <a:p>
            <a:pPr lvl="1" eaLnBrk="1" hangingPunct="1">
              <a:defRPr/>
            </a:pPr>
            <a:r>
              <a:rPr lang="en-US" altLang="zh-CN" sz="1600" dirty="0" smtClean="0">
                <a:solidFill>
                  <a:schemeClr val="tx1"/>
                </a:solidFill>
                <a:latin typeface="宋体" pitchFamily="2" charset="-122"/>
              </a:rPr>
              <a:t>LED</a:t>
            </a:r>
            <a:r>
              <a:rPr lang="zh-CN" altLang="en-US" sz="1600" smtClean="0">
                <a:solidFill>
                  <a:schemeClr val="tx1"/>
                </a:solidFill>
                <a:latin typeface="宋体" pitchFamily="2" charset="-122"/>
              </a:rPr>
              <a:t>光强相同，高压变化范围相同，间隔</a:t>
            </a:r>
            <a:r>
              <a:rPr lang="en-US" altLang="zh-CN" sz="1600" dirty="0" smtClean="0">
                <a:solidFill>
                  <a:schemeClr val="tx1"/>
                </a:solidFill>
                <a:latin typeface="宋体" pitchFamily="2" charset="-122"/>
              </a:rPr>
              <a:t>100</a:t>
            </a:r>
            <a:r>
              <a:rPr lang="zh-CN" altLang="en-US" sz="1600" smtClean="0">
                <a:solidFill>
                  <a:schemeClr val="tx1"/>
                </a:solidFill>
                <a:latin typeface="宋体" pitchFamily="2" charset="-122"/>
              </a:rPr>
              <a:t>分钟进行了两次测量，测得</a:t>
            </a:r>
            <a:r>
              <a:rPr lang="en-US" altLang="zh-CN" sz="1600" dirty="0" smtClean="0">
                <a:solidFill>
                  <a:schemeClr val="tx1"/>
                </a:solidFill>
                <a:latin typeface="宋体" pitchFamily="2" charset="-122"/>
              </a:rPr>
              <a:t>beta</a:t>
            </a:r>
            <a:r>
              <a:rPr lang="zh-CN" altLang="en-US" sz="1600" smtClean="0">
                <a:solidFill>
                  <a:schemeClr val="tx1"/>
                </a:solidFill>
                <a:latin typeface="宋体" pitchFamily="2" charset="-122"/>
              </a:rPr>
              <a:t>值分别为</a:t>
            </a:r>
            <a:r>
              <a:rPr lang="en-US" altLang="zh-CN" sz="1600" dirty="0" smtClean="0">
                <a:solidFill>
                  <a:schemeClr val="tx1"/>
                </a:solidFill>
                <a:latin typeface="宋体" pitchFamily="2" charset="-122"/>
              </a:rPr>
              <a:t>7.97</a:t>
            </a:r>
            <a:r>
              <a:rPr lang="zh-CN" altLang="en-US" sz="1600" smtClean="0">
                <a:solidFill>
                  <a:schemeClr val="tx1"/>
                </a:solidFill>
                <a:latin typeface="宋体" pitchFamily="2" charset="-122"/>
              </a:rPr>
              <a:t>和</a:t>
            </a:r>
            <a:r>
              <a:rPr lang="en-US" altLang="zh-CN" sz="1600" dirty="0" smtClean="0">
                <a:solidFill>
                  <a:schemeClr val="tx1"/>
                </a:solidFill>
                <a:latin typeface="宋体" pitchFamily="2" charset="-122"/>
              </a:rPr>
              <a:t>8.00</a:t>
            </a:r>
            <a:r>
              <a:rPr lang="zh-CN" altLang="en-US" sz="1600" smtClean="0">
                <a:solidFill>
                  <a:schemeClr val="tx1"/>
                </a:solidFill>
                <a:latin typeface="宋体" pitchFamily="2" charset="-122"/>
              </a:rPr>
              <a:t>，这说明不同时间测量得到的</a:t>
            </a:r>
            <a:r>
              <a:rPr lang="en-US" altLang="zh-CN" sz="1600" dirty="0" smtClean="0">
                <a:solidFill>
                  <a:schemeClr val="tx1"/>
                </a:solidFill>
                <a:latin typeface="宋体" pitchFamily="2" charset="-122"/>
              </a:rPr>
              <a:t>beta</a:t>
            </a:r>
            <a:r>
              <a:rPr lang="zh-CN" altLang="en-US" sz="1600" smtClean="0">
                <a:solidFill>
                  <a:schemeClr val="tx1"/>
                </a:solidFill>
                <a:latin typeface="宋体" pitchFamily="2" charset="-122"/>
              </a:rPr>
              <a:t>值是不变的。</a:t>
            </a:r>
          </a:p>
          <a:p>
            <a:pPr eaLnBrk="1" hangingPunct="1">
              <a:defRPr/>
            </a:pPr>
            <a:endParaRPr lang="en-US" altLang="zh-CN" sz="2200" dirty="0" smtClean="0">
              <a:solidFill>
                <a:srgbClr val="000000"/>
              </a:solidFill>
              <a:ea typeface="华文楷体" pitchFamily="2" charset="-122"/>
            </a:endParaRPr>
          </a:p>
        </p:txBody>
      </p:sp>
    </p:spTree>
    <p:extLst>
      <p:ext uri="{BB962C8B-B14F-4D97-AF65-F5344CB8AC3E}">
        <p14:creationId xmlns:p14="http://schemas.microsoft.com/office/powerpoint/2010/main" val="75602116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光电倍增管的</a:t>
            </a:r>
            <a:r>
              <a:rPr lang="en-US" altLang="zh-CN" dirty="0" smtClean="0"/>
              <a:t>TTS</a:t>
            </a:r>
            <a:r>
              <a:rPr lang="zh-CN" altLang="en-US" dirty="0" smtClean="0"/>
              <a:t>测量</a:t>
            </a:r>
            <a:endParaRPr lang="zh-CN" altLang="en-US" dirty="0"/>
          </a:p>
        </p:txBody>
      </p:sp>
      <p:sp>
        <p:nvSpPr>
          <p:cNvPr id="4" name="灯片编号占位符 3"/>
          <p:cNvSpPr>
            <a:spLocks noGrp="1"/>
          </p:cNvSpPr>
          <p:nvPr>
            <p:ph type="sldNum" sz="quarter" idx="12"/>
          </p:nvPr>
        </p:nvSpPr>
        <p:spPr/>
        <p:txBody>
          <a:bodyPr>
            <a:normAutofit fontScale="85000" lnSpcReduction="20000"/>
          </a:bodyPr>
          <a:lstStyle/>
          <a:p>
            <a:pPr>
              <a:defRPr/>
            </a:pPr>
            <a:fld id="{E9DC2AEC-F94D-4F5B-A3A6-D620FCBE18E7}" type="slidenum">
              <a:rPr lang="en-US" altLang="zh-CN" smtClean="0"/>
              <a:pPr>
                <a:defRPr/>
              </a:pPr>
              <a:t>42</a:t>
            </a:fld>
            <a:endParaRPr lang="en-US" altLang="zh-CN" dirty="0"/>
          </a:p>
        </p:txBody>
      </p:sp>
      <p:sp>
        <p:nvSpPr>
          <p:cNvPr id="3" name="内容占位符 2"/>
          <p:cNvSpPr>
            <a:spLocks noGrp="1"/>
          </p:cNvSpPr>
          <p:nvPr>
            <p:ph sz="quarter" idx="1"/>
          </p:nvPr>
        </p:nvSpPr>
        <p:spPr>
          <a:xfrm>
            <a:off x="683568" y="1196752"/>
            <a:ext cx="8136904" cy="3888432"/>
          </a:xfrm>
        </p:spPr>
        <p:txBody>
          <a:bodyPr>
            <a:normAutofit lnSpcReduction="10000"/>
          </a:bodyPr>
          <a:lstStyle/>
          <a:p>
            <a:r>
              <a:rPr lang="en-US" altLang="zh-CN" sz="2000" dirty="0" smtClean="0"/>
              <a:t>TTS</a:t>
            </a:r>
            <a:r>
              <a:rPr lang="zh-CN" altLang="en-US" sz="2000" dirty="0" smtClean="0"/>
              <a:t>（</a:t>
            </a:r>
            <a:r>
              <a:rPr lang="en-US" altLang="zh-CN" sz="2000" dirty="0" smtClean="0"/>
              <a:t>Transit time spread</a:t>
            </a:r>
            <a:r>
              <a:rPr lang="zh-CN" altLang="en-US" sz="2000" dirty="0" smtClean="0"/>
              <a:t>）可分解成两种机制：</a:t>
            </a:r>
            <a:endParaRPr lang="en-US" altLang="zh-CN" sz="2000" dirty="0" smtClean="0"/>
          </a:p>
          <a:p>
            <a:pPr lvl="1"/>
            <a:r>
              <a:rPr lang="zh-CN" altLang="en-US" sz="1800" dirty="0" smtClean="0"/>
              <a:t>光阴极不同位置处产生的光电子到达第一打拿极的由于径迹长度不同造成的渡越时间差；</a:t>
            </a:r>
            <a:endParaRPr lang="en-US" altLang="zh-CN" sz="1800" dirty="0" smtClean="0"/>
          </a:p>
          <a:p>
            <a:pPr lvl="1"/>
            <a:r>
              <a:rPr lang="zh-CN" altLang="en-US" sz="1800" dirty="0" smtClean="0"/>
              <a:t>电子在打拿极倍增、加速运动过程形成的固有时间晃动（</a:t>
            </a:r>
            <a:r>
              <a:rPr lang="en-US" altLang="zh-CN" sz="1800" dirty="0" smtClean="0"/>
              <a:t>jitter</a:t>
            </a:r>
            <a:r>
              <a:rPr lang="zh-CN" altLang="en-US" sz="1800" dirty="0" smtClean="0"/>
              <a:t>）。</a:t>
            </a:r>
            <a:endParaRPr lang="en-US" altLang="zh-CN" sz="1600" dirty="0" smtClean="0"/>
          </a:p>
          <a:p>
            <a:r>
              <a:rPr lang="zh-CN" altLang="en-US" sz="2000" dirty="0" smtClean="0"/>
              <a:t>综合测量手段 </a:t>
            </a:r>
            <a:r>
              <a:rPr lang="en-US" altLang="zh-CN" sz="2000" dirty="0" smtClean="0"/>
              <a:t>- </a:t>
            </a:r>
            <a:r>
              <a:rPr lang="zh-CN" altLang="en-US" sz="2000" dirty="0" smtClean="0"/>
              <a:t>滨松手册上的</a:t>
            </a:r>
            <a:r>
              <a:rPr lang="en-US" altLang="zh-CN" sz="2000" dirty="0" smtClean="0"/>
              <a:t>TTS</a:t>
            </a:r>
            <a:r>
              <a:rPr lang="zh-CN" altLang="en-US" sz="2000" dirty="0" smtClean="0"/>
              <a:t>测量方法：</a:t>
            </a:r>
            <a:endParaRPr lang="en-US" altLang="zh-CN" sz="2000" dirty="0" smtClean="0"/>
          </a:p>
          <a:p>
            <a:pPr lvl="1"/>
            <a:r>
              <a:rPr lang="zh-CN" altLang="en-US" sz="1800" dirty="0" smtClean="0"/>
              <a:t>定义：全面照射光电面的单光电子脉冲的渡越时间起伏。</a:t>
            </a:r>
            <a:endParaRPr lang="en-US" altLang="zh-CN" sz="2000" dirty="0" smtClean="0"/>
          </a:p>
          <a:p>
            <a:r>
              <a:rPr lang="en-US" altLang="zh-CN" sz="2000" dirty="0" smtClean="0"/>
              <a:t>Pico-second laser source</a:t>
            </a:r>
            <a:r>
              <a:rPr lang="zh-CN" altLang="en-US" sz="2000" dirty="0" smtClean="0"/>
              <a:t>（</a:t>
            </a:r>
            <a:r>
              <a:rPr lang="en-US" altLang="zh-CN" sz="2000" dirty="0" smtClean="0"/>
              <a:t>Hamamatsu C10196</a:t>
            </a:r>
            <a:r>
              <a:rPr lang="zh-CN" altLang="en-US" sz="2000" dirty="0" smtClean="0"/>
              <a:t>）（山东大学）：</a:t>
            </a:r>
            <a:endParaRPr lang="en-US" altLang="zh-CN" sz="2000" dirty="0" smtClean="0"/>
          </a:p>
          <a:p>
            <a:pPr lvl="1"/>
            <a:r>
              <a:rPr lang="en-US" altLang="zh-CN" sz="1800" dirty="0" smtClean="0"/>
              <a:t>Features</a:t>
            </a:r>
            <a:r>
              <a:rPr lang="zh-CN" altLang="en-US" sz="1800" dirty="0" smtClean="0"/>
              <a:t>：</a:t>
            </a:r>
            <a:endParaRPr lang="en-US" altLang="zh-CN" sz="1800" dirty="0" smtClean="0"/>
          </a:p>
          <a:p>
            <a:pPr lvl="2"/>
            <a:r>
              <a:rPr lang="en-US" altLang="zh-CN" sz="1600" dirty="0" smtClean="0"/>
              <a:t>Pulse width </a:t>
            </a:r>
            <a:r>
              <a:rPr lang="zh-CN" altLang="en-US" sz="1600" dirty="0" smtClean="0"/>
              <a:t>（</a:t>
            </a:r>
            <a:r>
              <a:rPr lang="en-US" altLang="zh-CN" sz="1600" dirty="0" smtClean="0"/>
              <a:t>FWHM</a:t>
            </a:r>
            <a:r>
              <a:rPr lang="zh-CN" altLang="en-US" sz="1600" dirty="0" smtClean="0"/>
              <a:t>）</a:t>
            </a:r>
            <a:r>
              <a:rPr lang="en-US" altLang="zh-CN" sz="1600" dirty="0" smtClean="0"/>
              <a:t>less than 100 ps</a:t>
            </a:r>
            <a:r>
              <a:rPr lang="zh-CN" altLang="en-US" sz="1600" dirty="0" smtClean="0"/>
              <a:t>；</a:t>
            </a:r>
            <a:endParaRPr lang="en-US" altLang="zh-CN" sz="1600" dirty="0" smtClean="0"/>
          </a:p>
          <a:p>
            <a:pPr lvl="2"/>
            <a:r>
              <a:rPr lang="en-US" altLang="zh-CN" sz="1600" dirty="0" smtClean="0"/>
              <a:t>High stability, low jitter</a:t>
            </a:r>
            <a:r>
              <a:rPr lang="zh-CN" altLang="en-US" sz="1600" dirty="0" smtClean="0"/>
              <a:t>；</a:t>
            </a:r>
            <a:endParaRPr lang="en-US" altLang="zh-CN" sz="1600" dirty="0" smtClean="0"/>
          </a:p>
          <a:p>
            <a:pPr lvl="1"/>
            <a:r>
              <a:rPr lang="en-US" altLang="zh-CN" sz="1800" dirty="0" smtClean="0"/>
              <a:t>Application</a:t>
            </a:r>
            <a:r>
              <a:rPr lang="zh-CN" altLang="en-US" sz="1800" dirty="0" smtClean="0"/>
              <a:t>：</a:t>
            </a:r>
            <a:endParaRPr lang="en-US" altLang="zh-CN" sz="1800" dirty="0" smtClean="0"/>
          </a:p>
          <a:p>
            <a:pPr lvl="2"/>
            <a:r>
              <a:rPr lang="en-US" altLang="zh-CN" sz="1600" dirty="0" smtClean="0"/>
              <a:t>Pulse response measurements of high-speed photo-detectors</a:t>
            </a:r>
            <a:r>
              <a:rPr lang="zh-CN" altLang="en-US" sz="1600" dirty="0" smtClean="0"/>
              <a:t>。</a:t>
            </a:r>
            <a:endParaRPr lang="en-US" altLang="zh-CN" sz="1600" dirty="0" smtClean="0"/>
          </a:p>
        </p:txBody>
      </p:sp>
      <p:pic>
        <p:nvPicPr>
          <p:cNvPr id="5" name="图片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67544" y="5198669"/>
            <a:ext cx="4324151" cy="1659331"/>
          </a:xfrm>
          <a:prstGeom prst="rect">
            <a:avLst/>
          </a:prstGeom>
        </p:spPr>
      </p:pic>
      <p:sp>
        <p:nvSpPr>
          <p:cNvPr id="6" name="TextBox 5"/>
          <p:cNvSpPr txBox="1"/>
          <p:nvPr/>
        </p:nvSpPr>
        <p:spPr>
          <a:xfrm>
            <a:off x="5868144" y="5445224"/>
            <a:ext cx="2525178" cy="707886"/>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altLang="zh-CN" sz="2000" dirty="0" smtClean="0"/>
              <a:t>FWHM: 70 ps</a:t>
            </a:r>
          </a:p>
          <a:p>
            <a:r>
              <a:rPr lang="en-US" altLang="zh-CN" sz="2000" dirty="0" smtClean="0"/>
              <a:t>Wavelength: 466 nm</a:t>
            </a:r>
            <a:endParaRPr lang="zh-CN" altLang="en-US" sz="2000" dirty="0"/>
          </a:p>
        </p:txBody>
      </p:sp>
    </p:spTree>
    <p:extLst>
      <p:ext uri="{BB962C8B-B14F-4D97-AF65-F5344CB8AC3E}">
        <p14:creationId xmlns:p14="http://schemas.microsoft.com/office/powerpoint/2010/main" val="42489127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灯片编号占位符 2"/>
          <p:cNvSpPr>
            <a:spLocks noGrp="1"/>
          </p:cNvSpPr>
          <p:nvPr>
            <p:ph type="sldNum" sz="quarter" idx="12"/>
          </p:nvPr>
        </p:nvSpPr>
        <p:spPr>
          <a:xfrm>
            <a:off x="3990975" y="6249988"/>
            <a:ext cx="116205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fld id="{54411765-688F-4B89-A93F-8F0486D13963}" type="slidenum">
              <a:rPr lang="en-US" altLang="zh-CN" sz="1000">
                <a:solidFill>
                  <a:schemeClr val="tx2"/>
                </a:solidFill>
                <a:ea typeface="华文新魏" pitchFamily="2" charset="-122"/>
              </a:rPr>
              <a:pPr algn="ctr" eaLnBrk="1" hangingPunct="1"/>
              <a:t>43</a:t>
            </a:fld>
            <a:endParaRPr lang="en-US" altLang="zh-CN" sz="1000" dirty="0">
              <a:solidFill>
                <a:schemeClr val="tx2"/>
              </a:solidFill>
              <a:ea typeface="华文新魏" pitchFamily="2" charset="-122"/>
            </a:endParaRPr>
          </a:p>
        </p:txBody>
      </p:sp>
      <p:pic>
        <p:nvPicPr>
          <p:cNvPr id="13317" name="Picture 2"/>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05594" y="983032"/>
            <a:ext cx="3455988" cy="340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9" name="Picture 5"/>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4572000" y="1320800"/>
            <a:ext cx="3313112" cy="2392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5033962" y="4252913"/>
            <a:ext cx="2389187" cy="368300"/>
          </a:xfrm>
          <a:prstGeom prst="rect">
            <a:avLst/>
          </a:prstGeom>
        </p:spPr>
        <p:style>
          <a:lnRef idx="2">
            <a:schemeClr val="accent5"/>
          </a:lnRef>
          <a:fillRef idx="1">
            <a:schemeClr val="lt1"/>
          </a:fillRef>
          <a:effectRef idx="0">
            <a:schemeClr val="accent5"/>
          </a:effectRef>
          <a:fontRef idx="minor">
            <a:schemeClr val="dk1"/>
          </a:fontRef>
        </p:style>
        <p:txBody>
          <a:bodyPr wrap="none">
            <a:spAutoFit/>
          </a:bodyPr>
          <a:lstStyle/>
          <a:p>
            <a:pPr>
              <a:defRPr/>
            </a:pPr>
            <a:r>
              <a:rPr lang="en-US" altLang="zh-CN" dirty="0"/>
              <a:t>Y</a:t>
            </a:r>
            <a:r>
              <a:rPr lang="zh-CN" altLang="en-US" dirty="0"/>
              <a:t>轴向的信号大小分布</a:t>
            </a:r>
          </a:p>
        </p:txBody>
      </p:sp>
      <p:sp>
        <p:nvSpPr>
          <p:cNvPr id="8" name="TextBox 7"/>
          <p:cNvSpPr txBox="1"/>
          <p:nvPr/>
        </p:nvSpPr>
        <p:spPr>
          <a:xfrm>
            <a:off x="249238" y="882650"/>
            <a:ext cx="2954337" cy="368300"/>
          </a:xfrm>
          <a:prstGeom prst="rect">
            <a:avLst/>
          </a:prstGeom>
        </p:spPr>
        <p:style>
          <a:lnRef idx="2">
            <a:schemeClr val="accent4"/>
          </a:lnRef>
          <a:fillRef idx="1">
            <a:schemeClr val="lt1"/>
          </a:fillRef>
          <a:effectRef idx="0">
            <a:schemeClr val="accent4"/>
          </a:effectRef>
          <a:fontRef idx="minor">
            <a:schemeClr val="dk1"/>
          </a:fontRef>
        </p:style>
        <p:txBody>
          <a:bodyPr wrap="none">
            <a:spAutoFit/>
          </a:bodyPr>
          <a:lstStyle/>
          <a:p>
            <a:pPr>
              <a:defRPr/>
            </a:pPr>
            <a:r>
              <a:rPr lang="zh-CN" altLang="en-US" b="1" dirty="0">
                <a:latin typeface="宋体" pitchFamily="2" charset="-122"/>
              </a:rPr>
              <a:t>二维平面扫描信号大小分布</a:t>
            </a:r>
          </a:p>
        </p:txBody>
      </p:sp>
      <p:sp>
        <p:nvSpPr>
          <p:cNvPr id="10" name="TextBox 9"/>
          <p:cNvSpPr txBox="1"/>
          <p:nvPr/>
        </p:nvSpPr>
        <p:spPr>
          <a:xfrm>
            <a:off x="2033588" y="4129088"/>
            <a:ext cx="1169987" cy="307975"/>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pPr>
              <a:defRPr/>
            </a:pPr>
            <a:r>
              <a:rPr lang="en-US" altLang="zh-CN" sz="1400" dirty="0"/>
              <a:t>X</a:t>
            </a:r>
            <a:r>
              <a:rPr lang="zh-CN" altLang="en-US" sz="1400" dirty="0"/>
              <a:t>轴向</a:t>
            </a:r>
            <a:r>
              <a:rPr lang="en-US" altLang="zh-CN" sz="1400" dirty="0"/>
              <a:t>(mm)</a:t>
            </a:r>
            <a:endParaRPr lang="zh-CN" altLang="en-US" sz="1400" dirty="0"/>
          </a:p>
        </p:txBody>
      </p:sp>
      <p:sp>
        <p:nvSpPr>
          <p:cNvPr id="11" name="TextBox 10"/>
          <p:cNvSpPr txBox="1"/>
          <p:nvPr/>
        </p:nvSpPr>
        <p:spPr>
          <a:xfrm>
            <a:off x="222250" y="1749425"/>
            <a:ext cx="461963" cy="1535113"/>
          </a:xfrm>
          <a:prstGeom prst="rect">
            <a:avLst/>
          </a:prstGeom>
        </p:spPr>
        <p:style>
          <a:lnRef idx="2">
            <a:schemeClr val="accent2"/>
          </a:lnRef>
          <a:fillRef idx="1">
            <a:schemeClr val="lt1"/>
          </a:fillRef>
          <a:effectRef idx="0">
            <a:schemeClr val="accent2"/>
          </a:effectRef>
          <a:fontRef idx="minor">
            <a:schemeClr val="dk1"/>
          </a:fontRef>
        </p:style>
        <p:txBody>
          <a:bodyPr vert="eaVert">
            <a:spAutoFit/>
          </a:bodyPr>
          <a:lstStyle/>
          <a:p>
            <a:pPr>
              <a:defRPr/>
            </a:pPr>
            <a:r>
              <a:rPr lang="en-US" altLang="zh-CN" dirty="0"/>
              <a:t>Y</a:t>
            </a:r>
            <a:r>
              <a:rPr lang="zh-CN" altLang="en-US" dirty="0"/>
              <a:t>轴向</a:t>
            </a:r>
            <a:r>
              <a:rPr lang="en-US" altLang="zh-CN" dirty="0"/>
              <a:t>(mm)</a:t>
            </a:r>
            <a:endParaRPr lang="zh-CN" altLang="en-US" dirty="0"/>
          </a:p>
        </p:txBody>
      </p:sp>
    </p:spTree>
    <p:extLst>
      <p:ext uri="{BB962C8B-B14F-4D97-AF65-F5344CB8AC3E}">
        <p14:creationId xmlns:p14="http://schemas.microsoft.com/office/powerpoint/2010/main" val="3724771294"/>
      </p:ext>
    </p:extLst>
  </p:cSld>
  <p:clrMapOvr>
    <a:masterClrMapping/>
  </p:clrMapOvr>
  <p:transition spd="slow" advTm="30228"/>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3" name="灯片编号占位符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8000">
                <a:solidFill>
                  <a:schemeClr val="tx2"/>
                </a:solidFill>
                <a:latin typeface="Arial" pitchFamily="34" charset="0"/>
                <a:ea typeface="黑体" pitchFamily="49" charset="-122"/>
              </a:defRPr>
            </a:lvl1pPr>
            <a:lvl2pPr marL="742950" indent="-285750" eaLnBrk="0" hangingPunct="0">
              <a:defRPr sz="8000">
                <a:solidFill>
                  <a:schemeClr val="tx2"/>
                </a:solidFill>
                <a:latin typeface="Arial" pitchFamily="34" charset="0"/>
                <a:ea typeface="黑体" pitchFamily="49" charset="-122"/>
              </a:defRPr>
            </a:lvl2pPr>
            <a:lvl3pPr marL="1143000" indent="-228600" eaLnBrk="0" hangingPunct="0">
              <a:defRPr sz="8000">
                <a:solidFill>
                  <a:schemeClr val="tx2"/>
                </a:solidFill>
                <a:latin typeface="Arial" pitchFamily="34" charset="0"/>
                <a:ea typeface="黑体" pitchFamily="49" charset="-122"/>
              </a:defRPr>
            </a:lvl3pPr>
            <a:lvl4pPr marL="1600200" indent="-228600" eaLnBrk="0" hangingPunct="0">
              <a:defRPr sz="8000">
                <a:solidFill>
                  <a:schemeClr val="tx2"/>
                </a:solidFill>
                <a:latin typeface="Arial" pitchFamily="34" charset="0"/>
                <a:ea typeface="黑体" pitchFamily="49" charset="-122"/>
              </a:defRPr>
            </a:lvl4pPr>
            <a:lvl5pPr marL="2057400" indent="-228600" eaLnBrk="0" hangingPunct="0">
              <a:defRPr sz="8000">
                <a:solidFill>
                  <a:schemeClr val="tx2"/>
                </a:solidFill>
                <a:latin typeface="Arial" pitchFamily="34" charset="0"/>
                <a:ea typeface="黑体" pitchFamily="49" charset="-122"/>
              </a:defRPr>
            </a:lvl5pPr>
            <a:lvl6pPr marL="2514600" indent="-228600" eaLnBrk="0" fontAlgn="base" hangingPunct="0">
              <a:spcBef>
                <a:spcPct val="0"/>
              </a:spcBef>
              <a:spcAft>
                <a:spcPct val="0"/>
              </a:spcAft>
              <a:defRPr sz="8000">
                <a:solidFill>
                  <a:schemeClr val="tx2"/>
                </a:solidFill>
                <a:latin typeface="Arial" pitchFamily="34" charset="0"/>
                <a:ea typeface="黑体" pitchFamily="49" charset="-122"/>
              </a:defRPr>
            </a:lvl6pPr>
            <a:lvl7pPr marL="2971800" indent="-228600" eaLnBrk="0" fontAlgn="base" hangingPunct="0">
              <a:spcBef>
                <a:spcPct val="0"/>
              </a:spcBef>
              <a:spcAft>
                <a:spcPct val="0"/>
              </a:spcAft>
              <a:defRPr sz="8000">
                <a:solidFill>
                  <a:schemeClr val="tx2"/>
                </a:solidFill>
                <a:latin typeface="Arial" pitchFamily="34" charset="0"/>
                <a:ea typeface="黑体" pitchFamily="49" charset="-122"/>
              </a:defRPr>
            </a:lvl7pPr>
            <a:lvl8pPr marL="3429000" indent="-228600" eaLnBrk="0" fontAlgn="base" hangingPunct="0">
              <a:spcBef>
                <a:spcPct val="0"/>
              </a:spcBef>
              <a:spcAft>
                <a:spcPct val="0"/>
              </a:spcAft>
              <a:defRPr sz="8000">
                <a:solidFill>
                  <a:schemeClr val="tx2"/>
                </a:solidFill>
                <a:latin typeface="Arial" pitchFamily="34" charset="0"/>
                <a:ea typeface="黑体" pitchFamily="49" charset="-122"/>
              </a:defRPr>
            </a:lvl8pPr>
            <a:lvl9pPr marL="3886200" indent="-228600" eaLnBrk="0" fontAlgn="base" hangingPunct="0">
              <a:spcBef>
                <a:spcPct val="0"/>
              </a:spcBef>
              <a:spcAft>
                <a:spcPct val="0"/>
              </a:spcAft>
              <a:defRPr sz="8000">
                <a:solidFill>
                  <a:schemeClr val="tx2"/>
                </a:solidFill>
                <a:latin typeface="Arial" pitchFamily="34" charset="0"/>
                <a:ea typeface="黑体" pitchFamily="49" charset="-122"/>
              </a:defRPr>
            </a:lvl9pPr>
          </a:lstStyle>
          <a:p>
            <a:pPr eaLnBrk="1" hangingPunct="1"/>
            <a:fld id="{2BA893C1-E3A4-4CF0-8D7A-909824D798D2}" type="slidenum">
              <a:rPr lang="en-US" altLang="zh-CN" sz="1000" smtClean="0">
                <a:solidFill>
                  <a:schemeClr val="tx1"/>
                </a:solidFill>
                <a:ea typeface="宋体" pitchFamily="2" charset="-122"/>
              </a:rPr>
              <a:pPr eaLnBrk="1" hangingPunct="1"/>
              <a:t>44</a:t>
            </a:fld>
            <a:endParaRPr lang="en-US" altLang="zh-CN" sz="1000" dirty="0" smtClean="0">
              <a:solidFill>
                <a:schemeClr val="tx1"/>
              </a:solidFill>
              <a:ea typeface="宋体" pitchFamily="2" charset="-122"/>
            </a:endParaRPr>
          </a:p>
        </p:txBody>
      </p:sp>
      <p:sp>
        <p:nvSpPr>
          <p:cNvPr id="7174" name="标题 1"/>
          <p:cNvSpPr>
            <a:spLocks noGrp="1"/>
          </p:cNvSpPr>
          <p:nvPr>
            <p:ph type="title" idx="4294967295"/>
          </p:nvPr>
        </p:nvSpPr>
        <p:spPr>
          <a:xfrm>
            <a:off x="0" y="274638"/>
            <a:ext cx="7620000" cy="1143000"/>
          </a:xfrm>
        </p:spPr>
        <p:txBody>
          <a:bodyPr/>
          <a:lstStyle/>
          <a:p>
            <a:pPr eaLnBrk="1" hangingPunct="1"/>
            <a:r>
              <a:rPr lang="en-US" altLang="zh-CN" dirty="0" smtClean="0"/>
              <a:t>WCDA</a:t>
            </a:r>
            <a:r>
              <a:rPr lang="zh-CN" altLang="en-US" smtClean="0"/>
              <a:t>的电子学需求：动态范围</a:t>
            </a:r>
          </a:p>
        </p:txBody>
      </p:sp>
      <p:sp>
        <p:nvSpPr>
          <p:cNvPr id="7178" name="内容占位符 2"/>
          <p:cNvSpPr>
            <a:spLocks noGrp="1"/>
          </p:cNvSpPr>
          <p:nvPr>
            <p:ph idx="4294967295"/>
          </p:nvPr>
        </p:nvSpPr>
        <p:spPr>
          <a:xfrm>
            <a:off x="3600450" y="3429000"/>
            <a:ext cx="5543550" cy="3313113"/>
          </a:xfrm>
        </p:spPr>
        <p:txBody>
          <a:bodyPr>
            <a:normAutofit lnSpcReduction="10000"/>
          </a:bodyPr>
          <a:lstStyle/>
          <a:p>
            <a:pPr eaLnBrk="1" hangingPunct="1"/>
            <a:r>
              <a:rPr lang="en-US" altLang="zh-CN" sz="2000" dirty="0" smtClean="0">
                <a:solidFill>
                  <a:srgbClr val="C00000"/>
                </a:solidFill>
              </a:rPr>
              <a:t>PE</a:t>
            </a:r>
            <a:r>
              <a:rPr lang="zh-CN" altLang="en-US" sz="2000" dirty="0" smtClean="0">
                <a:solidFill>
                  <a:srgbClr val="C00000"/>
                </a:solidFill>
              </a:rPr>
              <a:t>数的统计分布（无</a:t>
            </a:r>
            <a:r>
              <a:rPr lang="en-US" altLang="zh-CN" sz="2000" dirty="0" smtClean="0">
                <a:solidFill>
                  <a:srgbClr val="C00000"/>
                </a:solidFill>
              </a:rPr>
              <a:t>smearing</a:t>
            </a:r>
            <a:r>
              <a:rPr lang="zh-CN" altLang="en-US" sz="2000" dirty="0" smtClean="0">
                <a:solidFill>
                  <a:srgbClr val="C00000"/>
                </a:solidFill>
              </a:rPr>
              <a:t>、无噪声）：</a:t>
            </a:r>
            <a:endParaRPr lang="en-US" altLang="zh-CN" sz="2000" dirty="0" smtClean="0">
              <a:solidFill>
                <a:srgbClr val="C00000"/>
              </a:solidFill>
            </a:endParaRPr>
          </a:p>
          <a:p>
            <a:pPr lvl="1" eaLnBrk="1" hangingPunct="1"/>
            <a:r>
              <a:rPr lang="zh-CN" altLang="en-US" sz="1800" dirty="0" smtClean="0"/>
              <a:t>小</a:t>
            </a:r>
            <a:r>
              <a:rPr lang="en-US" altLang="zh-CN" sz="1800" dirty="0" smtClean="0"/>
              <a:t>PE</a:t>
            </a:r>
            <a:r>
              <a:rPr lang="zh-CN" altLang="en-US" sz="1800" dirty="0" smtClean="0"/>
              <a:t>的着火数非常多：</a:t>
            </a:r>
            <a:endParaRPr lang="en-US" altLang="zh-CN" sz="1800" dirty="0" smtClean="0"/>
          </a:p>
          <a:p>
            <a:pPr lvl="2" eaLnBrk="1" hangingPunct="1"/>
            <a:r>
              <a:rPr lang="en-US" altLang="zh-CN" sz="1600" dirty="0" smtClean="0"/>
              <a:t>1 PE</a:t>
            </a:r>
            <a:r>
              <a:rPr lang="zh-CN" altLang="en-US" sz="1600" dirty="0" smtClean="0"/>
              <a:t>：</a:t>
            </a:r>
            <a:r>
              <a:rPr lang="en-US" altLang="zh-CN" sz="1600" dirty="0" smtClean="0"/>
              <a:t>42.6%</a:t>
            </a:r>
            <a:r>
              <a:rPr lang="zh-CN" altLang="en-US" sz="1600" dirty="0" smtClean="0"/>
              <a:t>，</a:t>
            </a:r>
            <a:r>
              <a:rPr lang="en-US" altLang="zh-CN" sz="1600" dirty="0" smtClean="0"/>
              <a:t>2 PE</a:t>
            </a:r>
            <a:r>
              <a:rPr lang="zh-CN" altLang="en-US" sz="1600" dirty="0" smtClean="0"/>
              <a:t>：</a:t>
            </a:r>
            <a:r>
              <a:rPr lang="en-US" altLang="zh-CN" sz="1600" dirty="0" smtClean="0"/>
              <a:t>18.4%</a:t>
            </a:r>
            <a:r>
              <a:rPr lang="zh-CN" altLang="en-US" sz="1600" dirty="0" smtClean="0"/>
              <a:t>；</a:t>
            </a:r>
            <a:endParaRPr lang="en-US" altLang="zh-CN" sz="1600" dirty="0" smtClean="0"/>
          </a:p>
          <a:p>
            <a:pPr lvl="1" eaLnBrk="1" hangingPunct="1"/>
            <a:r>
              <a:rPr lang="zh-CN" altLang="en-US" sz="1800" dirty="0" smtClean="0"/>
              <a:t>大</a:t>
            </a:r>
            <a:r>
              <a:rPr lang="en-US" altLang="zh-CN" sz="1800" dirty="0" smtClean="0"/>
              <a:t>PE</a:t>
            </a:r>
            <a:r>
              <a:rPr lang="zh-CN" altLang="en-US" sz="1800" dirty="0" smtClean="0"/>
              <a:t>的着火数非常小：</a:t>
            </a:r>
            <a:endParaRPr lang="en-US" altLang="zh-CN" sz="1800" dirty="0" smtClean="0"/>
          </a:p>
          <a:p>
            <a:pPr lvl="2" eaLnBrk="1" hangingPunct="1"/>
            <a:r>
              <a:rPr lang="en-US" altLang="zh-CN" sz="1600" dirty="0" smtClean="0"/>
              <a:t>nPE&gt;2000</a:t>
            </a:r>
            <a:r>
              <a:rPr lang="zh-CN" altLang="en-US" sz="1600" dirty="0" smtClean="0"/>
              <a:t>：</a:t>
            </a:r>
            <a:r>
              <a:rPr lang="en-US" altLang="zh-CN" sz="1600" dirty="0" smtClean="0"/>
              <a:t>2</a:t>
            </a:r>
            <a:r>
              <a:rPr lang="en-US" altLang="zh-CN" sz="1600" dirty="0" smtClean="0">
                <a:sym typeface="Symbol" pitchFamily="18" charset="2"/>
              </a:rPr>
              <a:t></a:t>
            </a:r>
            <a:r>
              <a:rPr lang="en-US" altLang="zh-CN" sz="1600" dirty="0" smtClean="0"/>
              <a:t>10</a:t>
            </a:r>
            <a:r>
              <a:rPr lang="en-US" altLang="zh-CN" sz="1600" baseline="30000" dirty="0" smtClean="0"/>
              <a:t>-4</a:t>
            </a:r>
            <a:r>
              <a:rPr lang="zh-CN" altLang="en-US" sz="1600" dirty="0" smtClean="0"/>
              <a:t>和</a:t>
            </a:r>
            <a:r>
              <a:rPr lang="en-US" altLang="zh-CN" sz="1600" dirty="0" smtClean="0"/>
              <a:t>7</a:t>
            </a:r>
            <a:r>
              <a:rPr lang="en-US" altLang="zh-CN" sz="1600" dirty="0" smtClean="0">
                <a:sym typeface="Symbol" pitchFamily="18" charset="2"/>
              </a:rPr>
              <a:t></a:t>
            </a:r>
            <a:r>
              <a:rPr lang="en-US" altLang="zh-CN" sz="1600" dirty="0" smtClean="0"/>
              <a:t>10</a:t>
            </a:r>
            <a:r>
              <a:rPr lang="en-US" altLang="zh-CN" sz="1600" baseline="30000" dirty="0" smtClean="0"/>
              <a:t>-4</a:t>
            </a:r>
            <a:r>
              <a:rPr lang="zh-CN" altLang="en-US" sz="1600" dirty="0" smtClean="0"/>
              <a:t>（</a:t>
            </a:r>
            <a:r>
              <a:rPr lang="en-US" altLang="zh-CN" sz="1600" dirty="0" smtClean="0"/>
              <a:t>E&gt;5 TeV</a:t>
            </a:r>
            <a:r>
              <a:rPr lang="zh-CN" altLang="en-US" sz="1600" dirty="0" smtClean="0"/>
              <a:t>）。</a:t>
            </a:r>
            <a:endParaRPr lang="en-US" altLang="zh-CN" sz="1600" dirty="0" smtClean="0"/>
          </a:p>
          <a:p>
            <a:pPr eaLnBrk="1" hangingPunct="1"/>
            <a:r>
              <a:rPr lang="zh-CN" altLang="en-US" sz="2000" dirty="0" smtClean="0">
                <a:solidFill>
                  <a:srgbClr val="C00000"/>
                </a:solidFill>
              </a:rPr>
              <a:t>对灵敏度的影响（</a:t>
            </a:r>
            <a:r>
              <a:rPr lang="en-US" altLang="zh-CN" sz="2000" dirty="0" smtClean="0">
                <a:solidFill>
                  <a:srgbClr val="C00000"/>
                </a:solidFill>
              </a:rPr>
              <a:t>30%</a:t>
            </a:r>
            <a:r>
              <a:rPr lang="zh-CN" altLang="en-US" sz="2000" dirty="0" smtClean="0">
                <a:solidFill>
                  <a:srgbClr val="C00000"/>
                </a:solidFill>
              </a:rPr>
              <a:t>的</a:t>
            </a:r>
            <a:r>
              <a:rPr lang="en-US" altLang="zh-CN" sz="2000" dirty="0" smtClean="0">
                <a:solidFill>
                  <a:srgbClr val="C00000"/>
                </a:solidFill>
              </a:rPr>
              <a:t>smearing</a:t>
            </a:r>
            <a:r>
              <a:rPr lang="zh-CN" altLang="en-US" sz="2000" dirty="0" smtClean="0">
                <a:solidFill>
                  <a:srgbClr val="C00000"/>
                </a:solidFill>
              </a:rPr>
              <a:t>、噪声）：</a:t>
            </a:r>
            <a:endParaRPr lang="en-US" altLang="zh-CN" sz="2000" dirty="0" smtClean="0">
              <a:solidFill>
                <a:srgbClr val="C00000"/>
              </a:solidFill>
            </a:endParaRPr>
          </a:p>
          <a:p>
            <a:pPr lvl="1" eaLnBrk="1" hangingPunct="1"/>
            <a:r>
              <a:rPr lang="en-US" altLang="zh-CN" sz="1800" dirty="0" smtClean="0"/>
              <a:t>nPE&lt;1000</a:t>
            </a:r>
            <a:r>
              <a:rPr lang="zh-CN" altLang="en-US" sz="1800" dirty="0" smtClean="0"/>
              <a:t>和</a:t>
            </a:r>
            <a:r>
              <a:rPr lang="en-US" altLang="zh-CN" sz="1800" dirty="0" smtClean="0"/>
              <a:t>nPE&lt;50000</a:t>
            </a:r>
            <a:r>
              <a:rPr lang="zh-CN" altLang="en-US" sz="1800" dirty="0" smtClean="0"/>
              <a:t>基本无差别；</a:t>
            </a:r>
            <a:endParaRPr lang="en-US" altLang="zh-CN" sz="1800" dirty="0" smtClean="0"/>
          </a:p>
          <a:p>
            <a:pPr lvl="1" eaLnBrk="1" hangingPunct="1"/>
            <a:r>
              <a:rPr lang="en-US" altLang="zh-CN" sz="1800" dirty="0" smtClean="0"/>
              <a:t>nPE&gt;0</a:t>
            </a:r>
            <a:r>
              <a:rPr lang="zh-CN" altLang="en-US" sz="1800" dirty="0" smtClean="0"/>
              <a:t>和</a:t>
            </a:r>
            <a:r>
              <a:rPr lang="en-US" altLang="zh-CN" sz="1800" dirty="0" smtClean="0"/>
              <a:t>nPE&gt;2</a:t>
            </a:r>
            <a:r>
              <a:rPr lang="zh-CN" altLang="en-US" sz="1800" dirty="0" smtClean="0"/>
              <a:t>稍有差别。</a:t>
            </a:r>
            <a:endParaRPr lang="en-US" altLang="zh-CN" sz="1800" dirty="0" smtClean="0"/>
          </a:p>
          <a:p>
            <a:pPr eaLnBrk="1" hangingPunct="1"/>
            <a:r>
              <a:rPr lang="zh-CN" altLang="en-US" sz="2000" dirty="0" smtClean="0">
                <a:solidFill>
                  <a:srgbClr val="C00000"/>
                </a:solidFill>
              </a:rPr>
              <a:t>建议动态范围：</a:t>
            </a:r>
            <a:endParaRPr lang="en-US" altLang="zh-CN" sz="1600" dirty="0" smtClean="0">
              <a:solidFill>
                <a:srgbClr val="C00000"/>
              </a:solidFill>
            </a:endParaRPr>
          </a:p>
          <a:p>
            <a:pPr lvl="1" eaLnBrk="1" hangingPunct="1"/>
            <a:r>
              <a:rPr lang="en-US" altLang="zh-CN" sz="1800" b="1" dirty="0" smtClean="0"/>
              <a:t>0.5 – 2000 PE</a:t>
            </a:r>
            <a:r>
              <a:rPr lang="zh-CN" altLang="en-US" sz="1800" dirty="0" smtClean="0"/>
              <a:t>。</a:t>
            </a:r>
            <a:endParaRPr lang="en-US" altLang="zh-CN" sz="1800" dirty="0" smtClean="0"/>
          </a:p>
        </p:txBody>
      </p:sp>
      <p:sp>
        <p:nvSpPr>
          <p:cNvPr id="7175" name="灯片编号占位符 3"/>
          <p:cNvSpPr txBox="1">
            <a:spLocks noGrp="1"/>
          </p:cNvSpPr>
          <p:nvPr/>
        </p:nvSpPr>
        <p:spPr bwMode="auto">
          <a:xfrm>
            <a:off x="67056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8000">
                <a:solidFill>
                  <a:schemeClr val="tx2"/>
                </a:solidFill>
                <a:latin typeface="Arial" pitchFamily="34" charset="0"/>
                <a:ea typeface="黑体" pitchFamily="49" charset="-122"/>
              </a:defRPr>
            </a:lvl1pPr>
            <a:lvl2pPr marL="742950" indent="-285750" eaLnBrk="0" hangingPunct="0">
              <a:defRPr sz="8000">
                <a:solidFill>
                  <a:schemeClr val="tx2"/>
                </a:solidFill>
                <a:latin typeface="Arial" pitchFamily="34" charset="0"/>
                <a:ea typeface="黑体" pitchFamily="49" charset="-122"/>
              </a:defRPr>
            </a:lvl2pPr>
            <a:lvl3pPr marL="1143000" indent="-228600" eaLnBrk="0" hangingPunct="0">
              <a:defRPr sz="8000">
                <a:solidFill>
                  <a:schemeClr val="tx2"/>
                </a:solidFill>
                <a:latin typeface="Arial" pitchFamily="34" charset="0"/>
                <a:ea typeface="黑体" pitchFamily="49" charset="-122"/>
              </a:defRPr>
            </a:lvl3pPr>
            <a:lvl4pPr marL="1600200" indent="-228600" eaLnBrk="0" hangingPunct="0">
              <a:defRPr sz="8000">
                <a:solidFill>
                  <a:schemeClr val="tx2"/>
                </a:solidFill>
                <a:latin typeface="Arial" pitchFamily="34" charset="0"/>
                <a:ea typeface="黑体" pitchFamily="49" charset="-122"/>
              </a:defRPr>
            </a:lvl4pPr>
            <a:lvl5pPr marL="2057400" indent="-228600" eaLnBrk="0" hangingPunct="0">
              <a:defRPr sz="8000">
                <a:solidFill>
                  <a:schemeClr val="tx2"/>
                </a:solidFill>
                <a:latin typeface="Arial" pitchFamily="34" charset="0"/>
                <a:ea typeface="黑体" pitchFamily="49" charset="-122"/>
              </a:defRPr>
            </a:lvl5pPr>
            <a:lvl6pPr marL="2514600" indent="-228600" eaLnBrk="0" fontAlgn="base" hangingPunct="0">
              <a:spcBef>
                <a:spcPct val="0"/>
              </a:spcBef>
              <a:spcAft>
                <a:spcPct val="0"/>
              </a:spcAft>
              <a:defRPr sz="8000">
                <a:solidFill>
                  <a:schemeClr val="tx2"/>
                </a:solidFill>
                <a:latin typeface="Arial" pitchFamily="34" charset="0"/>
                <a:ea typeface="黑体" pitchFamily="49" charset="-122"/>
              </a:defRPr>
            </a:lvl6pPr>
            <a:lvl7pPr marL="2971800" indent="-228600" eaLnBrk="0" fontAlgn="base" hangingPunct="0">
              <a:spcBef>
                <a:spcPct val="0"/>
              </a:spcBef>
              <a:spcAft>
                <a:spcPct val="0"/>
              </a:spcAft>
              <a:defRPr sz="8000">
                <a:solidFill>
                  <a:schemeClr val="tx2"/>
                </a:solidFill>
                <a:latin typeface="Arial" pitchFamily="34" charset="0"/>
                <a:ea typeface="黑体" pitchFamily="49" charset="-122"/>
              </a:defRPr>
            </a:lvl7pPr>
            <a:lvl8pPr marL="3429000" indent="-228600" eaLnBrk="0" fontAlgn="base" hangingPunct="0">
              <a:spcBef>
                <a:spcPct val="0"/>
              </a:spcBef>
              <a:spcAft>
                <a:spcPct val="0"/>
              </a:spcAft>
              <a:defRPr sz="8000">
                <a:solidFill>
                  <a:schemeClr val="tx2"/>
                </a:solidFill>
                <a:latin typeface="Arial" pitchFamily="34" charset="0"/>
                <a:ea typeface="黑体" pitchFamily="49" charset="-122"/>
              </a:defRPr>
            </a:lvl8pPr>
            <a:lvl9pPr marL="3886200" indent="-228600" eaLnBrk="0" fontAlgn="base" hangingPunct="0">
              <a:spcBef>
                <a:spcPct val="0"/>
              </a:spcBef>
              <a:spcAft>
                <a:spcPct val="0"/>
              </a:spcAft>
              <a:defRPr sz="8000">
                <a:solidFill>
                  <a:schemeClr val="tx2"/>
                </a:solidFill>
                <a:latin typeface="Arial" pitchFamily="34" charset="0"/>
                <a:ea typeface="黑体" pitchFamily="49" charset="-122"/>
              </a:defRPr>
            </a:lvl9pPr>
          </a:lstStyle>
          <a:p>
            <a:pPr algn="r" eaLnBrk="1" hangingPunct="1"/>
            <a:fld id="{F35F4368-96E9-449D-A6F8-B93457EBAB39}" type="slidenum">
              <a:rPr lang="en-US" altLang="zh-CN" sz="1000">
                <a:solidFill>
                  <a:schemeClr val="tx1"/>
                </a:solidFill>
                <a:ea typeface="宋体" pitchFamily="2" charset="-122"/>
              </a:rPr>
              <a:pPr algn="r" eaLnBrk="1" hangingPunct="1"/>
              <a:t>44</a:t>
            </a:fld>
            <a:endParaRPr lang="en-US" altLang="zh-CN" sz="1000" dirty="0">
              <a:solidFill>
                <a:schemeClr val="tx1"/>
              </a:solidFill>
              <a:ea typeface="宋体" pitchFamily="2" charset="-122"/>
            </a:endParaRPr>
          </a:p>
        </p:txBody>
      </p:sp>
      <p:sp>
        <p:nvSpPr>
          <p:cNvPr id="7176" name="Rectangle 6"/>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p>
            <a:endParaRPr lang="zh-CN" altLang="en-US"/>
          </a:p>
        </p:txBody>
      </p:sp>
      <p:graphicFrame>
        <p:nvGraphicFramePr>
          <p:cNvPr id="7170" name="Object 5"/>
          <p:cNvGraphicFramePr>
            <a:graphicFrameLocks noChangeAspect="1"/>
          </p:cNvGraphicFramePr>
          <p:nvPr/>
        </p:nvGraphicFramePr>
        <p:xfrm>
          <a:off x="34925" y="1123950"/>
          <a:ext cx="3436938" cy="2449513"/>
        </p:xfrm>
        <a:graphic>
          <a:graphicData uri="http://schemas.openxmlformats.org/presentationml/2006/ole">
            <mc:AlternateContent xmlns:mc="http://schemas.openxmlformats.org/markup-compatibility/2006">
              <mc:Choice xmlns:v="urn:schemas-microsoft-com:vml" Requires="v">
                <p:oleObj spid="_x0000_s18926" name="Acrobat Document" r:id="rId4" imgW="4320432" imgH="3070788" progId="AcroExch.Document.7">
                  <p:embed/>
                </p:oleObj>
              </mc:Choice>
              <mc:Fallback>
                <p:oleObj name="Acrobat Document" r:id="rId4" imgW="4320432" imgH="3070788" progId="AcroExch.Document.7">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925" y="1123950"/>
                        <a:ext cx="3436938" cy="24495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177" name="Rectangle 9"/>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p>
            <a:endParaRPr lang="zh-CN" altLang="en-US"/>
          </a:p>
        </p:txBody>
      </p:sp>
      <p:graphicFrame>
        <p:nvGraphicFramePr>
          <p:cNvPr id="7171" name="Object 10"/>
          <p:cNvGraphicFramePr>
            <a:graphicFrameLocks noChangeAspect="1"/>
          </p:cNvGraphicFramePr>
          <p:nvPr/>
        </p:nvGraphicFramePr>
        <p:xfrm>
          <a:off x="4356100" y="981075"/>
          <a:ext cx="3444875" cy="2659063"/>
        </p:xfrm>
        <a:graphic>
          <a:graphicData uri="http://schemas.openxmlformats.org/presentationml/2006/ole">
            <mc:AlternateContent xmlns:mc="http://schemas.openxmlformats.org/markup-compatibility/2006">
              <mc:Choice xmlns:v="urn:schemas-microsoft-com:vml" Requires="v">
                <p:oleObj spid="_x0000_s18927" name="Acrobat Document" r:id="rId6" imgW="4320432" imgH="3337560" progId="AcroExch.Document.7">
                  <p:embed/>
                </p:oleObj>
              </mc:Choice>
              <mc:Fallback>
                <p:oleObj name="Acrobat Document" r:id="rId6" imgW="4320432" imgH="3337560" progId="AcroExch.Document.7">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56100" y="981075"/>
                        <a:ext cx="3444875" cy="2659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7172" name="Object 11"/>
          <p:cNvGraphicFramePr>
            <a:graphicFrameLocks noChangeAspect="1"/>
          </p:cNvGraphicFramePr>
          <p:nvPr/>
        </p:nvGraphicFramePr>
        <p:xfrm>
          <a:off x="58738" y="3933825"/>
          <a:ext cx="3433762" cy="2652713"/>
        </p:xfrm>
        <a:graphic>
          <a:graphicData uri="http://schemas.openxmlformats.org/presentationml/2006/ole">
            <mc:AlternateContent xmlns:mc="http://schemas.openxmlformats.org/markup-compatibility/2006">
              <mc:Choice xmlns:v="urn:schemas-microsoft-com:vml" Requires="v">
                <p:oleObj spid="_x0000_s18928" name="Acrobat Document" r:id="rId8" imgW="4320432" imgH="3337560" progId="AcroExch.Document.7">
                  <p:embed/>
                </p:oleObj>
              </mc:Choice>
              <mc:Fallback>
                <p:oleObj name="Acrobat Document" r:id="rId8" imgW="4320432" imgH="3337560" progId="AcroExch.Document.7">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8738" y="3933825"/>
                        <a:ext cx="3433762" cy="2652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179" name="矩形 10"/>
          <p:cNvSpPr>
            <a:spLocks noChangeArrowheads="1"/>
          </p:cNvSpPr>
          <p:nvPr/>
        </p:nvSpPr>
        <p:spPr bwMode="auto">
          <a:xfrm>
            <a:off x="4356100" y="6408738"/>
            <a:ext cx="1728788" cy="404812"/>
          </a:xfrm>
          <a:prstGeom prst="rect">
            <a:avLst/>
          </a:prstGeom>
          <a:noFill/>
          <a:ln w="38100" algn="ctr">
            <a:solidFill>
              <a:srgbClr val="33CC33"/>
            </a:solidFill>
            <a:round/>
            <a:headEnd/>
            <a:tailEnd/>
          </a:ln>
          <a:extLst>
            <a:ext uri="{909E8E84-426E-40DD-AFC4-6F175D3DCCD1}">
              <a14:hiddenFill xmlns:a14="http://schemas.microsoft.com/office/drawing/2010/main">
                <a:solidFill>
                  <a:srgbClr val="FFFFFF"/>
                </a:solidFill>
              </a14:hiddenFill>
            </a:ext>
          </a:extLst>
        </p:spPr>
        <p:txBody>
          <a:bodyPr anchor="b"/>
          <a:lstStyle/>
          <a:p>
            <a:endParaRPr lang="zh-CN" altLang="en-US"/>
          </a:p>
        </p:txBody>
      </p:sp>
    </p:spTree>
    <p:extLst>
      <p:ext uri="{BB962C8B-B14F-4D97-AF65-F5344CB8AC3E}">
        <p14:creationId xmlns:p14="http://schemas.microsoft.com/office/powerpoint/2010/main" val="100116354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模拟工作：触发事例的分布</a:t>
            </a:r>
            <a:endParaRPr lang="zh-CN" altLang="en-US" dirty="0"/>
          </a:p>
        </p:txBody>
      </p:sp>
      <p:sp>
        <p:nvSpPr>
          <p:cNvPr id="5" name="灯片编号占位符 4"/>
          <p:cNvSpPr>
            <a:spLocks noGrp="1"/>
          </p:cNvSpPr>
          <p:nvPr>
            <p:ph type="sldNum" sz="quarter" idx="12"/>
          </p:nvPr>
        </p:nvSpPr>
        <p:spPr/>
        <p:txBody>
          <a:bodyPr>
            <a:normAutofit fontScale="85000" lnSpcReduction="20000"/>
          </a:bodyPr>
          <a:lstStyle/>
          <a:p>
            <a:pPr>
              <a:defRPr/>
            </a:pPr>
            <a:fld id="{FB27B190-A1D6-4D5E-A71F-0912BB8D3D37}" type="slidenum">
              <a:rPr lang="en-US" altLang="zh-CN" smtClean="0"/>
              <a:pPr>
                <a:defRPr/>
              </a:pPr>
              <a:t>45</a:t>
            </a:fld>
            <a:endParaRPr lang="en-US" altLang="zh-CN" dirty="0"/>
          </a:p>
        </p:txBody>
      </p:sp>
      <p:pic>
        <p:nvPicPr>
          <p:cNvPr id="186371" name="Picture 3" descr="C:\Documents and Settings\yaozg\My Documents\Docs\myreports\2010\201011月会\outdir-1\logE-all.gif"/>
          <p:cNvPicPr>
            <a:picLocks noChangeAspect="1" noChangeArrowheads="1"/>
          </p:cNvPicPr>
          <p:nvPr/>
        </p:nvPicPr>
        <p:blipFill>
          <a:blip r:embed="rId3" cstate="print"/>
          <a:srcRect/>
          <a:stretch>
            <a:fillRect/>
          </a:stretch>
        </p:blipFill>
        <p:spPr bwMode="auto">
          <a:xfrm>
            <a:off x="827584" y="1124744"/>
            <a:ext cx="3760470" cy="2513648"/>
          </a:xfrm>
          <a:prstGeom prst="rect">
            <a:avLst/>
          </a:prstGeom>
          <a:noFill/>
        </p:spPr>
      </p:pic>
      <p:pic>
        <p:nvPicPr>
          <p:cNvPr id="186372" name="Picture 4" descr="C:\Documents and Settings\yaozg\My Documents\Docs\myreports\2010\201011月会\outdir-1\pesTop-all.gif"/>
          <p:cNvPicPr>
            <a:picLocks noChangeAspect="1" noChangeArrowheads="1"/>
          </p:cNvPicPr>
          <p:nvPr/>
        </p:nvPicPr>
        <p:blipFill>
          <a:blip r:embed="rId4" cstate="print"/>
          <a:srcRect/>
          <a:stretch>
            <a:fillRect/>
          </a:stretch>
        </p:blipFill>
        <p:spPr bwMode="auto">
          <a:xfrm>
            <a:off x="4716016" y="1124744"/>
            <a:ext cx="3760470" cy="2513648"/>
          </a:xfrm>
          <a:prstGeom prst="rect">
            <a:avLst/>
          </a:prstGeom>
          <a:noFill/>
        </p:spPr>
      </p:pic>
      <p:pic>
        <p:nvPicPr>
          <p:cNvPr id="186373" name="Picture 5" descr="C:\Documents and Settings\yaozg\My Documents\Docs\myreports\2010\201011月会\outdir-1\theta-all.gif"/>
          <p:cNvPicPr>
            <a:picLocks noChangeAspect="1" noChangeArrowheads="1"/>
          </p:cNvPicPr>
          <p:nvPr/>
        </p:nvPicPr>
        <p:blipFill>
          <a:blip r:embed="rId5" cstate="print"/>
          <a:srcRect/>
          <a:stretch>
            <a:fillRect/>
          </a:stretch>
        </p:blipFill>
        <p:spPr bwMode="auto">
          <a:xfrm>
            <a:off x="827584" y="3861048"/>
            <a:ext cx="3760470" cy="2513648"/>
          </a:xfrm>
          <a:prstGeom prst="rect">
            <a:avLst/>
          </a:prstGeom>
          <a:noFill/>
        </p:spPr>
      </p:pic>
      <p:pic>
        <p:nvPicPr>
          <p:cNvPr id="186374" name="Picture 6" descr="C:\Documents and Settings\yaozg\My Documents\Docs\myreports\2010\201011月会\outdir-1\phi-all.gif"/>
          <p:cNvPicPr>
            <a:picLocks noChangeAspect="1" noChangeArrowheads="1"/>
          </p:cNvPicPr>
          <p:nvPr/>
        </p:nvPicPr>
        <p:blipFill>
          <a:blip r:embed="rId6" cstate="print"/>
          <a:srcRect/>
          <a:stretch>
            <a:fillRect/>
          </a:stretch>
        </p:blipFill>
        <p:spPr bwMode="auto">
          <a:xfrm>
            <a:off x="4771970" y="3789040"/>
            <a:ext cx="3760470" cy="2513648"/>
          </a:xfrm>
          <a:prstGeom prst="rect">
            <a:avLst/>
          </a:prstGeom>
          <a:noFill/>
        </p:spPr>
      </p:pic>
    </p:spTree>
    <p:extLst>
      <p:ext uri="{BB962C8B-B14F-4D97-AF65-F5344CB8AC3E}">
        <p14:creationId xmlns:p14="http://schemas.microsoft.com/office/powerpoint/2010/main" val="274135577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定标系统的几点考虑</a:t>
            </a:r>
            <a:endParaRPr lang="zh-CN" altLang="en-US" dirty="0"/>
          </a:p>
        </p:txBody>
      </p:sp>
      <p:sp>
        <p:nvSpPr>
          <p:cNvPr id="3" name="文本占位符 2"/>
          <p:cNvSpPr>
            <a:spLocks noGrp="1"/>
          </p:cNvSpPr>
          <p:nvPr>
            <p:ph type="body" sz="half" idx="1"/>
          </p:nvPr>
        </p:nvSpPr>
        <p:spPr>
          <a:xfrm>
            <a:off x="949324" y="1341438"/>
            <a:ext cx="4486772" cy="5111898"/>
          </a:xfrm>
        </p:spPr>
        <p:txBody>
          <a:bodyPr/>
          <a:lstStyle/>
          <a:p>
            <a:r>
              <a:rPr lang="zh-CN" altLang="en-US" sz="2000" dirty="0" smtClean="0"/>
              <a:t>脉冲光源（</a:t>
            </a:r>
            <a:r>
              <a:rPr lang="en-US" altLang="zh-CN" sz="2000" dirty="0" smtClean="0"/>
              <a:t>LED/</a:t>
            </a:r>
            <a:r>
              <a:rPr lang="zh-CN" altLang="en-US" sz="2000" dirty="0" smtClean="0"/>
              <a:t>激光）</a:t>
            </a:r>
            <a:r>
              <a:rPr lang="en-US" altLang="zh-CN" sz="2000" dirty="0" smtClean="0"/>
              <a:t>+ </a:t>
            </a:r>
            <a:r>
              <a:rPr lang="zh-CN" altLang="en-US" sz="2000" dirty="0" smtClean="0"/>
              <a:t>光纤；</a:t>
            </a:r>
            <a:endParaRPr lang="en-US" altLang="zh-CN" sz="2000" dirty="0" smtClean="0"/>
          </a:p>
          <a:p>
            <a:pPr lvl="1"/>
            <a:r>
              <a:rPr lang="zh-CN" altLang="en-US" sz="1800" dirty="0" smtClean="0"/>
              <a:t>标定时间和增益（</a:t>
            </a:r>
            <a:r>
              <a:rPr lang="en-US" altLang="zh-CN" sz="1800" dirty="0" smtClean="0"/>
              <a:t>ADC&amp;SPE</a:t>
            </a:r>
            <a:r>
              <a:rPr lang="zh-CN" altLang="en-US" sz="1800" dirty="0" smtClean="0"/>
              <a:t>）；</a:t>
            </a:r>
            <a:endParaRPr lang="en-US" altLang="zh-CN" sz="1800" dirty="0" smtClean="0"/>
          </a:p>
          <a:p>
            <a:pPr lvl="1"/>
            <a:r>
              <a:rPr lang="zh-CN" altLang="en-US" sz="1800" dirty="0" smtClean="0"/>
              <a:t>触发效率（有可能）。</a:t>
            </a:r>
            <a:endParaRPr lang="en-US" altLang="zh-CN" sz="1800" dirty="0" smtClean="0"/>
          </a:p>
          <a:p>
            <a:r>
              <a:rPr lang="zh-CN" altLang="en-US" sz="2000" dirty="0" smtClean="0"/>
              <a:t>双光纤方案：</a:t>
            </a:r>
            <a:endParaRPr lang="en-US" altLang="zh-CN" sz="2000" dirty="0" smtClean="0"/>
          </a:p>
          <a:p>
            <a:pPr lvl="1"/>
            <a:r>
              <a:rPr lang="zh-CN" altLang="en-US" sz="1800" dirty="0" smtClean="0"/>
              <a:t>监测光纤本身的变化；</a:t>
            </a:r>
            <a:endParaRPr lang="en-US" altLang="zh-CN" sz="1800" dirty="0" smtClean="0"/>
          </a:p>
          <a:p>
            <a:pPr lvl="1"/>
            <a:r>
              <a:rPr lang="zh-CN" altLang="en-US" sz="1800" dirty="0" smtClean="0"/>
              <a:t>标定多</a:t>
            </a:r>
            <a:r>
              <a:rPr lang="en-US" altLang="zh-CN" sz="1800" dirty="0" smtClean="0"/>
              <a:t>hit</a:t>
            </a:r>
            <a:r>
              <a:rPr lang="zh-CN" altLang="en-US" sz="1800" dirty="0" smtClean="0"/>
              <a:t>情况下的测量精度；</a:t>
            </a:r>
            <a:endParaRPr lang="en-US" altLang="zh-CN" sz="1800" dirty="0" smtClean="0"/>
          </a:p>
          <a:p>
            <a:pPr lvl="1"/>
            <a:r>
              <a:rPr lang="zh-CN" altLang="en-US" sz="1800" dirty="0" smtClean="0"/>
              <a:t>实现一次脉冲的两次标定；</a:t>
            </a:r>
            <a:endParaRPr lang="en-US" altLang="zh-CN" sz="1800" dirty="0" smtClean="0"/>
          </a:p>
          <a:p>
            <a:pPr lvl="1"/>
            <a:r>
              <a:rPr lang="zh-CN" altLang="en-US" sz="1800" dirty="0" smtClean="0"/>
              <a:t>特殊情况下实现</a:t>
            </a:r>
            <a:r>
              <a:rPr lang="en-US" altLang="zh-CN" sz="1800" dirty="0" smtClean="0"/>
              <a:t>cluster</a:t>
            </a:r>
            <a:r>
              <a:rPr lang="zh-CN" altLang="en-US" sz="1800" dirty="0" smtClean="0"/>
              <a:t>、</a:t>
            </a:r>
            <a:r>
              <a:rPr lang="en-US" altLang="zh-CN" sz="1800" dirty="0" smtClean="0"/>
              <a:t>PMT</a:t>
            </a:r>
            <a:r>
              <a:rPr lang="zh-CN" altLang="en-US" sz="1800" dirty="0" smtClean="0"/>
              <a:t>之间的相互标定。</a:t>
            </a:r>
            <a:endParaRPr lang="en-US" altLang="zh-CN" sz="1800" dirty="0" smtClean="0"/>
          </a:p>
          <a:p>
            <a:r>
              <a:rPr lang="zh-CN" altLang="en-US" sz="2000" dirty="0" smtClean="0"/>
              <a:t>高频脉冲方案：</a:t>
            </a:r>
            <a:endParaRPr lang="en-US" altLang="zh-CN" sz="1600" dirty="0" smtClean="0"/>
          </a:p>
          <a:p>
            <a:pPr lvl="1"/>
            <a:r>
              <a:rPr lang="zh-CN" altLang="en-US" sz="1800" dirty="0" smtClean="0"/>
              <a:t>例如每次发射相隔</a:t>
            </a:r>
            <a:r>
              <a:rPr lang="en-US" altLang="zh-CN" sz="1800" dirty="0" smtClean="0"/>
              <a:t>200 ns</a:t>
            </a:r>
            <a:r>
              <a:rPr lang="zh-CN" altLang="en-US" sz="1800" dirty="0" smtClean="0"/>
              <a:t>的</a:t>
            </a:r>
            <a:r>
              <a:rPr lang="en-US" altLang="zh-CN" sz="1800" dirty="0" smtClean="0"/>
              <a:t>5</a:t>
            </a:r>
            <a:r>
              <a:rPr lang="zh-CN" altLang="en-US" sz="1800" dirty="0" smtClean="0"/>
              <a:t>个脉冲；</a:t>
            </a:r>
            <a:endParaRPr lang="en-US" altLang="zh-CN" sz="1800" dirty="0" smtClean="0"/>
          </a:p>
          <a:p>
            <a:pPr lvl="1"/>
            <a:r>
              <a:rPr lang="zh-CN" altLang="en-US" sz="1800" dirty="0" smtClean="0"/>
              <a:t>实现一次取数的多次测量。</a:t>
            </a:r>
            <a:endParaRPr lang="en-US" altLang="zh-CN" sz="1800" dirty="0" smtClean="0"/>
          </a:p>
          <a:p>
            <a:r>
              <a:rPr lang="zh-CN" altLang="en-US" sz="2200" dirty="0" smtClean="0"/>
              <a:t>实时定标方案：</a:t>
            </a:r>
            <a:endParaRPr lang="en-US" altLang="zh-CN" sz="2200" dirty="0" smtClean="0"/>
          </a:p>
          <a:p>
            <a:pPr lvl="1"/>
            <a:r>
              <a:rPr lang="zh-CN" altLang="en-US" sz="1800" dirty="0" smtClean="0"/>
              <a:t>每秒定标一次。</a:t>
            </a:r>
            <a:endParaRPr lang="en-US" altLang="zh-CN" sz="1800" dirty="0" smtClean="0"/>
          </a:p>
          <a:p>
            <a:pPr lvl="1"/>
            <a:endParaRPr lang="zh-CN" altLang="en-US" sz="1800" dirty="0"/>
          </a:p>
        </p:txBody>
      </p:sp>
      <p:sp>
        <p:nvSpPr>
          <p:cNvPr id="5" name="灯片编号占位符 4"/>
          <p:cNvSpPr>
            <a:spLocks noGrp="1"/>
          </p:cNvSpPr>
          <p:nvPr>
            <p:ph type="sldNum" sz="quarter" idx="12"/>
          </p:nvPr>
        </p:nvSpPr>
        <p:spPr/>
        <p:txBody>
          <a:bodyPr>
            <a:normAutofit fontScale="85000" lnSpcReduction="20000"/>
          </a:bodyPr>
          <a:lstStyle/>
          <a:p>
            <a:pPr>
              <a:defRPr/>
            </a:pPr>
            <a:fld id="{FB27B190-A1D6-4D5E-A71F-0912BB8D3D37}" type="slidenum">
              <a:rPr lang="en-US" altLang="zh-CN" smtClean="0"/>
              <a:pPr>
                <a:defRPr/>
              </a:pPr>
              <a:t>46</a:t>
            </a:fld>
            <a:endParaRPr lang="en-US" altLang="zh-CN" dirty="0"/>
          </a:p>
        </p:txBody>
      </p:sp>
      <p:grpSp>
        <p:nvGrpSpPr>
          <p:cNvPr id="6" name="组合 5"/>
          <p:cNvGrpSpPr/>
          <p:nvPr/>
        </p:nvGrpSpPr>
        <p:grpSpPr>
          <a:xfrm>
            <a:off x="5580112" y="2041208"/>
            <a:ext cx="3168352" cy="3115984"/>
            <a:chOff x="5580112" y="3409360"/>
            <a:chExt cx="3168352" cy="3115984"/>
          </a:xfrm>
        </p:grpSpPr>
        <p:sp>
          <p:nvSpPr>
            <p:cNvPr id="7" name="矩形 6"/>
            <p:cNvSpPr/>
            <p:nvPr/>
          </p:nvSpPr>
          <p:spPr>
            <a:xfrm>
              <a:off x="5580112" y="4941168"/>
              <a:ext cx="1584176" cy="1584176"/>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US" altLang="zh-CN" sz="3200" dirty="0" smtClean="0">
                  <a:solidFill>
                    <a:schemeClr val="tx1"/>
                  </a:solidFill>
                </a:rPr>
                <a:t>Cluster</a:t>
              </a:r>
            </a:p>
            <a:p>
              <a:r>
                <a:rPr lang="en-US" altLang="zh-CN" sz="3200" dirty="0" smtClean="0">
                  <a:solidFill>
                    <a:schemeClr val="tx1"/>
                  </a:solidFill>
                </a:rPr>
                <a:t>A</a:t>
              </a:r>
              <a:endParaRPr lang="zh-CN" altLang="en-US" sz="3200" dirty="0">
                <a:solidFill>
                  <a:schemeClr val="tx1"/>
                </a:solidFill>
              </a:endParaRPr>
            </a:p>
          </p:txBody>
        </p:sp>
        <p:sp>
          <p:nvSpPr>
            <p:cNvPr id="8" name="矩形 7"/>
            <p:cNvSpPr/>
            <p:nvPr/>
          </p:nvSpPr>
          <p:spPr>
            <a:xfrm>
              <a:off x="7164288" y="4941168"/>
              <a:ext cx="1584176" cy="1584176"/>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r"/>
              <a:r>
                <a:rPr lang="en-US" altLang="zh-CN" sz="3200" dirty="0" smtClean="0">
                  <a:solidFill>
                    <a:schemeClr val="tx1"/>
                  </a:solidFill>
                </a:rPr>
                <a:t>Cluster</a:t>
              </a:r>
            </a:p>
            <a:p>
              <a:pPr algn="r"/>
              <a:r>
                <a:rPr lang="en-US" altLang="zh-CN" sz="3200" dirty="0" smtClean="0">
                  <a:solidFill>
                    <a:schemeClr val="tx1"/>
                  </a:solidFill>
                </a:rPr>
                <a:t>B</a:t>
              </a:r>
              <a:endParaRPr lang="zh-CN" altLang="en-US" sz="3200" dirty="0">
                <a:solidFill>
                  <a:schemeClr val="tx1"/>
                </a:solidFill>
              </a:endParaRPr>
            </a:p>
          </p:txBody>
        </p:sp>
        <p:sp>
          <p:nvSpPr>
            <p:cNvPr id="9" name="椭圆 8"/>
            <p:cNvSpPr/>
            <p:nvPr/>
          </p:nvSpPr>
          <p:spPr>
            <a:xfrm>
              <a:off x="6620870" y="5980264"/>
              <a:ext cx="427538" cy="415132"/>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椭圆 9"/>
            <p:cNvSpPr/>
            <p:nvPr/>
          </p:nvSpPr>
          <p:spPr>
            <a:xfrm>
              <a:off x="7278500" y="5980264"/>
              <a:ext cx="427538" cy="415132"/>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1" name="直接连接符 10"/>
            <p:cNvCxnSpPr/>
            <p:nvPr/>
          </p:nvCxnSpPr>
          <p:spPr>
            <a:xfrm>
              <a:off x="6516216" y="4941168"/>
              <a:ext cx="0" cy="1584176"/>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nvCxnSpPr>
          <p:spPr>
            <a:xfrm>
              <a:off x="7812360" y="4941168"/>
              <a:ext cx="0" cy="1584176"/>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flipH="1">
              <a:off x="5580112" y="5877272"/>
              <a:ext cx="3168352" cy="0"/>
            </a:xfrm>
            <a:prstGeom prst="line">
              <a:avLst/>
            </a:prstGeom>
          </p:spPr>
          <p:style>
            <a:lnRef idx="1">
              <a:schemeClr val="accent1"/>
            </a:lnRef>
            <a:fillRef idx="0">
              <a:schemeClr val="accent1"/>
            </a:fillRef>
            <a:effectRef idx="0">
              <a:schemeClr val="accent1"/>
            </a:effectRef>
            <a:fontRef idx="minor">
              <a:schemeClr val="tx1"/>
            </a:fontRef>
          </p:style>
        </p:cxnSp>
        <p:sp>
          <p:nvSpPr>
            <p:cNvPr id="14" name="矩形 13"/>
            <p:cNvSpPr/>
            <p:nvPr/>
          </p:nvSpPr>
          <p:spPr>
            <a:xfrm rot="5400000">
              <a:off x="6218430" y="3504064"/>
              <a:ext cx="523695" cy="3342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5" name="直接连接符 14"/>
            <p:cNvCxnSpPr/>
            <p:nvPr/>
          </p:nvCxnSpPr>
          <p:spPr>
            <a:xfrm rot="5400000">
              <a:off x="5472100" y="4833156"/>
              <a:ext cx="1800200" cy="0"/>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直接连接符 15"/>
            <p:cNvCxnSpPr>
              <a:endCxn id="10" idx="0"/>
            </p:cNvCxnSpPr>
            <p:nvPr/>
          </p:nvCxnSpPr>
          <p:spPr>
            <a:xfrm>
              <a:off x="6592736" y="3933058"/>
              <a:ext cx="899533" cy="204720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矩形 16"/>
            <p:cNvSpPr/>
            <p:nvPr/>
          </p:nvSpPr>
          <p:spPr>
            <a:xfrm rot="16200000">
              <a:off x="7573641" y="3523704"/>
              <a:ext cx="523695" cy="3342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8" name="直接连接符 17"/>
            <p:cNvCxnSpPr/>
            <p:nvPr/>
          </p:nvCxnSpPr>
          <p:spPr>
            <a:xfrm rot="16200000">
              <a:off x="7043335" y="4852796"/>
              <a:ext cx="1800200" cy="0"/>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直接连接符 18"/>
            <p:cNvCxnSpPr>
              <a:endCxn id="9" idx="0"/>
            </p:cNvCxnSpPr>
            <p:nvPr/>
          </p:nvCxnSpPr>
          <p:spPr>
            <a:xfrm flipH="1">
              <a:off x="6834639" y="3933056"/>
              <a:ext cx="898950" cy="204720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71593434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定标系统待解决的问题</a:t>
            </a:r>
            <a:endParaRPr lang="zh-CN" altLang="en-US" dirty="0"/>
          </a:p>
        </p:txBody>
      </p:sp>
      <p:sp>
        <p:nvSpPr>
          <p:cNvPr id="3" name="文本占位符 2"/>
          <p:cNvSpPr>
            <a:spLocks noGrp="1"/>
          </p:cNvSpPr>
          <p:nvPr>
            <p:ph type="body" sz="half" idx="1"/>
          </p:nvPr>
        </p:nvSpPr>
        <p:spPr>
          <a:xfrm>
            <a:off x="949324" y="1341438"/>
            <a:ext cx="7295083" cy="4463826"/>
          </a:xfrm>
        </p:spPr>
        <p:txBody>
          <a:bodyPr/>
          <a:lstStyle/>
          <a:p>
            <a:r>
              <a:rPr lang="en-US" altLang="zh-CN" sz="2400" dirty="0" smtClean="0"/>
              <a:t>LED</a:t>
            </a:r>
            <a:r>
              <a:rPr lang="zh-CN" altLang="en-US" sz="2400" dirty="0" smtClean="0"/>
              <a:t>的选型和测试：</a:t>
            </a:r>
            <a:endParaRPr lang="en-US" altLang="zh-CN" sz="2400" dirty="0" smtClean="0"/>
          </a:p>
          <a:p>
            <a:pPr lvl="1"/>
            <a:r>
              <a:rPr lang="zh-CN" altLang="en-US" sz="2000" dirty="0" smtClean="0"/>
              <a:t>窄脉宽、大功率；</a:t>
            </a:r>
            <a:endParaRPr lang="en-US" altLang="zh-CN" sz="2000" dirty="0" smtClean="0"/>
          </a:p>
          <a:p>
            <a:pPr lvl="1"/>
            <a:r>
              <a:rPr lang="en-US" altLang="zh-CN" sz="2000" dirty="0" smtClean="0"/>
              <a:t>NICHIA</a:t>
            </a:r>
            <a:r>
              <a:rPr lang="zh-CN" altLang="en-US" sz="2000" dirty="0" smtClean="0"/>
              <a:t>、</a:t>
            </a:r>
            <a:r>
              <a:rPr lang="zh-CN" altLang="zh-CN" sz="2000" dirty="0" smtClean="0"/>
              <a:t> Chicago Miniature</a:t>
            </a:r>
            <a:r>
              <a:rPr lang="zh-CN" altLang="en-US" sz="2000" dirty="0" smtClean="0"/>
              <a:t>等等。</a:t>
            </a:r>
            <a:endParaRPr lang="en-US" altLang="zh-CN" sz="2000" dirty="0" smtClean="0"/>
          </a:p>
          <a:p>
            <a:r>
              <a:rPr lang="en-US" altLang="zh-CN" sz="2400" dirty="0" smtClean="0"/>
              <a:t>LED</a:t>
            </a:r>
            <a:r>
              <a:rPr lang="zh-CN" altLang="en-US" sz="2400" dirty="0" smtClean="0"/>
              <a:t>驱动电路的设计和制作：</a:t>
            </a:r>
            <a:endParaRPr lang="en-US" altLang="zh-CN" sz="2400" dirty="0" smtClean="0"/>
          </a:p>
          <a:p>
            <a:pPr lvl="1"/>
            <a:r>
              <a:rPr lang="en-US" altLang="zh-CN" sz="2000" dirty="0" smtClean="0"/>
              <a:t>LED</a:t>
            </a:r>
            <a:r>
              <a:rPr lang="zh-CN" altLang="en-US" sz="2000" dirty="0" smtClean="0"/>
              <a:t>阵列。</a:t>
            </a:r>
            <a:endParaRPr lang="en-US" altLang="zh-CN" sz="2000" dirty="0" smtClean="0"/>
          </a:p>
          <a:p>
            <a:r>
              <a:rPr lang="zh-CN" altLang="en-US" sz="2400" dirty="0" smtClean="0"/>
              <a:t>光均匀化处理：</a:t>
            </a:r>
            <a:endParaRPr lang="en-US" altLang="zh-CN" sz="2400" dirty="0" smtClean="0"/>
          </a:p>
          <a:p>
            <a:pPr lvl="1"/>
            <a:r>
              <a:rPr lang="en-US" altLang="zh-CN" sz="2000" dirty="0" smtClean="0"/>
              <a:t>Teflon</a:t>
            </a:r>
            <a:r>
              <a:rPr lang="zh-CN" altLang="en-US" sz="2000" dirty="0" smtClean="0"/>
              <a:t>、光导等；</a:t>
            </a:r>
            <a:endParaRPr lang="en-US" altLang="zh-CN" sz="2000" dirty="0" smtClean="0"/>
          </a:p>
          <a:p>
            <a:pPr lvl="1"/>
            <a:r>
              <a:rPr lang="zh-CN" altLang="en-US" sz="2000" dirty="0" smtClean="0"/>
              <a:t>保证光强一致性。</a:t>
            </a:r>
            <a:endParaRPr lang="en-US" altLang="zh-CN" sz="2000" dirty="0" smtClean="0"/>
          </a:p>
          <a:p>
            <a:r>
              <a:rPr lang="zh-CN" altLang="en-US" sz="2400" dirty="0" smtClean="0"/>
              <a:t>光纤稳定性的研究。</a:t>
            </a:r>
            <a:endParaRPr lang="zh-CN" altLang="en-US" sz="2400" dirty="0"/>
          </a:p>
        </p:txBody>
      </p:sp>
      <p:sp>
        <p:nvSpPr>
          <p:cNvPr id="5" name="灯片编号占位符 4"/>
          <p:cNvSpPr>
            <a:spLocks noGrp="1"/>
          </p:cNvSpPr>
          <p:nvPr>
            <p:ph type="sldNum" sz="quarter" idx="12"/>
          </p:nvPr>
        </p:nvSpPr>
        <p:spPr/>
        <p:txBody>
          <a:bodyPr>
            <a:normAutofit fontScale="85000" lnSpcReduction="20000"/>
          </a:bodyPr>
          <a:lstStyle/>
          <a:p>
            <a:pPr>
              <a:defRPr/>
            </a:pPr>
            <a:fld id="{FB27B190-A1D6-4D5E-A71F-0912BB8D3D37}" type="slidenum">
              <a:rPr lang="en-US" altLang="zh-CN" smtClean="0"/>
              <a:pPr>
                <a:defRPr/>
              </a:pPr>
              <a:t>47</a:t>
            </a:fld>
            <a:endParaRPr lang="en-US" altLang="zh-CN" dirty="0"/>
          </a:p>
        </p:txBody>
      </p:sp>
    </p:spTree>
    <p:extLst>
      <p:ext uri="{BB962C8B-B14F-4D97-AF65-F5344CB8AC3E}">
        <p14:creationId xmlns:p14="http://schemas.microsoft.com/office/powerpoint/2010/main" val="49097223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sz="3600" dirty="0">
                <a:solidFill>
                  <a:schemeClr val="tx1"/>
                </a:solidFill>
                <a:latin typeface="+mn-lt"/>
                <a:ea typeface="宋体" pitchFamily="2" charset="-122"/>
              </a:rPr>
              <a:t>Main events </a:t>
            </a:r>
            <a:r>
              <a:rPr lang="en-US" altLang="zh-CN" sz="3600" dirty="0" smtClean="0">
                <a:solidFill>
                  <a:schemeClr val="tx1"/>
                </a:solidFill>
                <a:latin typeface="+mn-lt"/>
              </a:rPr>
              <a:t>of the unit</a:t>
            </a:r>
            <a:endParaRPr lang="zh-CN" altLang="en-US" sz="3600" dirty="0">
              <a:solidFill>
                <a:schemeClr val="tx1"/>
              </a:solidFill>
              <a:latin typeface="+mn-lt"/>
            </a:endParaRPr>
          </a:p>
        </p:txBody>
      </p:sp>
      <p:sp>
        <p:nvSpPr>
          <p:cNvPr id="5" name="灯片编号占位符 4"/>
          <p:cNvSpPr>
            <a:spLocks noGrp="1"/>
          </p:cNvSpPr>
          <p:nvPr>
            <p:ph type="sldNum" sz="quarter" idx="12"/>
          </p:nvPr>
        </p:nvSpPr>
        <p:spPr/>
        <p:txBody>
          <a:bodyPr>
            <a:normAutofit fontScale="85000" lnSpcReduction="20000"/>
          </a:bodyPr>
          <a:lstStyle/>
          <a:p>
            <a:pPr>
              <a:defRPr/>
            </a:pPr>
            <a:fld id="{FB27B190-A1D6-4D5E-A71F-0912BB8D3D37}" type="slidenum">
              <a:rPr lang="en-US" altLang="zh-CN" smtClean="0"/>
              <a:pPr>
                <a:defRPr/>
              </a:pPr>
              <a:t>5</a:t>
            </a:fld>
            <a:endParaRPr lang="en-US" altLang="zh-CN" dirty="0"/>
          </a:p>
        </p:txBody>
      </p:sp>
      <p:graphicFrame>
        <p:nvGraphicFramePr>
          <p:cNvPr id="7" name="表格 6"/>
          <p:cNvGraphicFramePr>
            <a:graphicFrameLocks noGrp="1"/>
          </p:cNvGraphicFramePr>
          <p:nvPr>
            <p:extLst>
              <p:ext uri="{D42A27DB-BD31-4B8C-83A1-F6EECF244321}">
                <p14:modId xmlns:p14="http://schemas.microsoft.com/office/powerpoint/2010/main" val="835008061"/>
              </p:ext>
            </p:extLst>
          </p:nvPr>
        </p:nvGraphicFramePr>
        <p:xfrm>
          <a:off x="1043608" y="1772816"/>
          <a:ext cx="7272808" cy="4248474"/>
        </p:xfrm>
        <a:graphic>
          <a:graphicData uri="http://schemas.openxmlformats.org/drawingml/2006/table">
            <a:tbl>
              <a:tblPr firstRow="1" bandRow="1"/>
              <a:tblGrid>
                <a:gridCol w="2031885"/>
                <a:gridCol w="5240923"/>
              </a:tblGrid>
              <a:tr h="405321">
                <a:tc gridSpan="2">
                  <a:txBody>
                    <a:bodyPr/>
                    <a:lstStyle>
                      <a:lvl1pPr marL="0" algn="l" rtl="0" eaLnBrk="1" latinLnBrk="0" hangingPunct="1">
                        <a:defRPr kumimoji="0" b="1" kern="1200">
                          <a:solidFill>
                            <a:schemeClr val="lt1"/>
                          </a:solidFill>
                          <a:latin typeface="Candara"/>
                        </a:defRPr>
                      </a:lvl1pPr>
                      <a:lvl2pPr marL="457200" algn="l" rtl="0" eaLnBrk="1" latinLnBrk="0" hangingPunct="1">
                        <a:defRPr kumimoji="0" b="1" kern="1200">
                          <a:solidFill>
                            <a:schemeClr val="lt1"/>
                          </a:solidFill>
                          <a:latin typeface="Candara"/>
                        </a:defRPr>
                      </a:lvl2pPr>
                      <a:lvl3pPr marL="914400" algn="l" rtl="0" eaLnBrk="1" latinLnBrk="0" hangingPunct="1">
                        <a:defRPr kumimoji="0" b="1" kern="1200">
                          <a:solidFill>
                            <a:schemeClr val="lt1"/>
                          </a:solidFill>
                          <a:latin typeface="Candara"/>
                        </a:defRPr>
                      </a:lvl3pPr>
                      <a:lvl4pPr marL="1371600" algn="l" rtl="0" eaLnBrk="1" latinLnBrk="0" hangingPunct="1">
                        <a:defRPr kumimoji="0" b="1" kern="1200">
                          <a:solidFill>
                            <a:schemeClr val="lt1"/>
                          </a:solidFill>
                          <a:latin typeface="Candara"/>
                        </a:defRPr>
                      </a:lvl4pPr>
                      <a:lvl5pPr marL="1828800" algn="l" rtl="0" eaLnBrk="1" latinLnBrk="0" hangingPunct="1">
                        <a:defRPr kumimoji="0" b="1" kern="1200">
                          <a:solidFill>
                            <a:schemeClr val="lt1"/>
                          </a:solidFill>
                          <a:latin typeface="Candara"/>
                        </a:defRPr>
                      </a:lvl5pPr>
                      <a:lvl6pPr marL="2286000" algn="l" rtl="0" eaLnBrk="1" latinLnBrk="0" hangingPunct="1">
                        <a:defRPr kumimoji="0" b="1" kern="1200">
                          <a:solidFill>
                            <a:schemeClr val="lt1"/>
                          </a:solidFill>
                          <a:latin typeface="Candara"/>
                        </a:defRPr>
                      </a:lvl6pPr>
                      <a:lvl7pPr marL="2743200" algn="l" rtl="0" eaLnBrk="1" latinLnBrk="0" hangingPunct="1">
                        <a:defRPr kumimoji="0" b="1" kern="1200">
                          <a:solidFill>
                            <a:schemeClr val="lt1"/>
                          </a:solidFill>
                          <a:latin typeface="Candara"/>
                        </a:defRPr>
                      </a:lvl7pPr>
                      <a:lvl8pPr marL="3200400" algn="l" rtl="0" eaLnBrk="1" latinLnBrk="0" hangingPunct="1">
                        <a:defRPr kumimoji="0" b="1" kern="1200">
                          <a:solidFill>
                            <a:schemeClr val="lt1"/>
                          </a:solidFill>
                          <a:latin typeface="Candara"/>
                        </a:defRPr>
                      </a:lvl8pPr>
                      <a:lvl9pPr marL="3657600" algn="l" rtl="0" eaLnBrk="1" latinLnBrk="0" hangingPunct="1">
                        <a:defRPr kumimoji="0" b="1" kern="1200">
                          <a:solidFill>
                            <a:schemeClr val="lt1"/>
                          </a:solidFill>
                          <a:latin typeface="Candara"/>
                        </a:defRPr>
                      </a:lvl9pPr>
                    </a:lstStyle>
                    <a:p>
                      <a:endParaRPr lang="zh-CN" altLang="en-US" dirty="0">
                        <a:solidFill>
                          <a:schemeClr val="tx1"/>
                        </a:solidFill>
                        <a:latin typeface="宋体" pitchFamily="2" charset="-122"/>
                        <a:ea typeface="宋体" pitchFamily="2" charset="-122"/>
                      </a:endParaRP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31B6FD"/>
                    </a:solidFill>
                  </a:tcPr>
                </a:tc>
                <a:tc hMerge="1">
                  <a:txBody>
                    <a:bodyPr/>
                    <a:lstStyle/>
                    <a:p>
                      <a:endParaRPr lang="zh-CN" altLang="en-US" dirty="0"/>
                    </a:p>
                  </a:txBody>
                  <a:tcPr/>
                </a:tc>
              </a:tr>
              <a:tr h="707789">
                <a:tc>
                  <a:txBody>
                    <a:bodyPr/>
                    <a:lstStyle>
                      <a:lvl1pPr marL="0" algn="l" rtl="0" eaLnBrk="1" latinLnBrk="0" hangingPunct="1">
                        <a:defRPr kumimoji="0" kern="1200">
                          <a:solidFill>
                            <a:schemeClr val="dk1"/>
                          </a:solidFill>
                          <a:latin typeface="Candara"/>
                        </a:defRPr>
                      </a:lvl1pPr>
                      <a:lvl2pPr marL="457200" algn="l" rtl="0" eaLnBrk="1" latinLnBrk="0" hangingPunct="1">
                        <a:defRPr kumimoji="0" kern="1200">
                          <a:solidFill>
                            <a:schemeClr val="dk1"/>
                          </a:solidFill>
                          <a:latin typeface="Candara"/>
                        </a:defRPr>
                      </a:lvl2pPr>
                      <a:lvl3pPr marL="914400" algn="l" rtl="0" eaLnBrk="1" latinLnBrk="0" hangingPunct="1">
                        <a:defRPr kumimoji="0" kern="1200">
                          <a:solidFill>
                            <a:schemeClr val="dk1"/>
                          </a:solidFill>
                          <a:latin typeface="Candara"/>
                        </a:defRPr>
                      </a:lvl3pPr>
                      <a:lvl4pPr marL="1371600" algn="l" rtl="0" eaLnBrk="1" latinLnBrk="0" hangingPunct="1">
                        <a:defRPr kumimoji="0" kern="1200">
                          <a:solidFill>
                            <a:schemeClr val="dk1"/>
                          </a:solidFill>
                          <a:latin typeface="Candara"/>
                        </a:defRPr>
                      </a:lvl4pPr>
                      <a:lvl5pPr marL="1828800" algn="l" rtl="0" eaLnBrk="1" latinLnBrk="0" hangingPunct="1">
                        <a:defRPr kumimoji="0" kern="1200">
                          <a:solidFill>
                            <a:schemeClr val="dk1"/>
                          </a:solidFill>
                          <a:latin typeface="Candara"/>
                        </a:defRPr>
                      </a:lvl5pPr>
                      <a:lvl6pPr marL="2286000" algn="l" rtl="0" eaLnBrk="1" latinLnBrk="0" hangingPunct="1">
                        <a:defRPr kumimoji="0" kern="1200">
                          <a:solidFill>
                            <a:schemeClr val="dk1"/>
                          </a:solidFill>
                          <a:latin typeface="Candara"/>
                        </a:defRPr>
                      </a:lvl6pPr>
                      <a:lvl7pPr marL="2743200" algn="l" rtl="0" eaLnBrk="1" latinLnBrk="0" hangingPunct="1">
                        <a:defRPr kumimoji="0" kern="1200">
                          <a:solidFill>
                            <a:schemeClr val="dk1"/>
                          </a:solidFill>
                          <a:latin typeface="Candara"/>
                        </a:defRPr>
                      </a:lvl7pPr>
                      <a:lvl8pPr marL="3200400" algn="l" rtl="0" eaLnBrk="1" latinLnBrk="0" hangingPunct="1">
                        <a:defRPr kumimoji="0" kern="1200">
                          <a:solidFill>
                            <a:schemeClr val="dk1"/>
                          </a:solidFill>
                          <a:latin typeface="Candara"/>
                        </a:defRPr>
                      </a:lvl8pPr>
                      <a:lvl9pPr marL="3657600" algn="l" rtl="0" eaLnBrk="1" latinLnBrk="0" hangingPunct="1">
                        <a:defRPr kumimoji="0" kern="1200">
                          <a:solidFill>
                            <a:schemeClr val="dk1"/>
                          </a:solidFill>
                          <a:latin typeface="Candara"/>
                        </a:defRPr>
                      </a:lvl9pPr>
                    </a:lstStyle>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defRPr/>
                      </a:pPr>
                      <a:r>
                        <a:rPr kumimoji="0" lang="en-US" altLang="zh-CN" sz="1800" b="0" i="0" u="none" strike="noStrike" kern="1200" cap="none" spc="0" normalizeH="0" baseline="0" noProof="0" dirty="0" smtClean="0">
                          <a:ln>
                            <a:noFill/>
                          </a:ln>
                          <a:solidFill>
                            <a:prstClr val="black"/>
                          </a:solidFill>
                          <a:effectLst/>
                          <a:uLnTx/>
                          <a:uFillTx/>
                          <a:latin typeface="宋体" pitchFamily="2" charset="-122"/>
                          <a:ea typeface="宋体" pitchFamily="2" charset="-122"/>
                          <a:cs typeface="+mn-cs"/>
                        </a:rPr>
                        <a:t>April,2009</a:t>
                      </a:r>
                      <a:endParaRPr lang="zh-CN" altLang="en-US" dirty="0">
                        <a:latin typeface="宋体" pitchFamily="2" charset="-122"/>
                        <a:ea typeface="宋体" pitchFamily="2" charset="-122"/>
                      </a:endParaRP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1B6FD">
                        <a:tint val="40000"/>
                      </a:srgbClr>
                    </a:solidFill>
                  </a:tcPr>
                </a:tc>
                <a:tc>
                  <a:txBody>
                    <a:bodyPr/>
                    <a:lstStyle>
                      <a:lvl1pPr marL="0" algn="l" rtl="0" eaLnBrk="1" latinLnBrk="0" hangingPunct="1">
                        <a:defRPr kumimoji="0" kern="1200">
                          <a:solidFill>
                            <a:schemeClr val="dk1"/>
                          </a:solidFill>
                          <a:latin typeface="Candara"/>
                        </a:defRPr>
                      </a:lvl1pPr>
                      <a:lvl2pPr marL="457200" algn="l" rtl="0" eaLnBrk="1" latinLnBrk="0" hangingPunct="1">
                        <a:defRPr kumimoji="0" kern="1200">
                          <a:solidFill>
                            <a:schemeClr val="dk1"/>
                          </a:solidFill>
                          <a:latin typeface="Candara"/>
                        </a:defRPr>
                      </a:lvl2pPr>
                      <a:lvl3pPr marL="914400" algn="l" rtl="0" eaLnBrk="1" latinLnBrk="0" hangingPunct="1">
                        <a:defRPr kumimoji="0" kern="1200">
                          <a:solidFill>
                            <a:schemeClr val="dk1"/>
                          </a:solidFill>
                          <a:latin typeface="Candara"/>
                        </a:defRPr>
                      </a:lvl3pPr>
                      <a:lvl4pPr marL="1371600" algn="l" rtl="0" eaLnBrk="1" latinLnBrk="0" hangingPunct="1">
                        <a:defRPr kumimoji="0" kern="1200">
                          <a:solidFill>
                            <a:schemeClr val="dk1"/>
                          </a:solidFill>
                          <a:latin typeface="Candara"/>
                        </a:defRPr>
                      </a:lvl4pPr>
                      <a:lvl5pPr marL="1828800" algn="l" rtl="0" eaLnBrk="1" latinLnBrk="0" hangingPunct="1">
                        <a:defRPr kumimoji="0" kern="1200">
                          <a:solidFill>
                            <a:schemeClr val="dk1"/>
                          </a:solidFill>
                          <a:latin typeface="Candara"/>
                        </a:defRPr>
                      </a:lvl5pPr>
                      <a:lvl6pPr marL="2286000" algn="l" rtl="0" eaLnBrk="1" latinLnBrk="0" hangingPunct="1">
                        <a:defRPr kumimoji="0" kern="1200">
                          <a:solidFill>
                            <a:schemeClr val="dk1"/>
                          </a:solidFill>
                          <a:latin typeface="Candara"/>
                        </a:defRPr>
                      </a:lvl6pPr>
                      <a:lvl7pPr marL="2743200" algn="l" rtl="0" eaLnBrk="1" latinLnBrk="0" hangingPunct="1">
                        <a:defRPr kumimoji="0" kern="1200">
                          <a:solidFill>
                            <a:schemeClr val="dk1"/>
                          </a:solidFill>
                          <a:latin typeface="Candara"/>
                        </a:defRPr>
                      </a:lvl7pPr>
                      <a:lvl8pPr marL="3200400" algn="l" rtl="0" eaLnBrk="1" latinLnBrk="0" hangingPunct="1">
                        <a:defRPr kumimoji="0" kern="1200">
                          <a:solidFill>
                            <a:schemeClr val="dk1"/>
                          </a:solidFill>
                          <a:latin typeface="Candara"/>
                        </a:defRPr>
                      </a:lvl8pPr>
                      <a:lvl9pPr marL="3657600" algn="l" rtl="0" eaLnBrk="1" latinLnBrk="0" hangingPunct="1">
                        <a:defRPr kumimoji="0" kern="1200">
                          <a:solidFill>
                            <a:schemeClr val="dk1"/>
                          </a:solidFill>
                          <a:latin typeface="Candara"/>
                        </a:defRPr>
                      </a:lvl9pPr>
                    </a:lstStyle>
                    <a:p>
                      <a:r>
                        <a:rPr kumimoji="0" lang="en-US" altLang="zh-CN" sz="1800" b="0" i="0" u="none" strike="noStrike" kern="1200" cap="none" spc="0" normalizeH="0" baseline="0" noProof="0" dirty="0" smtClean="0">
                          <a:ln>
                            <a:noFill/>
                          </a:ln>
                          <a:solidFill>
                            <a:prstClr val="black"/>
                          </a:solidFill>
                          <a:effectLst/>
                          <a:uLnTx/>
                          <a:uFillTx/>
                          <a:latin typeface="宋体" pitchFamily="2" charset="-122"/>
                          <a:ea typeface="宋体" pitchFamily="2" charset="-122"/>
                          <a:cs typeface="+mn-cs"/>
                        </a:rPr>
                        <a:t>Construction was done</a:t>
                      </a:r>
                      <a:r>
                        <a:rPr kumimoji="0" lang="zh-CN" altLang="en-US" sz="1800" b="0" i="0" u="none" strike="noStrike" kern="1200" cap="none" spc="0" normalizeH="0" baseline="0" noProof="0" dirty="0" smtClean="0">
                          <a:ln>
                            <a:noFill/>
                          </a:ln>
                          <a:solidFill>
                            <a:prstClr val="black"/>
                          </a:solidFill>
                          <a:effectLst/>
                          <a:uLnTx/>
                          <a:uFillTx/>
                          <a:latin typeface="宋体" pitchFamily="2" charset="-122"/>
                          <a:ea typeface="宋体" pitchFamily="2" charset="-122"/>
                          <a:cs typeface="+mn-cs"/>
                        </a:rPr>
                        <a:t>，</a:t>
                      </a:r>
                      <a:endParaRPr kumimoji="0" lang="en-US" altLang="zh-CN" sz="1800" b="0" i="0" u="none" strike="noStrike" kern="1200" cap="none" spc="0" normalizeH="0" baseline="0" noProof="0" dirty="0" smtClean="0">
                        <a:ln>
                          <a:noFill/>
                        </a:ln>
                        <a:solidFill>
                          <a:prstClr val="black"/>
                        </a:solidFill>
                        <a:effectLst/>
                        <a:uLnTx/>
                        <a:uFillTx/>
                        <a:latin typeface="宋体" pitchFamily="2" charset="-122"/>
                        <a:ea typeface="宋体" pitchFamily="2" charset="-122"/>
                        <a:cs typeface="+mn-cs"/>
                      </a:endParaRPr>
                    </a:p>
                    <a:p>
                      <a:r>
                        <a:rPr kumimoji="0" lang="en-US" altLang="zh-CN" sz="1800" b="0" i="0" u="none" strike="noStrike" kern="1200" cap="none" spc="0" normalizeH="0" baseline="0" noProof="0" dirty="0" smtClean="0">
                          <a:ln>
                            <a:noFill/>
                          </a:ln>
                          <a:solidFill>
                            <a:prstClr val="black"/>
                          </a:solidFill>
                          <a:effectLst/>
                          <a:uLnTx/>
                          <a:uFillTx/>
                          <a:latin typeface="宋体" pitchFamily="2" charset="-122"/>
                          <a:ea typeface="宋体" pitchFamily="2" charset="-122"/>
                          <a:cs typeface="+mn-cs"/>
                        </a:rPr>
                        <a:t>And the First PMT deployed.</a:t>
                      </a:r>
                      <a:endParaRPr lang="zh-CN" altLang="en-US" dirty="0">
                        <a:latin typeface="宋体" pitchFamily="2" charset="-122"/>
                        <a:ea typeface="宋体" pitchFamily="2" charset="-122"/>
                      </a:endParaRP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1B6FD">
                        <a:tint val="40000"/>
                      </a:srgbClr>
                    </a:solidFill>
                  </a:tcPr>
                </a:tc>
              </a:tr>
              <a:tr h="707789">
                <a:tc>
                  <a:txBody>
                    <a:bodyPr/>
                    <a:lstStyle>
                      <a:lvl1pPr marL="0" algn="l" rtl="0" eaLnBrk="1" latinLnBrk="0" hangingPunct="1">
                        <a:defRPr kumimoji="0" kern="1200">
                          <a:solidFill>
                            <a:schemeClr val="dk1"/>
                          </a:solidFill>
                          <a:latin typeface="Candara"/>
                        </a:defRPr>
                      </a:lvl1pPr>
                      <a:lvl2pPr marL="457200" algn="l" rtl="0" eaLnBrk="1" latinLnBrk="0" hangingPunct="1">
                        <a:defRPr kumimoji="0" kern="1200">
                          <a:solidFill>
                            <a:schemeClr val="dk1"/>
                          </a:solidFill>
                          <a:latin typeface="Candara"/>
                        </a:defRPr>
                      </a:lvl2pPr>
                      <a:lvl3pPr marL="914400" algn="l" rtl="0" eaLnBrk="1" latinLnBrk="0" hangingPunct="1">
                        <a:defRPr kumimoji="0" kern="1200">
                          <a:solidFill>
                            <a:schemeClr val="dk1"/>
                          </a:solidFill>
                          <a:latin typeface="Candara"/>
                        </a:defRPr>
                      </a:lvl3pPr>
                      <a:lvl4pPr marL="1371600" algn="l" rtl="0" eaLnBrk="1" latinLnBrk="0" hangingPunct="1">
                        <a:defRPr kumimoji="0" kern="1200">
                          <a:solidFill>
                            <a:schemeClr val="dk1"/>
                          </a:solidFill>
                          <a:latin typeface="Candara"/>
                        </a:defRPr>
                      </a:lvl4pPr>
                      <a:lvl5pPr marL="1828800" algn="l" rtl="0" eaLnBrk="1" latinLnBrk="0" hangingPunct="1">
                        <a:defRPr kumimoji="0" kern="1200">
                          <a:solidFill>
                            <a:schemeClr val="dk1"/>
                          </a:solidFill>
                          <a:latin typeface="Candara"/>
                        </a:defRPr>
                      </a:lvl5pPr>
                      <a:lvl6pPr marL="2286000" algn="l" rtl="0" eaLnBrk="1" latinLnBrk="0" hangingPunct="1">
                        <a:defRPr kumimoji="0" kern="1200">
                          <a:solidFill>
                            <a:schemeClr val="dk1"/>
                          </a:solidFill>
                          <a:latin typeface="Candara"/>
                        </a:defRPr>
                      </a:lvl6pPr>
                      <a:lvl7pPr marL="2743200" algn="l" rtl="0" eaLnBrk="1" latinLnBrk="0" hangingPunct="1">
                        <a:defRPr kumimoji="0" kern="1200">
                          <a:solidFill>
                            <a:schemeClr val="dk1"/>
                          </a:solidFill>
                          <a:latin typeface="Candara"/>
                        </a:defRPr>
                      </a:lvl7pPr>
                      <a:lvl8pPr marL="3200400" algn="l" rtl="0" eaLnBrk="1" latinLnBrk="0" hangingPunct="1">
                        <a:defRPr kumimoji="0" kern="1200">
                          <a:solidFill>
                            <a:schemeClr val="dk1"/>
                          </a:solidFill>
                          <a:latin typeface="Candara"/>
                        </a:defRPr>
                      </a:lvl8pPr>
                      <a:lvl9pPr marL="3657600" algn="l" rtl="0" eaLnBrk="1" latinLnBrk="0" hangingPunct="1">
                        <a:defRPr kumimoji="0" kern="1200">
                          <a:solidFill>
                            <a:schemeClr val="dk1"/>
                          </a:solidFill>
                          <a:latin typeface="Candara"/>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smtClean="0">
                          <a:ln>
                            <a:noFill/>
                          </a:ln>
                          <a:solidFill>
                            <a:prstClr val="black"/>
                          </a:solidFill>
                          <a:effectLst/>
                          <a:uLnTx/>
                          <a:uFillTx/>
                          <a:latin typeface="宋体" pitchFamily="2" charset="-122"/>
                          <a:ea typeface="宋体" pitchFamily="2" charset="-122"/>
                          <a:cs typeface="+mn-cs"/>
                        </a:rPr>
                        <a:t>June,2009</a:t>
                      </a:r>
                      <a:endParaRPr lang="zh-CN" altLang="en-US" dirty="0">
                        <a:latin typeface="宋体" pitchFamily="2" charset="-122"/>
                        <a:ea typeface="宋体" pitchFamily="2" charset="-122"/>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1B6FD">
                        <a:tint val="20000"/>
                      </a:srgbClr>
                    </a:solidFill>
                  </a:tcPr>
                </a:tc>
                <a:tc>
                  <a:txBody>
                    <a:bodyPr/>
                    <a:lstStyle>
                      <a:lvl1pPr marL="0" algn="l" rtl="0" eaLnBrk="1" latinLnBrk="0" hangingPunct="1">
                        <a:defRPr kumimoji="0" kern="1200">
                          <a:solidFill>
                            <a:schemeClr val="dk1"/>
                          </a:solidFill>
                          <a:latin typeface="Candara"/>
                        </a:defRPr>
                      </a:lvl1pPr>
                      <a:lvl2pPr marL="457200" algn="l" rtl="0" eaLnBrk="1" latinLnBrk="0" hangingPunct="1">
                        <a:defRPr kumimoji="0" kern="1200">
                          <a:solidFill>
                            <a:schemeClr val="dk1"/>
                          </a:solidFill>
                          <a:latin typeface="Candara"/>
                        </a:defRPr>
                      </a:lvl2pPr>
                      <a:lvl3pPr marL="914400" algn="l" rtl="0" eaLnBrk="1" latinLnBrk="0" hangingPunct="1">
                        <a:defRPr kumimoji="0" kern="1200">
                          <a:solidFill>
                            <a:schemeClr val="dk1"/>
                          </a:solidFill>
                          <a:latin typeface="Candara"/>
                        </a:defRPr>
                      </a:lvl3pPr>
                      <a:lvl4pPr marL="1371600" algn="l" rtl="0" eaLnBrk="1" latinLnBrk="0" hangingPunct="1">
                        <a:defRPr kumimoji="0" kern="1200">
                          <a:solidFill>
                            <a:schemeClr val="dk1"/>
                          </a:solidFill>
                          <a:latin typeface="Candara"/>
                        </a:defRPr>
                      </a:lvl4pPr>
                      <a:lvl5pPr marL="1828800" algn="l" rtl="0" eaLnBrk="1" latinLnBrk="0" hangingPunct="1">
                        <a:defRPr kumimoji="0" kern="1200">
                          <a:solidFill>
                            <a:schemeClr val="dk1"/>
                          </a:solidFill>
                          <a:latin typeface="Candara"/>
                        </a:defRPr>
                      </a:lvl5pPr>
                      <a:lvl6pPr marL="2286000" algn="l" rtl="0" eaLnBrk="1" latinLnBrk="0" hangingPunct="1">
                        <a:defRPr kumimoji="0" kern="1200">
                          <a:solidFill>
                            <a:schemeClr val="dk1"/>
                          </a:solidFill>
                          <a:latin typeface="Candara"/>
                        </a:defRPr>
                      </a:lvl6pPr>
                      <a:lvl7pPr marL="2743200" algn="l" rtl="0" eaLnBrk="1" latinLnBrk="0" hangingPunct="1">
                        <a:defRPr kumimoji="0" kern="1200">
                          <a:solidFill>
                            <a:schemeClr val="dk1"/>
                          </a:solidFill>
                          <a:latin typeface="Candara"/>
                        </a:defRPr>
                      </a:lvl7pPr>
                      <a:lvl8pPr marL="3200400" algn="l" rtl="0" eaLnBrk="1" latinLnBrk="0" hangingPunct="1">
                        <a:defRPr kumimoji="0" kern="1200">
                          <a:solidFill>
                            <a:schemeClr val="dk1"/>
                          </a:solidFill>
                          <a:latin typeface="Candara"/>
                        </a:defRPr>
                      </a:lvl8pPr>
                      <a:lvl9pPr marL="3657600" algn="l" rtl="0" eaLnBrk="1" latinLnBrk="0" hangingPunct="1">
                        <a:defRPr kumimoji="0" kern="1200">
                          <a:solidFill>
                            <a:schemeClr val="dk1"/>
                          </a:solidFill>
                          <a:latin typeface="Candara"/>
                        </a:defRPr>
                      </a:lvl9pPr>
                    </a:lstStyle>
                    <a:p>
                      <a:r>
                        <a:rPr kumimoji="0" lang="en-US" altLang="zh-CN" sz="1800" b="0" i="0" u="none" strike="noStrike" kern="1200" cap="none" spc="0" normalizeH="0" baseline="0" noProof="0" dirty="0" smtClean="0">
                          <a:ln>
                            <a:noFill/>
                          </a:ln>
                          <a:solidFill>
                            <a:prstClr val="black"/>
                          </a:solidFill>
                          <a:effectLst/>
                          <a:uLnTx/>
                          <a:uFillTx/>
                          <a:latin typeface="宋体" pitchFamily="2" charset="-122"/>
                          <a:ea typeface="宋体" pitchFamily="2" charset="-122"/>
                          <a:cs typeface="+mn-cs"/>
                        </a:rPr>
                        <a:t>Replaced with a new water-proof PMT, and start events taking.</a:t>
                      </a:r>
                      <a:endParaRPr lang="zh-CN" altLang="en-US" dirty="0">
                        <a:latin typeface="宋体" pitchFamily="2" charset="-122"/>
                        <a:ea typeface="宋体" pitchFamily="2" charset="-122"/>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1B6FD">
                        <a:tint val="20000"/>
                      </a:srgbClr>
                    </a:solidFill>
                  </a:tcPr>
                </a:tc>
              </a:tr>
              <a:tr h="405321">
                <a:tc>
                  <a:txBody>
                    <a:bodyPr/>
                    <a:lstStyle>
                      <a:lvl1pPr marL="0" algn="l" rtl="0" eaLnBrk="1" latinLnBrk="0" hangingPunct="1">
                        <a:defRPr kumimoji="0" kern="1200">
                          <a:solidFill>
                            <a:schemeClr val="dk1"/>
                          </a:solidFill>
                          <a:latin typeface="Candara"/>
                        </a:defRPr>
                      </a:lvl1pPr>
                      <a:lvl2pPr marL="457200" algn="l" rtl="0" eaLnBrk="1" latinLnBrk="0" hangingPunct="1">
                        <a:defRPr kumimoji="0" kern="1200">
                          <a:solidFill>
                            <a:schemeClr val="dk1"/>
                          </a:solidFill>
                          <a:latin typeface="Candara"/>
                        </a:defRPr>
                      </a:lvl2pPr>
                      <a:lvl3pPr marL="914400" algn="l" rtl="0" eaLnBrk="1" latinLnBrk="0" hangingPunct="1">
                        <a:defRPr kumimoji="0" kern="1200">
                          <a:solidFill>
                            <a:schemeClr val="dk1"/>
                          </a:solidFill>
                          <a:latin typeface="Candara"/>
                        </a:defRPr>
                      </a:lvl3pPr>
                      <a:lvl4pPr marL="1371600" algn="l" rtl="0" eaLnBrk="1" latinLnBrk="0" hangingPunct="1">
                        <a:defRPr kumimoji="0" kern="1200">
                          <a:solidFill>
                            <a:schemeClr val="dk1"/>
                          </a:solidFill>
                          <a:latin typeface="Candara"/>
                        </a:defRPr>
                      </a:lvl4pPr>
                      <a:lvl5pPr marL="1828800" algn="l" rtl="0" eaLnBrk="1" latinLnBrk="0" hangingPunct="1">
                        <a:defRPr kumimoji="0" kern="1200">
                          <a:solidFill>
                            <a:schemeClr val="dk1"/>
                          </a:solidFill>
                          <a:latin typeface="Candara"/>
                        </a:defRPr>
                      </a:lvl5pPr>
                      <a:lvl6pPr marL="2286000" algn="l" rtl="0" eaLnBrk="1" latinLnBrk="0" hangingPunct="1">
                        <a:defRPr kumimoji="0" kern="1200">
                          <a:solidFill>
                            <a:schemeClr val="dk1"/>
                          </a:solidFill>
                          <a:latin typeface="Candara"/>
                        </a:defRPr>
                      </a:lvl6pPr>
                      <a:lvl7pPr marL="2743200" algn="l" rtl="0" eaLnBrk="1" latinLnBrk="0" hangingPunct="1">
                        <a:defRPr kumimoji="0" kern="1200">
                          <a:solidFill>
                            <a:schemeClr val="dk1"/>
                          </a:solidFill>
                          <a:latin typeface="Candara"/>
                        </a:defRPr>
                      </a:lvl7pPr>
                      <a:lvl8pPr marL="3200400" algn="l" rtl="0" eaLnBrk="1" latinLnBrk="0" hangingPunct="1">
                        <a:defRPr kumimoji="0" kern="1200">
                          <a:solidFill>
                            <a:schemeClr val="dk1"/>
                          </a:solidFill>
                          <a:latin typeface="Candara"/>
                        </a:defRPr>
                      </a:lvl8pPr>
                      <a:lvl9pPr marL="3657600" algn="l" rtl="0" eaLnBrk="1" latinLnBrk="0" hangingPunct="1">
                        <a:defRPr kumimoji="0" kern="1200">
                          <a:solidFill>
                            <a:schemeClr val="dk1"/>
                          </a:solidFill>
                          <a:latin typeface="Candara"/>
                        </a:defRPr>
                      </a:lvl9pPr>
                    </a:lstStyle>
                    <a:p>
                      <a:r>
                        <a:rPr kumimoji="0" lang="en-US" altLang="zh-CN" sz="1800" b="0" i="0" u="none" strike="noStrike" kern="1200" cap="none" spc="0" normalizeH="0" baseline="0" noProof="0" dirty="0" smtClean="0">
                          <a:ln>
                            <a:noFill/>
                          </a:ln>
                          <a:solidFill>
                            <a:prstClr val="black"/>
                          </a:solidFill>
                          <a:effectLst/>
                          <a:uLnTx/>
                          <a:uFillTx/>
                          <a:latin typeface="宋体" pitchFamily="2" charset="-122"/>
                          <a:ea typeface="宋体" pitchFamily="2" charset="-122"/>
                          <a:cs typeface="+mn-cs"/>
                        </a:rPr>
                        <a:t>April,2010</a:t>
                      </a:r>
                      <a:endParaRPr lang="zh-CN" altLang="en-US" dirty="0">
                        <a:latin typeface="宋体" pitchFamily="2" charset="-122"/>
                        <a:ea typeface="宋体" pitchFamily="2" charset="-122"/>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1B6FD">
                        <a:tint val="40000"/>
                      </a:srgbClr>
                    </a:solidFill>
                  </a:tcPr>
                </a:tc>
                <a:tc>
                  <a:txBody>
                    <a:bodyPr/>
                    <a:lstStyle>
                      <a:lvl1pPr marL="0" algn="l" rtl="0" eaLnBrk="1" latinLnBrk="0" hangingPunct="1">
                        <a:defRPr kumimoji="0" kern="1200">
                          <a:solidFill>
                            <a:schemeClr val="dk1"/>
                          </a:solidFill>
                          <a:latin typeface="Candara"/>
                        </a:defRPr>
                      </a:lvl1pPr>
                      <a:lvl2pPr marL="457200" algn="l" rtl="0" eaLnBrk="1" latinLnBrk="0" hangingPunct="1">
                        <a:defRPr kumimoji="0" kern="1200">
                          <a:solidFill>
                            <a:schemeClr val="dk1"/>
                          </a:solidFill>
                          <a:latin typeface="Candara"/>
                        </a:defRPr>
                      </a:lvl2pPr>
                      <a:lvl3pPr marL="914400" algn="l" rtl="0" eaLnBrk="1" latinLnBrk="0" hangingPunct="1">
                        <a:defRPr kumimoji="0" kern="1200">
                          <a:solidFill>
                            <a:schemeClr val="dk1"/>
                          </a:solidFill>
                          <a:latin typeface="Candara"/>
                        </a:defRPr>
                      </a:lvl3pPr>
                      <a:lvl4pPr marL="1371600" algn="l" rtl="0" eaLnBrk="1" latinLnBrk="0" hangingPunct="1">
                        <a:defRPr kumimoji="0" kern="1200">
                          <a:solidFill>
                            <a:schemeClr val="dk1"/>
                          </a:solidFill>
                          <a:latin typeface="Candara"/>
                        </a:defRPr>
                      </a:lvl4pPr>
                      <a:lvl5pPr marL="1828800" algn="l" rtl="0" eaLnBrk="1" latinLnBrk="0" hangingPunct="1">
                        <a:defRPr kumimoji="0" kern="1200">
                          <a:solidFill>
                            <a:schemeClr val="dk1"/>
                          </a:solidFill>
                          <a:latin typeface="Candara"/>
                        </a:defRPr>
                      </a:lvl5pPr>
                      <a:lvl6pPr marL="2286000" algn="l" rtl="0" eaLnBrk="1" latinLnBrk="0" hangingPunct="1">
                        <a:defRPr kumimoji="0" kern="1200">
                          <a:solidFill>
                            <a:schemeClr val="dk1"/>
                          </a:solidFill>
                          <a:latin typeface="Candara"/>
                        </a:defRPr>
                      </a:lvl6pPr>
                      <a:lvl7pPr marL="2743200" algn="l" rtl="0" eaLnBrk="1" latinLnBrk="0" hangingPunct="1">
                        <a:defRPr kumimoji="0" kern="1200">
                          <a:solidFill>
                            <a:schemeClr val="dk1"/>
                          </a:solidFill>
                          <a:latin typeface="Candara"/>
                        </a:defRPr>
                      </a:lvl7pPr>
                      <a:lvl8pPr marL="3200400" algn="l" rtl="0" eaLnBrk="1" latinLnBrk="0" hangingPunct="1">
                        <a:defRPr kumimoji="0" kern="1200">
                          <a:solidFill>
                            <a:schemeClr val="dk1"/>
                          </a:solidFill>
                          <a:latin typeface="Candara"/>
                        </a:defRPr>
                      </a:lvl8pPr>
                      <a:lvl9pPr marL="3657600" algn="l" rtl="0" eaLnBrk="1" latinLnBrk="0" hangingPunct="1">
                        <a:defRPr kumimoji="0" kern="1200">
                          <a:solidFill>
                            <a:schemeClr val="dk1"/>
                          </a:solidFill>
                          <a:latin typeface="Candara"/>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smtClean="0">
                          <a:ln>
                            <a:noFill/>
                          </a:ln>
                          <a:solidFill>
                            <a:prstClr val="black"/>
                          </a:solidFill>
                          <a:effectLst/>
                          <a:uLnTx/>
                          <a:uFillTx/>
                          <a:latin typeface="宋体" pitchFamily="2" charset="-122"/>
                          <a:ea typeface="宋体" pitchFamily="2" charset="-122"/>
                          <a:cs typeface="+mn-cs"/>
                        </a:rPr>
                        <a:t>Replaced with a Hamamatsu R5912 PMT</a:t>
                      </a:r>
                      <a:endParaRPr lang="zh-CN" altLang="en-US" dirty="0">
                        <a:latin typeface="宋体" pitchFamily="2" charset="-122"/>
                        <a:ea typeface="宋体" pitchFamily="2" charset="-122"/>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1B6FD">
                        <a:tint val="40000"/>
                      </a:srgbClr>
                    </a:solidFill>
                  </a:tcPr>
                </a:tc>
              </a:tr>
              <a:tr h="1011127">
                <a:tc>
                  <a:txBody>
                    <a:bodyPr/>
                    <a:lstStyle>
                      <a:lvl1pPr marL="0" algn="l" rtl="0" eaLnBrk="1" latinLnBrk="0" hangingPunct="1">
                        <a:defRPr kumimoji="0" kern="1200">
                          <a:solidFill>
                            <a:schemeClr val="dk1"/>
                          </a:solidFill>
                          <a:latin typeface="Candara"/>
                        </a:defRPr>
                      </a:lvl1pPr>
                      <a:lvl2pPr marL="457200" algn="l" rtl="0" eaLnBrk="1" latinLnBrk="0" hangingPunct="1">
                        <a:defRPr kumimoji="0" kern="1200">
                          <a:solidFill>
                            <a:schemeClr val="dk1"/>
                          </a:solidFill>
                          <a:latin typeface="Candara"/>
                        </a:defRPr>
                      </a:lvl2pPr>
                      <a:lvl3pPr marL="914400" algn="l" rtl="0" eaLnBrk="1" latinLnBrk="0" hangingPunct="1">
                        <a:defRPr kumimoji="0" kern="1200">
                          <a:solidFill>
                            <a:schemeClr val="dk1"/>
                          </a:solidFill>
                          <a:latin typeface="Candara"/>
                        </a:defRPr>
                      </a:lvl3pPr>
                      <a:lvl4pPr marL="1371600" algn="l" rtl="0" eaLnBrk="1" latinLnBrk="0" hangingPunct="1">
                        <a:defRPr kumimoji="0" kern="1200">
                          <a:solidFill>
                            <a:schemeClr val="dk1"/>
                          </a:solidFill>
                          <a:latin typeface="Candara"/>
                        </a:defRPr>
                      </a:lvl4pPr>
                      <a:lvl5pPr marL="1828800" algn="l" rtl="0" eaLnBrk="1" latinLnBrk="0" hangingPunct="1">
                        <a:defRPr kumimoji="0" kern="1200">
                          <a:solidFill>
                            <a:schemeClr val="dk1"/>
                          </a:solidFill>
                          <a:latin typeface="Candara"/>
                        </a:defRPr>
                      </a:lvl5pPr>
                      <a:lvl6pPr marL="2286000" algn="l" rtl="0" eaLnBrk="1" latinLnBrk="0" hangingPunct="1">
                        <a:defRPr kumimoji="0" kern="1200">
                          <a:solidFill>
                            <a:schemeClr val="dk1"/>
                          </a:solidFill>
                          <a:latin typeface="Candara"/>
                        </a:defRPr>
                      </a:lvl6pPr>
                      <a:lvl7pPr marL="2743200" algn="l" rtl="0" eaLnBrk="1" latinLnBrk="0" hangingPunct="1">
                        <a:defRPr kumimoji="0" kern="1200">
                          <a:solidFill>
                            <a:schemeClr val="dk1"/>
                          </a:solidFill>
                          <a:latin typeface="Candara"/>
                        </a:defRPr>
                      </a:lvl7pPr>
                      <a:lvl8pPr marL="3200400" algn="l" rtl="0" eaLnBrk="1" latinLnBrk="0" hangingPunct="1">
                        <a:defRPr kumimoji="0" kern="1200">
                          <a:solidFill>
                            <a:schemeClr val="dk1"/>
                          </a:solidFill>
                          <a:latin typeface="Candara"/>
                        </a:defRPr>
                      </a:lvl8pPr>
                      <a:lvl9pPr marL="3657600" algn="l" rtl="0" eaLnBrk="1" latinLnBrk="0" hangingPunct="1">
                        <a:defRPr kumimoji="0" kern="1200">
                          <a:solidFill>
                            <a:schemeClr val="dk1"/>
                          </a:solidFill>
                          <a:latin typeface="Candara"/>
                        </a:defRPr>
                      </a:lvl9pPr>
                    </a:lstStyle>
                    <a:p>
                      <a:r>
                        <a:rPr kumimoji="0" lang="en-US" altLang="zh-CN" sz="1800" b="0" i="0" u="none" strike="noStrike" kern="1200" cap="none" spc="0" normalizeH="0" baseline="0" noProof="0" dirty="0" smtClean="0">
                          <a:ln>
                            <a:noFill/>
                          </a:ln>
                          <a:solidFill>
                            <a:prstClr val="black"/>
                          </a:solidFill>
                          <a:effectLst/>
                          <a:uLnTx/>
                          <a:uFillTx/>
                          <a:latin typeface="宋体" pitchFamily="2" charset="-122"/>
                          <a:ea typeface="宋体" pitchFamily="2" charset="-122"/>
                          <a:cs typeface="+mn-cs"/>
                        </a:rPr>
                        <a:t>June,2010</a:t>
                      </a:r>
                      <a:endParaRPr lang="zh-CN" altLang="en-US" dirty="0">
                        <a:latin typeface="宋体" pitchFamily="2" charset="-122"/>
                        <a:ea typeface="宋体" pitchFamily="2" charset="-122"/>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1B6FD">
                        <a:tint val="20000"/>
                      </a:srgbClr>
                    </a:solidFill>
                  </a:tcPr>
                </a:tc>
                <a:tc>
                  <a:txBody>
                    <a:bodyPr/>
                    <a:lstStyle>
                      <a:lvl1pPr marL="0" algn="l" rtl="0" eaLnBrk="1" latinLnBrk="0" hangingPunct="1">
                        <a:defRPr kumimoji="0" kern="1200">
                          <a:solidFill>
                            <a:schemeClr val="dk1"/>
                          </a:solidFill>
                          <a:latin typeface="Candara"/>
                        </a:defRPr>
                      </a:lvl1pPr>
                      <a:lvl2pPr marL="457200" algn="l" rtl="0" eaLnBrk="1" latinLnBrk="0" hangingPunct="1">
                        <a:defRPr kumimoji="0" kern="1200">
                          <a:solidFill>
                            <a:schemeClr val="dk1"/>
                          </a:solidFill>
                          <a:latin typeface="Candara"/>
                        </a:defRPr>
                      </a:lvl2pPr>
                      <a:lvl3pPr marL="914400" algn="l" rtl="0" eaLnBrk="1" latinLnBrk="0" hangingPunct="1">
                        <a:defRPr kumimoji="0" kern="1200">
                          <a:solidFill>
                            <a:schemeClr val="dk1"/>
                          </a:solidFill>
                          <a:latin typeface="Candara"/>
                        </a:defRPr>
                      </a:lvl3pPr>
                      <a:lvl4pPr marL="1371600" algn="l" rtl="0" eaLnBrk="1" latinLnBrk="0" hangingPunct="1">
                        <a:defRPr kumimoji="0" kern="1200">
                          <a:solidFill>
                            <a:schemeClr val="dk1"/>
                          </a:solidFill>
                          <a:latin typeface="Candara"/>
                        </a:defRPr>
                      </a:lvl4pPr>
                      <a:lvl5pPr marL="1828800" algn="l" rtl="0" eaLnBrk="1" latinLnBrk="0" hangingPunct="1">
                        <a:defRPr kumimoji="0" kern="1200">
                          <a:solidFill>
                            <a:schemeClr val="dk1"/>
                          </a:solidFill>
                          <a:latin typeface="Candara"/>
                        </a:defRPr>
                      </a:lvl5pPr>
                      <a:lvl6pPr marL="2286000" algn="l" rtl="0" eaLnBrk="1" latinLnBrk="0" hangingPunct="1">
                        <a:defRPr kumimoji="0" kern="1200">
                          <a:solidFill>
                            <a:schemeClr val="dk1"/>
                          </a:solidFill>
                          <a:latin typeface="Candara"/>
                        </a:defRPr>
                      </a:lvl6pPr>
                      <a:lvl7pPr marL="2743200" algn="l" rtl="0" eaLnBrk="1" latinLnBrk="0" hangingPunct="1">
                        <a:defRPr kumimoji="0" kern="1200">
                          <a:solidFill>
                            <a:schemeClr val="dk1"/>
                          </a:solidFill>
                          <a:latin typeface="Candara"/>
                        </a:defRPr>
                      </a:lvl7pPr>
                      <a:lvl8pPr marL="3200400" algn="l" rtl="0" eaLnBrk="1" latinLnBrk="0" hangingPunct="1">
                        <a:defRPr kumimoji="0" kern="1200">
                          <a:solidFill>
                            <a:schemeClr val="dk1"/>
                          </a:solidFill>
                          <a:latin typeface="Candara"/>
                        </a:defRPr>
                      </a:lvl8pPr>
                      <a:lvl9pPr marL="3657600" algn="l" rtl="0" eaLnBrk="1" latinLnBrk="0" hangingPunct="1">
                        <a:defRPr kumimoji="0" kern="1200">
                          <a:solidFill>
                            <a:schemeClr val="dk1"/>
                          </a:solidFill>
                          <a:latin typeface="Candara"/>
                        </a:defRPr>
                      </a:lvl9pPr>
                    </a:lstStyle>
                    <a:p>
                      <a:r>
                        <a:rPr kumimoji="0" lang="en-US" altLang="zh-CN" sz="1800" b="0" i="0" u="none" strike="noStrike" kern="1200" cap="none" spc="0" normalizeH="0" baseline="0" noProof="0" dirty="0" smtClean="0">
                          <a:ln>
                            <a:noFill/>
                          </a:ln>
                          <a:solidFill>
                            <a:prstClr val="black"/>
                          </a:solidFill>
                          <a:effectLst/>
                          <a:uLnTx/>
                          <a:uFillTx/>
                          <a:latin typeface="宋体" pitchFamily="2" charset="-122"/>
                          <a:ea typeface="宋体" pitchFamily="2" charset="-122"/>
                          <a:cs typeface="+mn-cs"/>
                        </a:rPr>
                        <a:t>Black PE film was hung inside the water tank. And the water recycling and purification was upgraded.</a:t>
                      </a:r>
                      <a:endParaRPr lang="zh-CN" altLang="en-US" dirty="0">
                        <a:latin typeface="宋体" pitchFamily="2" charset="-122"/>
                        <a:ea typeface="宋体" pitchFamily="2" charset="-122"/>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1B6FD">
                        <a:tint val="20000"/>
                      </a:srgbClr>
                    </a:solidFill>
                  </a:tcPr>
                </a:tc>
              </a:tr>
              <a:tr h="1011127">
                <a:tc>
                  <a:txBody>
                    <a:bodyPr/>
                    <a:lstStyle>
                      <a:lvl1pPr marL="0" algn="l" rtl="0" eaLnBrk="1" latinLnBrk="0" hangingPunct="1">
                        <a:defRPr kumimoji="0" kern="1200">
                          <a:solidFill>
                            <a:schemeClr val="dk1"/>
                          </a:solidFill>
                          <a:latin typeface="Candara"/>
                        </a:defRPr>
                      </a:lvl1pPr>
                      <a:lvl2pPr marL="457200" algn="l" rtl="0" eaLnBrk="1" latinLnBrk="0" hangingPunct="1">
                        <a:defRPr kumimoji="0" kern="1200">
                          <a:solidFill>
                            <a:schemeClr val="dk1"/>
                          </a:solidFill>
                          <a:latin typeface="Candara"/>
                        </a:defRPr>
                      </a:lvl2pPr>
                      <a:lvl3pPr marL="914400" algn="l" rtl="0" eaLnBrk="1" latinLnBrk="0" hangingPunct="1">
                        <a:defRPr kumimoji="0" kern="1200">
                          <a:solidFill>
                            <a:schemeClr val="dk1"/>
                          </a:solidFill>
                          <a:latin typeface="Candara"/>
                        </a:defRPr>
                      </a:lvl3pPr>
                      <a:lvl4pPr marL="1371600" algn="l" rtl="0" eaLnBrk="1" latinLnBrk="0" hangingPunct="1">
                        <a:defRPr kumimoji="0" kern="1200">
                          <a:solidFill>
                            <a:schemeClr val="dk1"/>
                          </a:solidFill>
                          <a:latin typeface="Candara"/>
                        </a:defRPr>
                      </a:lvl4pPr>
                      <a:lvl5pPr marL="1828800" algn="l" rtl="0" eaLnBrk="1" latinLnBrk="0" hangingPunct="1">
                        <a:defRPr kumimoji="0" kern="1200">
                          <a:solidFill>
                            <a:schemeClr val="dk1"/>
                          </a:solidFill>
                          <a:latin typeface="Candara"/>
                        </a:defRPr>
                      </a:lvl5pPr>
                      <a:lvl6pPr marL="2286000" algn="l" rtl="0" eaLnBrk="1" latinLnBrk="0" hangingPunct="1">
                        <a:defRPr kumimoji="0" kern="1200">
                          <a:solidFill>
                            <a:schemeClr val="dk1"/>
                          </a:solidFill>
                          <a:latin typeface="Candara"/>
                        </a:defRPr>
                      </a:lvl6pPr>
                      <a:lvl7pPr marL="2743200" algn="l" rtl="0" eaLnBrk="1" latinLnBrk="0" hangingPunct="1">
                        <a:defRPr kumimoji="0" kern="1200">
                          <a:solidFill>
                            <a:schemeClr val="dk1"/>
                          </a:solidFill>
                          <a:latin typeface="Candara"/>
                        </a:defRPr>
                      </a:lvl7pPr>
                      <a:lvl8pPr marL="3200400" algn="l" rtl="0" eaLnBrk="1" latinLnBrk="0" hangingPunct="1">
                        <a:defRPr kumimoji="0" kern="1200">
                          <a:solidFill>
                            <a:schemeClr val="dk1"/>
                          </a:solidFill>
                          <a:latin typeface="Candara"/>
                        </a:defRPr>
                      </a:lvl8pPr>
                      <a:lvl9pPr marL="3657600" algn="l" rtl="0" eaLnBrk="1" latinLnBrk="0" hangingPunct="1">
                        <a:defRPr kumimoji="0" kern="1200">
                          <a:solidFill>
                            <a:schemeClr val="dk1"/>
                          </a:solidFill>
                          <a:latin typeface="Candara"/>
                        </a:defRPr>
                      </a:lvl9pPr>
                    </a:lstStyle>
                    <a:p>
                      <a:r>
                        <a:rPr kumimoji="0" lang="en-US" altLang="zh-CN" sz="1800" b="0" i="0" u="none" strike="noStrike" kern="1200" cap="none" spc="0" normalizeH="0" baseline="0" noProof="0" dirty="0" smtClean="0">
                          <a:ln>
                            <a:noFill/>
                          </a:ln>
                          <a:solidFill>
                            <a:prstClr val="black"/>
                          </a:solidFill>
                          <a:effectLst/>
                          <a:uLnTx/>
                          <a:uFillTx/>
                          <a:latin typeface="宋体" pitchFamily="2" charset="-122"/>
                          <a:ea typeface="宋体" pitchFamily="2" charset="-122"/>
                          <a:cs typeface="+mn-cs"/>
                        </a:rPr>
                        <a:t>August,2010</a:t>
                      </a:r>
                      <a:endParaRPr lang="zh-CN" altLang="en-US" dirty="0">
                        <a:latin typeface="宋体" pitchFamily="2" charset="-122"/>
                        <a:ea typeface="宋体" pitchFamily="2" charset="-122"/>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1B6FD">
                        <a:tint val="40000"/>
                      </a:srgbClr>
                    </a:solidFill>
                  </a:tcPr>
                </a:tc>
                <a:tc>
                  <a:txBody>
                    <a:bodyPr/>
                    <a:lstStyle>
                      <a:lvl1pPr marL="0" algn="l" rtl="0" eaLnBrk="1" latinLnBrk="0" hangingPunct="1">
                        <a:defRPr kumimoji="0" kern="1200">
                          <a:solidFill>
                            <a:schemeClr val="dk1"/>
                          </a:solidFill>
                          <a:latin typeface="Candara"/>
                        </a:defRPr>
                      </a:lvl1pPr>
                      <a:lvl2pPr marL="457200" algn="l" rtl="0" eaLnBrk="1" latinLnBrk="0" hangingPunct="1">
                        <a:defRPr kumimoji="0" kern="1200">
                          <a:solidFill>
                            <a:schemeClr val="dk1"/>
                          </a:solidFill>
                          <a:latin typeface="Candara"/>
                        </a:defRPr>
                      </a:lvl2pPr>
                      <a:lvl3pPr marL="914400" algn="l" rtl="0" eaLnBrk="1" latinLnBrk="0" hangingPunct="1">
                        <a:defRPr kumimoji="0" kern="1200">
                          <a:solidFill>
                            <a:schemeClr val="dk1"/>
                          </a:solidFill>
                          <a:latin typeface="Candara"/>
                        </a:defRPr>
                      </a:lvl3pPr>
                      <a:lvl4pPr marL="1371600" algn="l" rtl="0" eaLnBrk="1" latinLnBrk="0" hangingPunct="1">
                        <a:defRPr kumimoji="0" kern="1200">
                          <a:solidFill>
                            <a:schemeClr val="dk1"/>
                          </a:solidFill>
                          <a:latin typeface="Candara"/>
                        </a:defRPr>
                      </a:lvl4pPr>
                      <a:lvl5pPr marL="1828800" algn="l" rtl="0" eaLnBrk="1" latinLnBrk="0" hangingPunct="1">
                        <a:defRPr kumimoji="0" kern="1200">
                          <a:solidFill>
                            <a:schemeClr val="dk1"/>
                          </a:solidFill>
                          <a:latin typeface="Candara"/>
                        </a:defRPr>
                      </a:lvl5pPr>
                      <a:lvl6pPr marL="2286000" algn="l" rtl="0" eaLnBrk="1" latinLnBrk="0" hangingPunct="1">
                        <a:defRPr kumimoji="0" kern="1200">
                          <a:solidFill>
                            <a:schemeClr val="dk1"/>
                          </a:solidFill>
                          <a:latin typeface="Candara"/>
                        </a:defRPr>
                      </a:lvl6pPr>
                      <a:lvl7pPr marL="2743200" algn="l" rtl="0" eaLnBrk="1" latinLnBrk="0" hangingPunct="1">
                        <a:defRPr kumimoji="0" kern="1200">
                          <a:solidFill>
                            <a:schemeClr val="dk1"/>
                          </a:solidFill>
                          <a:latin typeface="Candara"/>
                        </a:defRPr>
                      </a:lvl7pPr>
                      <a:lvl8pPr marL="3200400" algn="l" rtl="0" eaLnBrk="1" latinLnBrk="0" hangingPunct="1">
                        <a:defRPr kumimoji="0" kern="1200">
                          <a:solidFill>
                            <a:schemeClr val="dk1"/>
                          </a:solidFill>
                          <a:latin typeface="Candara"/>
                        </a:defRPr>
                      </a:lvl8pPr>
                      <a:lvl9pPr marL="3657600" algn="l" rtl="0" eaLnBrk="1" latinLnBrk="0" hangingPunct="1">
                        <a:defRPr kumimoji="0" kern="1200">
                          <a:solidFill>
                            <a:schemeClr val="dk1"/>
                          </a:solidFill>
                          <a:latin typeface="Candara"/>
                        </a:defRPr>
                      </a:lvl9pPr>
                    </a:lstStyle>
                    <a:p>
                      <a:r>
                        <a:rPr kumimoji="0" lang="en-US" altLang="zh-CN" sz="1800" b="0" i="0" u="none" strike="noStrike" kern="1200" cap="none" spc="0" normalizeH="0" baseline="0" noProof="0" dirty="0" smtClean="0">
                          <a:ln>
                            <a:noFill/>
                          </a:ln>
                          <a:solidFill>
                            <a:prstClr val="black"/>
                          </a:solidFill>
                          <a:effectLst/>
                          <a:uLnTx/>
                          <a:uFillTx/>
                          <a:latin typeface="宋体" pitchFamily="2" charset="-122"/>
                          <a:ea typeface="宋体" pitchFamily="2" charset="-122"/>
                          <a:cs typeface="+mn-cs"/>
                        </a:rPr>
                        <a:t>Study on the water quality, and solve the problem of the stability of the water quality.</a:t>
                      </a:r>
                      <a:r>
                        <a:rPr kumimoji="0" lang="en-US" altLang="zh-CN" sz="1600" b="1" i="0" u="none" strike="noStrike" kern="1200" cap="none" spc="0" normalizeH="0" baseline="0" noProof="0" dirty="0" smtClean="0">
                          <a:ln>
                            <a:noFill/>
                          </a:ln>
                          <a:solidFill>
                            <a:prstClr val="black"/>
                          </a:solidFill>
                          <a:effectLst/>
                          <a:uLnTx/>
                          <a:uFillTx/>
                          <a:latin typeface="宋体" pitchFamily="2" charset="-122"/>
                          <a:ea typeface="宋体" pitchFamily="2" charset="-122"/>
                          <a:cs typeface="+mn-cs"/>
                        </a:rPr>
                        <a:t> </a:t>
                      </a:r>
                      <a:endParaRPr lang="zh-CN" altLang="en-US" dirty="0">
                        <a:latin typeface="宋体" pitchFamily="2" charset="-122"/>
                        <a:ea typeface="宋体" pitchFamily="2" charset="-122"/>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1B6FD">
                        <a:tint val="40000"/>
                      </a:srgbClr>
                    </a:solidFill>
                  </a:tcPr>
                </a:tc>
              </a:tr>
            </a:tbl>
          </a:graphicData>
        </a:graphic>
      </p:graphicFrame>
    </p:spTree>
    <p:extLst>
      <p:ext uri="{BB962C8B-B14F-4D97-AF65-F5344CB8AC3E}">
        <p14:creationId xmlns:p14="http://schemas.microsoft.com/office/powerpoint/2010/main" val="103544431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95536" y="1472576"/>
            <a:ext cx="4303713" cy="3567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标题 1"/>
          <p:cNvSpPr>
            <a:spLocks noGrp="1"/>
          </p:cNvSpPr>
          <p:nvPr>
            <p:ph type="title"/>
          </p:nvPr>
        </p:nvSpPr>
        <p:spPr/>
        <p:txBody>
          <a:bodyPr/>
          <a:lstStyle/>
          <a:p>
            <a:r>
              <a:rPr lang="en-US" altLang="zh-CN" dirty="0" smtClean="0"/>
              <a:t>Measure the muon events.</a:t>
            </a:r>
            <a:endParaRPr lang="zh-CN" altLang="en-US" dirty="0"/>
          </a:p>
        </p:txBody>
      </p:sp>
      <p:sp>
        <p:nvSpPr>
          <p:cNvPr id="4" name="内容占位符 3"/>
          <p:cNvSpPr>
            <a:spLocks noGrp="1"/>
          </p:cNvSpPr>
          <p:nvPr>
            <p:ph sz="half" idx="2"/>
          </p:nvPr>
        </p:nvSpPr>
        <p:spPr>
          <a:xfrm>
            <a:off x="4860033" y="1621003"/>
            <a:ext cx="3600400" cy="2456069"/>
          </a:xfrm>
        </p:spPr>
        <p:txBody>
          <a:bodyPr>
            <a:normAutofit fontScale="92500" lnSpcReduction="10000"/>
          </a:bodyPr>
          <a:lstStyle/>
          <a:p>
            <a:pPr>
              <a:defRPr/>
            </a:pPr>
            <a:r>
              <a:rPr lang="en-US" altLang="zh-CN" sz="2000" dirty="0" smtClean="0">
                <a:latin typeface="宋体" pitchFamily="2" charset="-122"/>
              </a:rPr>
              <a:t>The vertical and central </a:t>
            </a:r>
            <a:r>
              <a:rPr lang="en-US" altLang="zh-CN" sz="2000" dirty="0" err="1" smtClean="0">
                <a:latin typeface="宋体" pitchFamily="2" charset="-122"/>
              </a:rPr>
              <a:t>muons</a:t>
            </a:r>
            <a:r>
              <a:rPr lang="en-US" altLang="zh-CN" sz="2000" dirty="0" smtClean="0">
                <a:latin typeface="宋体" pitchFamily="2" charset="-122"/>
              </a:rPr>
              <a:t>, which cross the tank, are selected.</a:t>
            </a:r>
            <a:endParaRPr lang="en-US" altLang="zh-CN" sz="2000" dirty="0">
              <a:latin typeface="宋体" pitchFamily="2" charset="-122"/>
            </a:endParaRPr>
          </a:p>
          <a:p>
            <a:pPr>
              <a:defRPr/>
            </a:pPr>
            <a:endParaRPr lang="en-US" altLang="zh-CN" sz="2000" dirty="0">
              <a:latin typeface="宋体" pitchFamily="2" charset="-122"/>
            </a:endParaRPr>
          </a:p>
          <a:p>
            <a:pPr>
              <a:defRPr/>
            </a:pPr>
            <a:r>
              <a:rPr lang="en-US" altLang="zh-CN" sz="2000" dirty="0" smtClean="0">
                <a:latin typeface="宋体" pitchFamily="2" charset="-122"/>
              </a:rPr>
              <a:t>Dotted line is from the simulation(scale up 5.2%)</a:t>
            </a:r>
            <a:r>
              <a:rPr lang="zh-CN" altLang="en-US" sz="2000" dirty="0" smtClean="0">
                <a:latin typeface="宋体" pitchFamily="2" charset="-122"/>
              </a:rPr>
              <a:t>，</a:t>
            </a:r>
            <a:r>
              <a:rPr lang="en-US" altLang="zh-CN" sz="2000" dirty="0" smtClean="0">
                <a:latin typeface="宋体" pitchFamily="2" charset="-122"/>
              </a:rPr>
              <a:t>real line is experimental data.</a:t>
            </a:r>
            <a:endParaRPr lang="zh-CN" altLang="en-US" sz="2000" dirty="0"/>
          </a:p>
        </p:txBody>
      </p:sp>
      <p:sp>
        <p:nvSpPr>
          <p:cNvPr id="5" name="灯片编号占位符 4"/>
          <p:cNvSpPr>
            <a:spLocks noGrp="1"/>
          </p:cNvSpPr>
          <p:nvPr>
            <p:ph type="sldNum" sz="quarter" idx="12"/>
          </p:nvPr>
        </p:nvSpPr>
        <p:spPr/>
        <p:txBody>
          <a:bodyPr>
            <a:normAutofit fontScale="85000" lnSpcReduction="20000"/>
          </a:bodyPr>
          <a:lstStyle/>
          <a:p>
            <a:pPr>
              <a:defRPr/>
            </a:pPr>
            <a:fld id="{FB27B190-A1D6-4D5E-A71F-0912BB8D3D37}" type="slidenum">
              <a:rPr lang="en-US" altLang="zh-CN" smtClean="0"/>
              <a:pPr>
                <a:defRPr/>
              </a:pPr>
              <a:t>6</a:t>
            </a:fld>
            <a:endParaRPr lang="en-US" altLang="zh-CN" dirty="0"/>
          </a:p>
        </p:txBody>
      </p:sp>
      <p:sp>
        <p:nvSpPr>
          <p:cNvPr id="6" name="矩形 5"/>
          <p:cNvSpPr/>
          <p:nvPr/>
        </p:nvSpPr>
        <p:spPr>
          <a:xfrm>
            <a:off x="1018183" y="5011341"/>
            <a:ext cx="7272808" cy="1569660"/>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a:defRPr/>
            </a:pPr>
            <a:r>
              <a:rPr lang="en-US" altLang="zh-CN" sz="2400" b="1" dirty="0" smtClean="0">
                <a:solidFill>
                  <a:srgbClr val="C00000"/>
                </a:solidFill>
                <a:latin typeface="宋体" pitchFamily="2" charset="-122"/>
              </a:rPr>
              <a:t>The second peak in the muon spectrum was FOUND!</a:t>
            </a:r>
            <a:endParaRPr lang="en-US" altLang="zh-CN" sz="1200" b="1" dirty="0">
              <a:latin typeface="宋体" pitchFamily="2" charset="-122"/>
            </a:endParaRPr>
          </a:p>
          <a:p>
            <a:pPr>
              <a:defRPr/>
            </a:pPr>
            <a:endParaRPr lang="en-US" altLang="zh-CN" b="1" dirty="0" smtClean="0">
              <a:latin typeface="宋体" pitchFamily="2" charset="-122"/>
            </a:endParaRPr>
          </a:p>
          <a:p>
            <a:pPr marL="285750" indent="-285750">
              <a:buFont typeface="Arial" pitchFamily="34" charset="0"/>
              <a:buChar char="•"/>
              <a:defRPr/>
            </a:pPr>
            <a:r>
              <a:rPr lang="en-US" altLang="zh-CN" b="1" dirty="0" smtClean="0">
                <a:latin typeface="宋体" pitchFamily="2" charset="-122"/>
              </a:rPr>
              <a:t>It comes from that the photo-cathode of PMT is directly hit by the charge particles!</a:t>
            </a:r>
          </a:p>
          <a:p>
            <a:pPr marL="285750" indent="-285750">
              <a:buFont typeface="Arial" pitchFamily="34" charset="0"/>
              <a:buChar char="•"/>
              <a:defRPr/>
            </a:pPr>
            <a:r>
              <a:rPr lang="en-US" altLang="zh-CN" b="1" dirty="0" smtClean="0">
                <a:latin typeface="宋体" pitchFamily="2" charset="-122"/>
              </a:rPr>
              <a:t>A possible method to calibrate the system.</a:t>
            </a:r>
            <a:endParaRPr lang="zh-CN" altLang="en-US" b="1" dirty="0">
              <a:latin typeface="宋体" pitchFamily="2" charset="-122"/>
            </a:endParaRPr>
          </a:p>
        </p:txBody>
      </p:sp>
      <p:sp>
        <p:nvSpPr>
          <p:cNvPr id="8" name="椭圆 7"/>
          <p:cNvSpPr/>
          <p:nvPr/>
        </p:nvSpPr>
        <p:spPr>
          <a:xfrm>
            <a:off x="3203848" y="3501008"/>
            <a:ext cx="935037" cy="863600"/>
          </a:xfrm>
          <a:prstGeom prst="ellipse">
            <a:avLst/>
          </a:prstGeom>
          <a:solidFill>
            <a:srgbClr val="FFFF00">
              <a:alpha val="7000"/>
            </a:srgbClr>
          </a:solidFill>
          <a:ln w="50800"/>
        </p:spPr>
        <p:style>
          <a:lnRef idx="1">
            <a:schemeClr val="accent5"/>
          </a:lnRef>
          <a:fillRef idx="2">
            <a:schemeClr val="accent5"/>
          </a:fillRef>
          <a:effectRef idx="1">
            <a:schemeClr val="accent5"/>
          </a:effectRef>
          <a:fontRef idx="minor">
            <a:schemeClr val="dk1"/>
          </a:fontRef>
        </p:style>
        <p:txBody>
          <a:bodyPr anchor="ctr"/>
          <a:lstStyle/>
          <a:p>
            <a:pPr algn="ctr">
              <a:defRPr/>
            </a:pPr>
            <a:endParaRPr lang="zh-CN" altLang="en-US"/>
          </a:p>
        </p:txBody>
      </p:sp>
      <p:cxnSp>
        <p:nvCxnSpPr>
          <p:cNvPr id="9" name="直接箭头连接符 8"/>
          <p:cNvCxnSpPr/>
          <p:nvPr/>
        </p:nvCxnSpPr>
        <p:spPr>
          <a:xfrm flipH="1" flipV="1">
            <a:off x="4161110" y="4040758"/>
            <a:ext cx="986954" cy="828402"/>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2208400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27156" y="1708"/>
            <a:ext cx="7993063" cy="1052513"/>
          </a:xfrm>
        </p:spPr>
        <p:txBody>
          <a:bodyPr>
            <a:normAutofit fontScale="90000"/>
          </a:bodyPr>
          <a:lstStyle/>
          <a:p>
            <a:r>
              <a:rPr lang="en-US" altLang="zh-CN" dirty="0" smtClean="0"/>
              <a:t>Study on the components of the second peak by simulation</a:t>
            </a:r>
            <a:r>
              <a:rPr lang="zh-CN" altLang="en-US" dirty="0" smtClean="0"/>
              <a:t>：</a:t>
            </a:r>
            <a:endParaRPr lang="zh-CN" altLang="en-US" dirty="0"/>
          </a:p>
        </p:txBody>
      </p:sp>
      <p:sp>
        <p:nvSpPr>
          <p:cNvPr id="21" name="内容占位符 20"/>
          <p:cNvSpPr>
            <a:spLocks noGrp="1"/>
          </p:cNvSpPr>
          <p:nvPr>
            <p:ph sz="half" idx="2"/>
          </p:nvPr>
        </p:nvSpPr>
        <p:spPr>
          <a:xfrm>
            <a:off x="4968044" y="1650781"/>
            <a:ext cx="4068452" cy="4967858"/>
          </a:xfrm>
        </p:spPr>
        <p:txBody>
          <a:bodyPr>
            <a:normAutofit lnSpcReduction="10000"/>
          </a:bodyPr>
          <a:lstStyle/>
          <a:p>
            <a:pPr>
              <a:spcBef>
                <a:spcPct val="50000"/>
              </a:spcBef>
              <a:defRPr/>
            </a:pPr>
            <a:r>
              <a:rPr lang="en-US" altLang="zh-CN" sz="1600" dirty="0" smtClean="0">
                <a:sym typeface="Wingdings" pitchFamily="2" charset="2"/>
              </a:rPr>
              <a:t>Black line all processes </a:t>
            </a:r>
            <a:r>
              <a:rPr lang="zh-CN" altLang="en-US" sz="1600" dirty="0" smtClean="0"/>
              <a:t>：</a:t>
            </a:r>
            <a:r>
              <a:rPr lang="en-US" altLang="zh-CN" sz="1600" dirty="0" smtClean="0"/>
              <a:t>564.2</a:t>
            </a:r>
            <a:r>
              <a:rPr lang="zh-CN" altLang="en-US" sz="1600" dirty="0" smtClean="0"/>
              <a:t>；</a:t>
            </a:r>
          </a:p>
          <a:p>
            <a:pPr>
              <a:spcBef>
                <a:spcPct val="50000"/>
              </a:spcBef>
              <a:defRPr/>
            </a:pPr>
            <a:r>
              <a:rPr lang="en-US" altLang="zh-CN" sz="1600" dirty="0" smtClean="0">
                <a:sym typeface="Wingdings" pitchFamily="2" charset="2"/>
              </a:rPr>
              <a:t>Red line </a:t>
            </a:r>
            <a:r>
              <a:rPr lang="en-US" altLang="zh-CN" sz="1600" dirty="0" smtClean="0">
                <a:solidFill>
                  <a:srgbClr val="FF0000"/>
                </a:solidFill>
                <a:sym typeface="Wingdings" pitchFamily="2" charset="2"/>
              </a:rPr>
              <a:t>A</a:t>
            </a:r>
            <a:r>
              <a:rPr lang="zh-CN" altLang="en-US" sz="1600" dirty="0" smtClean="0">
                <a:sym typeface="Wingdings" pitchFamily="2" charset="2"/>
              </a:rPr>
              <a:t>：</a:t>
            </a:r>
            <a:r>
              <a:rPr lang="en-US" altLang="zh-CN" sz="1600" dirty="0" smtClean="0"/>
              <a:t>505.0</a:t>
            </a:r>
            <a:r>
              <a:rPr lang="zh-CN" altLang="en-US" sz="1600" dirty="0" smtClean="0"/>
              <a:t>；</a:t>
            </a:r>
          </a:p>
          <a:p>
            <a:pPr>
              <a:spcBef>
                <a:spcPct val="50000"/>
              </a:spcBef>
              <a:defRPr/>
            </a:pPr>
            <a:r>
              <a:rPr lang="en-US" altLang="zh-CN" sz="1600" dirty="0" smtClean="0">
                <a:sym typeface="Wingdings" pitchFamily="2" charset="2"/>
              </a:rPr>
              <a:t>Blue line </a:t>
            </a:r>
            <a:r>
              <a:rPr lang="en-US" altLang="zh-CN" sz="1600" dirty="0" smtClean="0">
                <a:solidFill>
                  <a:srgbClr val="FF0000"/>
                </a:solidFill>
                <a:sym typeface="Wingdings" pitchFamily="2" charset="2"/>
              </a:rPr>
              <a:t>B</a:t>
            </a:r>
            <a:r>
              <a:rPr lang="zh-CN" altLang="en-US" sz="1600" dirty="0" smtClean="0">
                <a:sym typeface="Wingdings" pitchFamily="2" charset="2"/>
              </a:rPr>
              <a:t>：</a:t>
            </a:r>
            <a:r>
              <a:rPr lang="en-US" altLang="zh-CN" sz="1600" dirty="0" smtClean="0"/>
              <a:t>487.7</a:t>
            </a:r>
            <a:r>
              <a:rPr lang="zh-CN" altLang="en-US" sz="1600" dirty="0" smtClean="0"/>
              <a:t>；</a:t>
            </a:r>
          </a:p>
          <a:p>
            <a:pPr>
              <a:spcBef>
                <a:spcPct val="50000"/>
              </a:spcBef>
              <a:defRPr/>
            </a:pPr>
            <a:r>
              <a:rPr lang="en-US" altLang="zh-CN" sz="1600" dirty="0" smtClean="0">
                <a:sym typeface="Wingdings" pitchFamily="2" charset="2"/>
              </a:rPr>
              <a:t>Pink line </a:t>
            </a:r>
            <a:r>
              <a:rPr lang="en-US" altLang="zh-CN" sz="1600" dirty="0" smtClean="0">
                <a:solidFill>
                  <a:srgbClr val="FF0000"/>
                </a:solidFill>
                <a:sym typeface="Wingdings" pitchFamily="2" charset="2"/>
              </a:rPr>
              <a:t>A&amp;B</a:t>
            </a:r>
            <a:r>
              <a:rPr lang="zh-CN" altLang="en-US" sz="1600" dirty="0" smtClean="0"/>
              <a:t>：</a:t>
            </a:r>
            <a:r>
              <a:rPr lang="en-US" altLang="zh-CN" sz="1600" dirty="0" smtClean="0"/>
              <a:t>439.3</a:t>
            </a:r>
          </a:p>
          <a:p>
            <a:pPr>
              <a:spcBef>
                <a:spcPct val="50000"/>
              </a:spcBef>
              <a:defRPr/>
            </a:pPr>
            <a:r>
              <a:rPr lang="en-US" altLang="zh-CN" sz="1600" dirty="0" smtClean="0">
                <a:sym typeface="Wingdings" pitchFamily="2" charset="2"/>
              </a:rPr>
              <a:t>Green line </a:t>
            </a:r>
            <a:r>
              <a:rPr lang="en-US" altLang="zh-CN" sz="1600" dirty="0" smtClean="0">
                <a:solidFill>
                  <a:srgbClr val="FF0000"/>
                </a:solidFill>
                <a:sym typeface="Wingdings" pitchFamily="2" charset="2"/>
              </a:rPr>
              <a:t>A&amp;B&amp;C</a:t>
            </a:r>
            <a:r>
              <a:rPr lang="zh-CN" altLang="en-US" sz="1600" dirty="0" smtClean="0">
                <a:sym typeface="Wingdings" pitchFamily="2" charset="2"/>
              </a:rPr>
              <a:t>：</a:t>
            </a:r>
            <a:r>
              <a:rPr lang="en-US" altLang="zh-CN" sz="1600" dirty="0" smtClean="0">
                <a:sym typeface="Wingdings" pitchFamily="2" charset="2"/>
              </a:rPr>
              <a:t>391.9</a:t>
            </a:r>
            <a:r>
              <a:rPr lang="zh-CN" altLang="en-US" sz="1600" dirty="0" smtClean="0">
                <a:sym typeface="Wingdings" pitchFamily="2" charset="2"/>
              </a:rPr>
              <a:t>。</a:t>
            </a:r>
            <a:endParaRPr lang="en-US" altLang="zh-CN" sz="1600" dirty="0" smtClean="0"/>
          </a:p>
          <a:p>
            <a:pPr>
              <a:spcBef>
                <a:spcPct val="50000"/>
              </a:spcBef>
              <a:defRPr/>
            </a:pPr>
            <a:r>
              <a:rPr lang="en-US" altLang="zh-CN" sz="1600" dirty="0" smtClean="0">
                <a:sym typeface="Symbol"/>
              </a:rPr>
              <a:t>Contribution from </a:t>
            </a:r>
            <a:r>
              <a:rPr lang="en-US" altLang="zh-CN" sz="1600" dirty="0" smtClean="0"/>
              <a:t>-ray</a:t>
            </a:r>
            <a:r>
              <a:rPr lang="en-US" altLang="zh-CN" sz="1600" dirty="0"/>
              <a:t> </a:t>
            </a:r>
            <a:r>
              <a:rPr lang="en-US" altLang="zh-CN" sz="1600" dirty="0" smtClean="0"/>
              <a:t>&amp; MSC</a:t>
            </a:r>
            <a:r>
              <a:rPr lang="zh-CN" altLang="en-US" sz="1600" dirty="0" smtClean="0"/>
              <a:t>：</a:t>
            </a:r>
            <a:endParaRPr lang="en-US" altLang="zh-CN" sz="1600" dirty="0" smtClean="0"/>
          </a:p>
          <a:p>
            <a:pPr lvl="1">
              <a:spcBef>
                <a:spcPct val="50000"/>
              </a:spcBef>
              <a:defRPr/>
            </a:pPr>
            <a:r>
              <a:rPr lang="en-US" altLang="zh-CN" sz="1400" dirty="0" smtClean="0"/>
              <a:t>(B-A&amp;B)/B = 10%</a:t>
            </a:r>
          </a:p>
          <a:p>
            <a:pPr>
              <a:spcBef>
                <a:spcPct val="50000"/>
              </a:spcBef>
              <a:defRPr/>
            </a:pPr>
            <a:r>
              <a:rPr lang="en-US" altLang="zh-CN" sz="1600" dirty="0" smtClean="0"/>
              <a:t>Contribution </a:t>
            </a:r>
            <a:r>
              <a:rPr lang="en-US" altLang="zh-CN" sz="1600" dirty="0"/>
              <a:t>from </a:t>
            </a:r>
            <a:r>
              <a:rPr lang="en-US" altLang="zh-CN" sz="1600" dirty="0" smtClean="0"/>
              <a:t>uneven QE</a:t>
            </a:r>
            <a:r>
              <a:rPr lang="zh-CN" altLang="en-US" sz="1600" dirty="0" smtClean="0"/>
              <a:t>：</a:t>
            </a:r>
            <a:endParaRPr lang="en-US" altLang="zh-CN" sz="1600" dirty="0" smtClean="0"/>
          </a:p>
          <a:p>
            <a:pPr marL="904875" lvl="1" indent="-447675">
              <a:spcBef>
                <a:spcPct val="50000"/>
              </a:spcBef>
              <a:buClr>
                <a:schemeClr val="accent1"/>
              </a:buClr>
              <a:buSzPct val="70000"/>
            </a:pPr>
            <a:r>
              <a:rPr lang="en-US" altLang="zh-CN" sz="1400" dirty="0" smtClean="0"/>
              <a:t>(A-A&amp;B)/A=13%</a:t>
            </a:r>
          </a:p>
          <a:p>
            <a:pPr marL="463550">
              <a:spcBef>
                <a:spcPct val="50000"/>
              </a:spcBef>
            </a:pPr>
            <a:r>
              <a:rPr lang="en-US" altLang="zh-CN" sz="1600" dirty="0" smtClean="0"/>
              <a:t>Contribution from the boundary effect and thickness of glass</a:t>
            </a:r>
            <a:r>
              <a:rPr lang="zh-CN" altLang="en-US" sz="1600" dirty="0" smtClean="0"/>
              <a:t>：</a:t>
            </a:r>
            <a:endParaRPr lang="en-US" altLang="zh-CN" sz="1600" dirty="0" smtClean="0"/>
          </a:p>
          <a:p>
            <a:pPr marL="904875" lvl="1">
              <a:spcBef>
                <a:spcPct val="50000"/>
              </a:spcBef>
            </a:pPr>
            <a:r>
              <a:rPr lang="en-US" altLang="zh-CN" sz="1400" dirty="0" smtClean="0"/>
              <a:t>(A&amp;B-A&amp;B&amp;C)/A&amp;B=11%</a:t>
            </a:r>
          </a:p>
          <a:p>
            <a:pPr>
              <a:spcBef>
                <a:spcPct val="50000"/>
              </a:spcBef>
            </a:pPr>
            <a:r>
              <a:rPr lang="en-US" altLang="zh-CN" sz="1600" dirty="0" smtClean="0"/>
              <a:t>Consider QE and track length:</a:t>
            </a:r>
            <a:r>
              <a:rPr lang="zh-CN" altLang="en-US" sz="1600" dirty="0" smtClean="0"/>
              <a:t>：</a:t>
            </a:r>
            <a:endParaRPr lang="en-US" altLang="zh-CN" sz="1600" dirty="0" smtClean="0"/>
          </a:p>
          <a:p>
            <a:pPr marL="904875" lvl="1" indent="-447675">
              <a:spcBef>
                <a:spcPct val="50000"/>
              </a:spcBef>
              <a:buClr>
                <a:schemeClr val="accent1"/>
              </a:buClr>
              <a:buSzPct val="70000"/>
            </a:pPr>
            <a:r>
              <a:rPr lang="en-US" altLang="zh-CN" sz="1400" dirty="0" smtClean="0"/>
              <a:t>A&amp;B&amp;C / 6.3 / 60 = 1.04</a:t>
            </a:r>
            <a:r>
              <a:rPr lang="zh-CN" altLang="en-US" sz="1400" dirty="0" smtClean="0"/>
              <a:t>。 </a:t>
            </a:r>
            <a:r>
              <a:rPr lang="en-US" altLang="zh-CN" sz="1400" dirty="0" smtClean="0"/>
              <a:t>Only 4% difference is left.</a:t>
            </a:r>
          </a:p>
          <a:p>
            <a:endParaRPr lang="zh-CN" altLang="en-US" sz="2800" dirty="0"/>
          </a:p>
        </p:txBody>
      </p:sp>
      <p:sp>
        <p:nvSpPr>
          <p:cNvPr id="5" name="灯片编号占位符 4"/>
          <p:cNvSpPr>
            <a:spLocks noGrp="1"/>
          </p:cNvSpPr>
          <p:nvPr>
            <p:ph type="sldNum" sz="quarter" idx="12"/>
          </p:nvPr>
        </p:nvSpPr>
        <p:spPr/>
        <p:txBody>
          <a:bodyPr>
            <a:normAutofit fontScale="85000" lnSpcReduction="20000"/>
          </a:bodyPr>
          <a:lstStyle/>
          <a:p>
            <a:fld id="{FB27B190-A1D6-4D5E-A71F-0912BB8D3D37}" type="slidenum">
              <a:rPr lang="en-US" altLang="zh-CN" smtClean="0"/>
              <a:pPr/>
              <a:t>7</a:t>
            </a:fld>
            <a:endParaRPr lang="en-US" altLang="zh-CN" dirty="0"/>
          </a:p>
        </p:txBody>
      </p:sp>
      <p:pic>
        <p:nvPicPr>
          <p:cNvPr id="8" name="Picture 1"/>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0" y="1196752"/>
            <a:ext cx="4961259" cy="3528392"/>
          </a:xfrm>
          <a:prstGeom prst="rect">
            <a:avLst/>
          </a:prstGeom>
          <a:noFill/>
          <a:ln w="9525">
            <a:noFill/>
            <a:round/>
            <a:headEnd/>
            <a:tailEnd/>
          </a:ln>
          <a:effectLst/>
        </p:spPr>
      </p:pic>
      <p:sp>
        <p:nvSpPr>
          <p:cNvPr id="22" name="内容占位符 20"/>
          <p:cNvSpPr txBox="1">
            <a:spLocks/>
          </p:cNvSpPr>
          <p:nvPr/>
        </p:nvSpPr>
        <p:spPr bwMode="auto">
          <a:xfrm>
            <a:off x="440412" y="4719558"/>
            <a:ext cx="4059579" cy="213844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447675" marR="0" lvl="0" indent="-447675" algn="l" defTabSz="914400" rtl="0" eaLnBrk="1" fontAlgn="base" latinLnBrk="0" hangingPunct="0">
              <a:lnSpc>
                <a:spcPct val="100000"/>
              </a:lnSpc>
              <a:spcBef>
                <a:spcPct val="50000"/>
              </a:spcBef>
              <a:spcAft>
                <a:spcPct val="0"/>
              </a:spcAft>
              <a:buClr>
                <a:schemeClr val="accent1"/>
              </a:buClr>
              <a:buSzPct val="70000"/>
              <a:buFont typeface="Wingdings" pitchFamily="2" charset="2"/>
              <a:buChar char="n"/>
              <a:tabLst/>
              <a:defRPr/>
            </a:pPr>
            <a:r>
              <a:rPr lang="en-US" altLang="zh-CN" sz="1600" kern="0" dirty="0" smtClean="0"/>
              <a:t>Three cases</a:t>
            </a:r>
            <a:r>
              <a:rPr kumimoji="0" lang="zh-CN" altLang="en-US" sz="1600" b="0" i="0" u="none" strike="noStrike" kern="0" cap="none" spc="0" normalizeH="0" baseline="0" noProof="0" dirty="0" smtClean="0">
                <a:ln>
                  <a:noFill/>
                </a:ln>
                <a:solidFill>
                  <a:schemeClr val="tx1"/>
                </a:solidFill>
                <a:effectLst/>
                <a:uLnTx/>
                <a:uFillTx/>
                <a:latin typeface="+mn-lt"/>
                <a:ea typeface="+mn-ea"/>
                <a:cs typeface="+mn-cs"/>
              </a:rPr>
              <a:t>：</a:t>
            </a:r>
            <a:endParaRPr kumimoji="0" lang="en-US" altLang="zh-CN" sz="1600" b="0" i="0" u="none" strike="noStrike" kern="0" cap="none" spc="0" normalizeH="0" baseline="0" noProof="0" dirty="0" smtClean="0">
              <a:ln>
                <a:noFill/>
              </a:ln>
              <a:solidFill>
                <a:schemeClr val="tx1"/>
              </a:solidFill>
              <a:effectLst/>
              <a:uLnTx/>
              <a:uFillTx/>
              <a:latin typeface="+mn-lt"/>
              <a:ea typeface="+mn-ea"/>
              <a:cs typeface="+mn-cs"/>
            </a:endParaRPr>
          </a:p>
          <a:p>
            <a:pPr marL="904875" marR="0" lvl="1" indent="-447675" algn="l" defTabSz="914400" rtl="0" eaLnBrk="1" fontAlgn="base" latinLnBrk="0" hangingPunct="0">
              <a:lnSpc>
                <a:spcPct val="100000"/>
              </a:lnSpc>
              <a:spcBef>
                <a:spcPct val="50000"/>
              </a:spcBef>
              <a:spcAft>
                <a:spcPct val="0"/>
              </a:spcAft>
              <a:buClr>
                <a:srgbClr val="FF6600"/>
              </a:buClr>
              <a:buSzPct val="100000"/>
              <a:buFont typeface="+mj-lt"/>
              <a:buAutoNum type="alphaUcPeriod"/>
              <a:tabLst/>
              <a:defRPr/>
            </a:pPr>
            <a:r>
              <a:rPr kumimoji="0" lang="en-US" altLang="zh-CN" sz="1400" b="0" i="0" u="none" strike="noStrike" kern="0" cap="none" spc="0" normalizeH="0" baseline="0" noProof="0" dirty="0" smtClean="0">
                <a:ln>
                  <a:noFill/>
                </a:ln>
                <a:solidFill>
                  <a:schemeClr val="tx1"/>
                </a:solidFill>
                <a:effectLst/>
                <a:uLnTx/>
                <a:uFillTx/>
                <a:latin typeface="+mn-lt"/>
                <a:ea typeface="+mn-ea"/>
                <a:sym typeface="Symbol"/>
              </a:rPr>
              <a:t>Without</a:t>
            </a:r>
            <a:r>
              <a:rPr kumimoji="0" lang="en-US" altLang="zh-CN" sz="1400" b="0" i="0" u="none" strike="noStrike" kern="0" cap="none" spc="0" normalizeH="0" noProof="0" dirty="0" smtClean="0">
                <a:ln>
                  <a:noFill/>
                </a:ln>
                <a:solidFill>
                  <a:schemeClr val="tx1"/>
                </a:solidFill>
                <a:effectLst/>
                <a:uLnTx/>
                <a:uFillTx/>
                <a:latin typeface="+mn-lt"/>
                <a:ea typeface="+mn-ea"/>
                <a:sym typeface="Symbol"/>
              </a:rPr>
              <a:t> </a:t>
            </a:r>
            <a:r>
              <a:rPr kumimoji="0" lang="en-US" altLang="zh-CN" sz="1400" b="0" i="0" u="none" strike="noStrike" kern="0" cap="none" spc="0" normalizeH="0" baseline="0" noProof="0" dirty="0" smtClean="0">
                <a:ln>
                  <a:noFill/>
                </a:ln>
                <a:solidFill>
                  <a:schemeClr val="tx1"/>
                </a:solidFill>
                <a:effectLst/>
                <a:uLnTx/>
                <a:uFillTx/>
                <a:latin typeface="+mn-lt"/>
                <a:ea typeface="+mn-ea"/>
                <a:sym typeface="Symbol"/>
              </a:rPr>
              <a:t></a:t>
            </a:r>
            <a:r>
              <a:rPr kumimoji="0" lang="en-US" altLang="zh-CN" sz="1400" b="0" i="0" u="none" strike="noStrike" kern="0" cap="none" spc="0" normalizeH="0" baseline="0" noProof="0" dirty="0" smtClean="0">
                <a:ln>
                  <a:noFill/>
                </a:ln>
                <a:solidFill>
                  <a:schemeClr val="tx1"/>
                </a:solidFill>
                <a:effectLst/>
                <a:uLnTx/>
                <a:uFillTx/>
                <a:latin typeface="+mn-lt"/>
                <a:ea typeface="+mn-ea"/>
              </a:rPr>
              <a:t>-ray</a:t>
            </a:r>
            <a:r>
              <a:rPr lang="zh-CN" altLang="en-US" sz="1400" kern="0" dirty="0"/>
              <a:t> </a:t>
            </a:r>
            <a:r>
              <a:rPr lang="en-US" altLang="zh-CN" sz="1400" kern="0" dirty="0" smtClean="0"/>
              <a:t>and </a:t>
            </a:r>
            <a:r>
              <a:rPr kumimoji="0" lang="en-US" altLang="zh-CN" sz="1400" b="0" i="0" u="none" strike="noStrike" kern="0" cap="none" spc="0" normalizeH="0" baseline="0" noProof="0" dirty="0" smtClean="0">
                <a:ln>
                  <a:noFill/>
                </a:ln>
                <a:solidFill>
                  <a:schemeClr val="tx1"/>
                </a:solidFill>
                <a:effectLst/>
                <a:uLnTx/>
                <a:uFillTx/>
                <a:latin typeface="+mn-lt"/>
                <a:ea typeface="+mn-ea"/>
              </a:rPr>
              <a:t>MSC</a:t>
            </a:r>
            <a:r>
              <a:rPr lang="zh-CN" altLang="en-US" sz="1400" kern="0" dirty="0"/>
              <a:t> </a:t>
            </a:r>
            <a:r>
              <a:rPr lang="en-US" altLang="zh-CN" sz="1400" kern="0" dirty="0" smtClean="0"/>
              <a:t>process</a:t>
            </a:r>
            <a:r>
              <a:rPr kumimoji="0" lang="zh-CN" altLang="en-US" sz="1400" b="0" i="0" u="none" strike="noStrike" kern="0" cap="none" spc="0" normalizeH="0" baseline="0" noProof="0" dirty="0" smtClean="0">
                <a:ln>
                  <a:noFill/>
                </a:ln>
                <a:solidFill>
                  <a:schemeClr val="tx1"/>
                </a:solidFill>
                <a:effectLst/>
                <a:uLnTx/>
                <a:uFillTx/>
                <a:latin typeface="+mn-lt"/>
                <a:ea typeface="+mn-ea"/>
              </a:rPr>
              <a:t>；</a:t>
            </a:r>
            <a:endParaRPr kumimoji="0" lang="en-US" altLang="zh-CN" sz="1400" b="0" i="0" u="none" strike="noStrike" kern="0" cap="none" spc="0" normalizeH="0" baseline="0" noProof="0" dirty="0" smtClean="0">
              <a:ln>
                <a:noFill/>
              </a:ln>
              <a:solidFill>
                <a:schemeClr val="tx1"/>
              </a:solidFill>
              <a:effectLst/>
              <a:uLnTx/>
              <a:uFillTx/>
              <a:latin typeface="+mn-lt"/>
              <a:ea typeface="+mn-ea"/>
            </a:endParaRPr>
          </a:p>
          <a:p>
            <a:pPr marL="904875" marR="0" lvl="1" indent="-447675" algn="l" defTabSz="914400" rtl="0" eaLnBrk="1" fontAlgn="base" latinLnBrk="0" hangingPunct="0">
              <a:lnSpc>
                <a:spcPct val="100000"/>
              </a:lnSpc>
              <a:spcBef>
                <a:spcPct val="50000"/>
              </a:spcBef>
              <a:spcAft>
                <a:spcPct val="0"/>
              </a:spcAft>
              <a:buClr>
                <a:srgbClr val="FF6600"/>
              </a:buClr>
              <a:buSzPct val="100000"/>
              <a:buFont typeface="+mj-lt"/>
              <a:buAutoNum type="alphaUcPeriod"/>
              <a:tabLst/>
              <a:defRPr/>
            </a:pPr>
            <a:r>
              <a:rPr lang="en-US" altLang="zh-CN" sz="1400" kern="0" dirty="0" smtClean="0"/>
              <a:t>Uniform </a:t>
            </a:r>
            <a:r>
              <a:rPr kumimoji="0" lang="en-US" altLang="zh-CN" sz="1400" b="0" i="0" u="none" strike="noStrike" kern="0" cap="none" spc="0" normalizeH="0" baseline="0" noProof="0" dirty="0" smtClean="0">
                <a:ln>
                  <a:noFill/>
                </a:ln>
                <a:solidFill>
                  <a:schemeClr val="tx1"/>
                </a:solidFill>
                <a:effectLst/>
                <a:uLnTx/>
                <a:uFillTx/>
                <a:latin typeface="+mn-lt"/>
                <a:ea typeface="+mn-ea"/>
              </a:rPr>
              <a:t>QE(A/An = 1)</a:t>
            </a:r>
            <a:r>
              <a:rPr kumimoji="0" lang="zh-CN" altLang="en-US" sz="1400" b="0" i="0" u="none" strike="noStrike" kern="0" cap="none" spc="0" normalizeH="0" baseline="0" noProof="0" dirty="0" smtClean="0">
                <a:ln>
                  <a:noFill/>
                </a:ln>
                <a:solidFill>
                  <a:schemeClr val="tx1"/>
                </a:solidFill>
                <a:effectLst/>
                <a:uLnTx/>
                <a:uFillTx/>
                <a:latin typeface="+mn-lt"/>
                <a:ea typeface="+mn-ea"/>
              </a:rPr>
              <a:t>；</a:t>
            </a:r>
            <a:endParaRPr kumimoji="0" lang="en-US" altLang="zh-CN" sz="1400" b="0" i="0" u="none" strike="noStrike" kern="0" cap="none" spc="0" normalizeH="0" baseline="0" noProof="0" dirty="0" smtClean="0">
              <a:ln>
                <a:noFill/>
              </a:ln>
              <a:solidFill>
                <a:schemeClr val="tx1"/>
              </a:solidFill>
              <a:effectLst/>
              <a:uLnTx/>
              <a:uFillTx/>
              <a:latin typeface="+mn-lt"/>
              <a:ea typeface="+mn-ea"/>
            </a:endParaRPr>
          </a:p>
          <a:p>
            <a:pPr marL="904875" marR="0" lvl="1" indent="-447675" algn="l" defTabSz="914400" rtl="0" eaLnBrk="1" fontAlgn="base" latinLnBrk="0" hangingPunct="0">
              <a:lnSpc>
                <a:spcPct val="100000"/>
              </a:lnSpc>
              <a:spcBef>
                <a:spcPct val="50000"/>
              </a:spcBef>
              <a:spcAft>
                <a:spcPct val="0"/>
              </a:spcAft>
              <a:buClr>
                <a:srgbClr val="FF6600"/>
              </a:buClr>
              <a:buSzPct val="100000"/>
              <a:buFont typeface="+mj-lt"/>
              <a:buAutoNum type="alphaUcPeriod"/>
              <a:tabLst/>
              <a:defRPr/>
            </a:pPr>
            <a:r>
              <a:rPr kumimoji="0" lang="en-US" altLang="zh-CN" sz="1400" b="0" i="0" u="none" strike="noStrike" kern="0" cap="none" spc="0" normalizeH="0" baseline="0" noProof="0" dirty="0" smtClean="0">
                <a:ln>
                  <a:noFill/>
                </a:ln>
                <a:solidFill>
                  <a:schemeClr val="tx1"/>
                </a:solidFill>
                <a:effectLst/>
                <a:uLnTx/>
                <a:uFillTx/>
                <a:latin typeface="+mn-lt"/>
                <a:ea typeface="+mn-ea"/>
                <a:sym typeface="Wingdings" pitchFamily="2" charset="2"/>
              </a:rPr>
              <a:t>Without</a:t>
            </a:r>
            <a:r>
              <a:rPr kumimoji="0" lang="en-US" altLang="zh-CN" sz="1400" b="0" i="0" u="none" strike="noStrike" kern="0" cap="none" spc="0" normalizeH="0" noProof="0" dirty="0" smtClean="0">
                <a:ln>
                  <a:noFill/>
                </a:ln>
                <a:solidFill>
                  <a:schemeClr val="tx1"/>
                </a:solidFill>
                <a:effectLst/>
                <a:uLnTx/>
                <a:uFillTx/>
                <a:latin typeface="+mn-lt"/>
                <a:ea typeface="+mn-ea"/>
                <a:sym typeface="Wingdings" pitchFamily="2" charset="2"/>
              </a:rPr>
              <a:t> the glass boundary effect and thickness of glass is 0.01mm</a:t>
            </a:r>
            <a:r>
              <a:rPr kumimoji="0" lang="zh-CN" altLang="en-US" sz="1400" b="0" i="0" u="none" strike="noStrike" kern="0" cap="none" spc="0" normalizeH="0" baseline="0" noProof="0" dirty="0" smtClean="0">
                <a:ln>
                  <a:noFill/>
                </a:ln>
                <a:solidFill>
                  <a:schemeClr val="tx1"/>
                </a:solidFill>
                <a:effectLst/>
                <a:uLnTx/>
                <a:uFillTx/>
                <a:latin typeface="+mn-lt"/>
                <a:ea typeface="+mn-ea"/>
                <a:sym typeface="Wingdings" pitchFamily="2" charset="2"/>
              </a:rPr>
              <a:t>。</a:t>
            </a:r>
            <a:endParaRPr kumimoji="0" lang="en-US" altLang="zh-CN" sz="1400" b="0" i="0" u="none" strike="noStrike" kern="0" cap="none" spc="0" normalizeH="0" baseline="0" noProof="0" dirty="0" smtClean="0">
              <a:ln>
                <a:noFill/>
              </a:ln>
              <a:solidFill>
                <a:schemeClr val="tx1"/>
              </a:solidFill>
              <a:effectLst/>
              <a:uLnTx/>
              <a:uFillTx/>
              <a:latin typeface="+mn-lt"/>
              <a:ea typeface="+mn-ea"/>
              <a:sym typeface="Wingdings" pitchFamily="2" charset="2"/>
            </a:endParaRPr>
          </a:p>
          <a:p>
            <a:pPr marL="904875" marR="0" lvl="1" indent="-447675" algn="l" defTabSz="914400" rtl="0" eaLnBrk="1" fontAlgn="base" latinLnBrk="0" hangingPunct="0">
              <a:lnSpc>
                <a:spcPct val="100000"/>
              </a:lnSpc>
              <a:spcBef>
                <a:spcPct val="50000"/>
              </a:spcBef>
              <a:spcAft>
                <a:spcPct val="0"/>
              </a:spcAft>
              <a:buClr>
                <a:srgbClr val="FF6600"/>
              </a:buClr>
              <a:buSzPct val="100000"/>
              <a:tabLst/>
              <a:defRPr/>
            </a:pPr>
            <a:r>
              <a:rPr lang="en-US" altLang="zh-CN" sz="1400" kern="0" dirty="0" smtClean="0"/>
              <a:t>Note</a:t>
            </a:r>
            <a:r>
              <a:rPr kumimoji="0" lang="zh-CN" altLang="en-US" sz="1400" b="0" i="0" u="none" strike="noStrike" kern="0" cap="none" spc="0" normalizeH="0" baseline="0" noProof="0" dirty="0" smtClean="0">
                <a:ln>
                  <a:noFill/>
                </a:ln>
                <a:solidFill>
                  <a:schemeClr val="tx1"/>
                </a:solidFill>
                <a:effectLst/>
                <a:uLnTx/>
                <a:uFillTx/>
              </a:rPr>
              <a:t>：</a:t>
            </a:r>
            <a:r>
              <a:rPr lang="en-US" altLang="zh-CN" sz="1400" kern="0" dirty="0" smtClean="0"/>
              <a:t>Case B and C are related</a:t>
            </a:r>
            <a:r>
              <a:rPr kumimoji="0" lang="zh-CN" altLang="en-US" sz="1400" b="0" i="0" u="none" strike="noStrike" kern="0" cap="none" spc="0" normalizeH="0" baseline="0" noProof="0" dirty="0" smtClean="0">
                <a:ln>
                  <a:noFill/>
                </a:ln>
                <a:solidFill>
                  <a:schemeClr val="tx1"/>
                </a:solidFill>
                <a:effectLst/>
                <a:uLnTx/>
                <a:uFillTx/>
              </a:rPr>
              <a:t>！</a:t>
            </a:r>
            <a:endParaRPr kumimoji="0" lang="en-US" altLang="zh-CN" sz="1400" b="0" i="0" u="none" strike="noStrike" kern="0" cap="none" spc="0" normalizeH="0" baseline="0" noProof="0" dirty="0" smtClean="0">
              <a:ln>
                <a:noFill/>
              </a:ln>
              <a:solidFill>
                <a:schemeClr val="tx1"/>
              </a:solidFill>
              <a:effectLst/>
              <a:uLnTx/>
              <a:uFillTx/>
            </a:endParaRPr>
          </a:p>
          <a:p>
            <a:pPr marL="447675" marR="0" lvl="0" indent="-447675" algn="l" defTabSz="914400" rtl="0" eaLnBrk="1" fontAlgn="base" latinLnBrk="0" hangingPunct="0">
              <a:lnSpc>
                <a:spcPct val="100000"/>
              </a:lnSpc>
              <a:spcBef>
                <a:spcPct val="20000"/>
              </a:spcBef>
              <a:spcAft>
                <a:spcPct val="0"/>
              </a:spcAft>
              <a:buClr>
                <a:schemeClr val="accent1"/>
              </a:buClr>
              <a:buSzPct val="70000"/>
              <a:buFont typeface="Wingdings" pitchFamily="2" charset="2"/>
              <a:buChar char="n"/>
              <a:tabLst/>
              <a:defRPr/>
            </a:pPr>
            <a:endParaRPr kumimoji="0" lang="zh-CN" altLang="en-US" sz="2800" b="0" i="0" u="none" strike="noStrike" kern="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305001551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Autofit/>
          </a:bodyPr>
          <a:lstStyle/>
          <a:p>
            <a:r>
              <a:rPr lang="en-US" altLang="zh-CN" sz="3200" dirty="0" smtClean="0">
                <a:sym typeface="Symbol"/>
              </a:rPr>
              <a:t>Rise time </a:t>
            </a:r>
            <a:r>
              <a:rPr lang="en-US" altLang="zh-CN" sz="3200" dirty="0">
                <a:sym typeface="Symbol"/>
              </a:rPr>
              <a:t>m</a:t>
            </a:r>
            <a:r>
              <a:rPr lang="en-US" altLang="zh-CN" sz="3200" dirty="0" smtClean="0">
                <a:sym typeface="Symbol"/>
              </a:rPr>
              <a:t>easurement of muon signal</a:t>
            </a:r>
            <a:endParaRPr lang="zh-CN" altLang="en-US" sz="3200" dirty="0"/>
          </a:p>
        </p:txBody>
      </p:sp>
      <p:sp>
        <p:nvSpPr>
          <p:cNvPr id="3" name="文本占位符 2"/>
          <p:cNvSpPr>
            <a:spLocks noGrp="1"/>
          </p:cNvSpPr>
          <p:nvPr>
            <p:ph type="body" sz="half" idx="1"/>
          </p:nvPr>
        </p:nvSpPr>
        <p:spPr>
          <a:xfrm>
            <a:off x="179512" y="1628800"/>
            <a:ext cx="4320480" cy="4752528"/>
          </a:xfrm>
        </p:spPr>
        <p:txBody>
          <a:bodyPr/>
          <a:lstStyle/>
          <a:p>
            <a:r>
              <a:rPr lang="en-US" altLang="zh-CN" sz="2000" dirty="0" smtClean="0"/>
              <a:t>Tektronix TDS 3054B scope</a:t>
            </a:r>
            <a:r>
              <a:rPr lang="zh-CN" altLang="en-US" sz="2000" dirty="0" smtClean="0"/>
              <a:t>；</a:t>
            </a:r>
            <a:endParaRPr lang="en-US" altLang="zh-CN" sz="2000" dirty="0" smtClean="0"/>
          </a:p>
          <a:p>
            <a:r>
              <a:rPr lang="en-US" altLang="zh-CN" sz="2000" dirty="0" smtClean="0"/>
              <a:t>Vertical muon events selected</a:t>
            </a:r>
            <a:r>
              <a:rPr lang="zh-CN" altLang="en-US" sz="2000" dirty="0" smtClean="0"/>
              <a:t>；</a:t>
            </a:r>
            <a:endParaRPr lang="en-US" altLang="zh-CN" sz="2000" dirty="0" smtClean="0"/>
          </a:p>
          <a:p>
            <a:r>
              <a:rPr lang="en-US" altLang="zh-CN" sz="2000" dirty="0" smtClean="0"/>
              <a:t>8-in R5912 PMT at Gain10</a:t>
            </a:r>
            <a:r>
              <a:rPr lang="en-US" altLang="zh-CN" sz="2000" baseline="30000" dirty="0" smtClean="0"/>
              <a:t>6</a:t>
            </a:r>
            <a:r>
              <a:rPr lang="en-US" altLang="zh-CN" sz="2000" dirty="0" smtClean="0"/>
              <a:t> </a:t>
            </a:r>
            <a:r>
              <a:rPr lang="zh-CN" altLang="en-US" sz="2000" dirty="0" smtClean="0"/>
              <a:t>； </a:t>
            </a:r>
            <a:endParaRPr lang="en-US" altLang="zh-CN" sz="2000" dirty="0" smtClean="0"/>
          </a:p>
          <a:p>
            <a:r>
              <a:rPr lang="en-US" altLang="zh-CN" sz="2000" dirty="0" smtClean="0"/>
              <a:t>Typical RT from datasheet: 4ns;</a:t>
            </a:r>
          </a:p>
          <a:p>
            <a:r>
              <a:rPr lang="en-US" altLang="zh-CN" sz="2000" dirty="0" smtClean="0"/>
              <a:t>Typical TTS from datasheet: 2.2 ns</a:t>
            </a:r>
            <a:r>
              <a:rPr lang="zh-CN" altLang="en-US" sz="2000" dirty="0" smtClean="0"/>
              <a:t>；</a:t>
            </a:r>
            <a:endParaRPr lang="en-US" altLang="zh-CN" sz="2000" dirty="0" smtClean="0"/>
          </a:p>
          <a:p>
            <a:r>
              <a:rPr lang="en-US" altLang="zh-CN" sz="2000" dirty="0" smtClean="0"/>
              <a:t>Results</a:t>
            </a:r>
            <a:r>
              <a:rPr lang="zh-CN" altLang="en-US" sz="2000" dirty="0" smtClean="0"/>
              <a:t>：</a:t>
            </a:r>
            <a:endParaRPr lang="en-US" altLang="zh-CN" sz="2000" dirty="0" smtClean="0"/>
          </a:p>
          <a:p>
            <a:pPr lvl="1"/>
            <a:r>
              <a:rPr lang="en-US" altLang="zh-CN" sz="1600" dirty="0" smtClean="0"/>
              <a:t>Min. value</a:t>
            </a:r>
            <a:r>
              <a:rPr lang="zh-CN" altLang="en-US" sz="1600" dirty="0" smtClean="0"/>
              <a:t>：</a:t>
            </a:r>
            <a:r>
              <a:rPr lang="en-US" altLang="zh-CN" sz="1600" dirty="0" smtClean="0"/>
              <a:t>4.3 ns </a:t>
            </a:r>
            <a:r>
              <a:rPr lang="en-US" altLang="zh-CN" sz="1600" dirty="0" smtClean="0">
                <a:solidFill>
                  <a:srgbClr val="FF6600"/>
                </a:solidFill>
                <a:sym typeface="Wingdings" pitchFamily="2" charset="2"/>
              </a:rPr>
              <a:t> PMT RT;</a:t>
            </a:r>
            <a:endParaRPr lang="en-US" altLang="zh-CN" sz="1600" dirty="0" smtClean="0"/>
          </a:p>
          <a:p>
            <a:pPr lvl="1"/>
            <a:r>
              <a:rPr lang="en-US" altLang="zh-CN" sz="1600" dirty="0" smtClean="0"/>
              <a:t>MPV</a:t>
            </a:r>
            <a:r>
              <a:rPr lang="zh-CN" altLang="en-US" sz="1600" dirty="0" smtClean="0"/>
              <a:t>：</a:t>
            </a:r>
            <a:r>
              <a:rPr lang="en-US" altLang="zh-CN" sz="1600" dirty="0" smtClean="0"/>
              <a:t>5.1 ns </a:t>
            </a:r>
            <a:r>
              <a:rPr lang="en-US" altLang="zh-CN" sz="1600" dirty="0" smtClean="0">
                <a:solidFill>
                  <a:srgbClr val="FF6600"/>
                </a:solidFill>
                <a:sym typeface="Wingdings" pitchFamily="2" charset="2"/>
              </a:rPr>
              <a:t> Including the difference of PE’s arrival time</a:t>
            </a:r>
            <a:r>
              <a:rPr lang="zh-CN" altLang="en-US" sz="1600" dirty="0" smtClean="0"/>
              <a:t>；</a:t>
            </a:r>
            <a:endParaRPr lang="en-US" altLang="zh-CN" sz="1600" dirty="0" smtClean="0"/>
          </a:p>
          <a:p>
            <a:pPr lvl="1"/>
            <a:r>
              <a:rPr lang="en-US" altLang="zh-CN" sz="1600" dirty="0" smtClean="0"/>
              <a:t>Smaller amplitude, wider RT distribution </a:t>
            </a:r>
            <a:r>
              <a:rPr lang="en-US" altLang="zh-CN" sz="1600" dirty="0" smtClean="0">
                <a:solidFill>
                  <a:schemeClr val="accent2">
                    <a:lumMod val="75000"/>
                  </a:schemeClr>
                </a:solidFill>
                <a:sym typeface="Wingdings" pitchFamily="2" charset="2"/>
              </a:rPr>
              <a:t> measurement error</a:t>
            </a:r>
            <a:r>
              <a:rPr lang="zh-CN" altLang="en-US" sz="1600" dirty="0" smtClean="0">
                <a:solidFill>
                  <a:schemeClr val="accent2">
                    <a:lumMod val="75000"/>
                  </a:schemeClr>
                </a:solidFill>
                <a:sym typeface="Wingdings" pitchFamily="2" charset="2"/>
              </a:rPr>
              <a:t>；</a:t>
            </a:r>
            <a:r>
              <a:rPr lang="en-US" altLang="zh-CN" sz="1600" dirty="0" smtClean="0">
                <a:solidFill>
                  <a:schemeClr val="accent2">
                    <a:lumMod val="75000"/>
                  </a:schemeClr>
                </a:solidFill>
                <a:sym typeface="Wingdings" pitchFamily="2" charset="2"/>
              </a:rPr>
              <a:t>TTS</a:t>
            </a:r>
            <a:r>
              <a:rPr lang="zh-CN" altLang="en-US" sz="1600" dirty="0" smtClean="0">
                <a:solidFill>
                  <a:schemeClr val="accent2">
                    <a:lumMod val="75000"/>
                  </a:schemeClr>
                </a:solidFill>
                <a:sym typeface="Wingdings" pitchFamily="2" charset="2"/>
              </a:rPr>
              <a:t>；</a:t>
            </a:r>
            <a:r>
              <a:rPr lang="en-US" altLang="zh-CN" sz="1600" dirty="0" smtClean="0">
                <a:solidFill>
                  <a:schemeClr val="accent2">
                    <a:lumMod val="75000"/>
                  </a:schemeClr>
                </a:solidFill>
                <a:sym typeface="Wingdings" pitchFamily="2" charset="2"/>
              </a:rPr>
              <a:t>scattering  of Cerenkov light</a:t>
            </a:r>
            <a:r>
              <a:rPr lang="zh-CN" altLang="en-US" sz="1600" dirty="0" smtClean="0">
                <a:sym typeface="Wingdings" pitchFamily="2" charset="2"/>
              </a:rPr>
              <a:t>。</a:t>
            </a:r>
            <a:endParaRPr lang="en-US" altLang="zh-CN" sz="1600" dirty="0" smtClean="0"/>
          </a:p>
        </p:txBody>
      </p:sp>
      <p:sp>
        <p:nvSpPr>
          <p:cNvPr id="5" name="灯片编号占位符 4"/>
          <p:cNvSpPr>
            <a:spLocks noGrp="1"/>
          </p:cNvSpPr>
          <p:nvPr>
            <p:ph type="sldNum" sz="quarter" idx="12"/>
          </p:nvPr>
        </p:nvSpPr>
        <p:spPr/>
        <p:txBody>
          <a:bodyPr>
            <a:normAutofit fontScale="85000" lnSpcReduction="20000"/>
          </a:bodyPr>
          <a:lstStyle/>
          <a:p>
            <a:pPr>
              <a:defRPr/>
            </a:pPr>
            <a:fld id="{FB27B190-A1D6-4D5E-A71F-0912BB8D3D37}" type="slidenum">
              <a:rPr lang="en-US" altLang="zh-CN" smtClean="0"/>
              <a:pPr>
                <a:defRPr/>
              </a:pPr>
              <a:t>8</a:t>
            </a:fld>
            <a:endParaRPr lang="en-US" altLang="zh-CN" dirty="0"/>
          </a:p>
        </p:txBody>
      </p:sp>
      <p:pic>
        <p:nvPicPr>
          <p:cNvPr id="8" name="图片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88024" y="1546562"/>
            <a:ext cx="4104456" cy="5300242"/>
          </a:xfrm>
          <a:prstGeom prst="rect">
            <a:avLst/>
          </a:prstGeom>
        </p:spPr>
      </p:pic>
    </p:spTree>
    <p:extLst>
      <p:ext uri="{BB962C8B-B14F-4D97-AF65-F5344CB8AC3E}">
        <p14:creationId xmlns:p14="http://schemas.microsoft.com/office/powerpoint/2010/main" val="319412718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32040" y="2276872"/>
            <a:ext cx="3749427" cy="2792853"/>
          </a:xfrm>
          <a:prstGeom prst="rect">
            <a:avLst/>
          </a:prstGeom>
        </p:spPr>
      </p:pic>
      <p:sp>
        <p:nvSpPr>
          <p:cNvPr id="2" name="标题 1"/>
          <p:cNvSpPr>
            <a:spLocks noGrp="1"/>
          </p:cNvSpPr>
          <p:nvPr>
            <p:ph type="title"/>
          </p:nvPr>
        </p:nvSpPr>
        <p:spPr>
          <a:xfrm>
            <a:off x="467544" y="0"/>
            <a:ext cx="7993063" cy="1052513"/>
          </a:xfrm>
        </p:spPr>
        <p:txBody>
          <a:bodyPr>
            <a:noAutofit/>
          </a:bodyPr>
          <a:lstStyle/>
          <a:p>
            <a:r>
              <a:rPr lang="en-US" altLang="zh-CN" sz="3200" b="1" dirty="0" smtClean="0"/>
              <a:t>Single rate measurement of PMT signals </a:t>
            </a:r>
            <a:endParaRPr lang="zh-CN" altLang="en-US" sz="3200" b="1" dirty="0"/>
          </a:p>
        </p:txBody>
      </p:sp>
      <p:sp>
        <p:nvSpPr>
          <p:cNvPr id="3" name="文本占位符 2"/>
          <p:cNvSpPr>
            <a:spLocks noGrp="1"/>
          </p:cNvSpPr>
          <p:nvPr>
            <p:ph type="body" sz="half" idx="1"/>
          </p:nvPr>
        </p:nvSpPr>
        <p:spPr>
          <a:xfrm>
            <a:off x="179512" y="2204864"/>
            <a:ext cx="4608512" cy="3024336"/>
          </a:xfrm>
        </p:spPr>
        <p:txBody>
          <a:bodyPr>
            <a:normAutofit/>
          </a:bodyPr>
          <a:lstStyle/>
          <a:p>
            <a:r>
              <a:rPr lang="en-US" altLang="zh-CN" sz="2000" dirty="0" smtClean="0"/>
              <a:t>PMT HV @ </a:t>
            </a:r>
            <a:r>
              <a:rPr lang="en-US" altLang="zh-CN" sz="1800" dirty="0" smtClean="0"/>
              <a:t>+1350V(3.4*10</a:t>
            </a:r>
            <a:r>
              <a:rPr lang="en-US" altLang="zh-CN" sz="1800" baseline="30000" dirty="0" smtClean="0"/>
              <a:t>6</a:t>
            </a:r>
            <a:r>
              <a:rPr lang="en-US" altLang="zh-CN" sz="1600" dirty="0" smtClean="0"/>
              <a:t>)</a:t>
            </a:r>
            <a:endParaRPr lang="en-US" altLang="zh-CN" sz="2000" dirty="0" smtClean="0"/>
          </a:p>
          <a:p>
            <a:r>
              <a:rPr lang="en-US" altLang="zh-CN" sz="2000" dirty="0" smtClean="0"/>
              <a:t>16μs waveform is recorded and analyzed by the FADC electronics.</a:t>
            </a:r>
          </a:p>
          <a:p>
            <a:r>
              <a:rPr lang="en-US" altLang="zh-CN" sz="2000" dirty="0" smtClean="0"/>
              <a:t>Results</a:t>
            </a:r>
            <a:r>
              <a:rPr lang="zh-CN" altLang="en-US" sz="2000" dirty="0" smtClean="0"/>
              <a:t>：</a:t>
            </a:r>
            <a:endParaRPr lang="en-US" altLang="zh-CN" sz="2000" dirty="0" smtClean="0"/>
          </a:p>
          <a:p>
            <a:pPr lvl="1"/>
            <a:r>
              <a:rPr lang="en-US" altLang="zh-CN" sz="1600" dirty="0" smtClean="0"/>
              <a:t>16.9kHz @ 1/4PE</a:t>
            </a:r>
            <a:r>
              <a:rPr lang="zh-CN" altLang="en-US" sz="1600" dirty="0" smtClean="0"/>
              <a:t>；</a:t>
            </a:r>
            <a:endParaRPr lang="en-US" altLang="zh-CN" sz="1600" dirty="0" smtClean="0"/>
          </a:p>
          <a:p>
            <a:pPr lvl="1"/>
            <a:r>
              <a:rPr lang="en-US" altLang="zh-CN" sz="1600" dirty="0" smtClean="0"/>
              <a:t>9.2 kHz @ 1PE</a:t>
            </a:r>
            <a:r>
              <a:rPr lang="zh-CN" altLang="en-US" sz="1600" dirty="0" smtClean="0"/>
              <a:t>。</a:t>
            </a:r>
            <a:endParaRPr lang="en-US" altLang="zh-CN" sz="1600" dirty="0" smtClean="0"/>
          </a:p>
          <a:p>
            <a:pPr lvl="1"/>
            <a:r>
              <a:rPr lang="en-US" altLang="zh-CN" sz="1600" dirty="0" smtClean="0"/>
              <a:t>Very small rate of large PEs.</a:t>
            </a:r>
            <a:endParaRPr lang="zh-CN" altLang="zh-CN" sz="2000" dirty="0"/>
          </a:p>
        </p:txBody>
      </p:sp>
      <p:sp>
        <p:nvSpPr>
          <p:cNvPr id="5" name="灯片编号占位符 4"/>
          <p:cNvSpPr>
            <a:spLocks noGrp="1"/>
          </p:cNvSpPr>
          <p:nvPr>
            <p:ph type="sldNum" sz="quarter" idx="12"/>
          </p:nvPr>
        </p:nvSpPr>
        <p:spPr/>
        <p:txBody>
          <a:bodyPr>
            <a:normAutofit fontScale="85000" lnSpcReduction="20000"/>
          </a:bodyPr>
          <a:lstStyle/>
          <a:p>
            <a:pPr>
              <a:defRPr/>
            </a:pPr>
            <a:fld id="{FB27B190-A1D6-4D5E-A71F-0912BB8D3D37}" type="slidenum">
              <a:rPr lang="en-US" altLang="zh-CN" smtClean="0"/>
              <a:pPr>
                <a:defRPr/>
              </a:pPr>
              <a:t>9</a:t>
            </a:fld>
            <a:endParaRPr lang="en-US" altLang="zh-CN" dirty="0"/>
          </a:p>
        </p:txBody>
      </p:sp>
    </p:spTree>
    <p:extLst>
      <p:ext uri="{BB962C8B-B14F-4D97-AF65-F5344CB8AC3E}">
        <p14:creationId xmlns:p14="http://schemas.microsoft.com/office/powerpoint/2010/main" val="288770867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中性">
  <a:themeElements>
    <a:clrScheme name="中性">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中性">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中性">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1211</TotalTime>
  <Words>3241</Words>
  <Application>Microsoft Office PowerPoint</Application>
  <PresentationFormat>全屏显示(4:3)</PresentationFormat>
  <Paragraphs>601</Paragraphs>
  <Slides>47</Slides>
  <Notes>47</Notes>
  <HiddenSlides>0</HiddenSlides>
  <MMClips>0</MMClips>
  <ScaleCrop>false</ScaleCrop>
  <HeadingPairs>
    <vt:vector size="6" baseType="variant">
      <vt:variant>
        <vt:lpstr>主题</vt:lpstr>
      </vt:variant>
      <vt:variant>
        <vt:i4>1</vt:i4>
      </vt:variant>
      <vt:variant>
        <vt:lpstr>嵌入 OLE 服务器</vt:lpstr>
      </vt:variant>
      <vt:variant>
        <vt:i4>2</vt:i4>
      </vt:variant>
      <vt:variant>
        <vt:lpstr>幻灯片标题</vt:lpstr>
      </vt:variant>
      <vt:variant>
        <vt:i4>47</vt:i4>
      </vt:variant>
    </vt:vector>
  </HeadingPairs>
  <TitlesOfParts>
    <vt:vector size="50" baseType="lpstr">
      <vt:lpstr>中性</vt:lpstr>
      <vt:lpstr>Acrobat Document</vt:lpstr>
      <vt:lpstr>公式</vt:lpstr>
      <vt:lpstr>Progress on R&amp;D of  the WCDA Experiment</vt:lpstr>
      <vt:lpstr>Outline</vt:lpstr>
      <vt:lpstr>WCDA experiment </vt:lpstr>
      <vt:lpstr>Unit of water Cerenkov detector</vt:lpstr>
      <vt:lpstr>Main events of the unit</vt:lpstr>
      <vt:lpstr>Measure the muon events.</vt:lpstr>
      <vt:lpstr>Study on the components of the second peak by simulation：</vt:lpstr>
      <vt:lpstr>Rise time measurement of muon signal</vt:lpstr>
      <vt:lpstr>Single rate measurement of PMT signals </vt:lpstr>
      <vt:lpstr>Water recycling and purification system</vt:lpstr>
      <vt:lpstr>Joint measurement with 43 plastic scintillator detectors.</vt:lpstr>
      <vt:lpstr>Some related distributions</vt:lpstr>
      <vt:lpstr>The Engineering Array experiment</vt:lpstr>
      <vt:lpstr>Construction of the engineering array</vt:lpstr>
      <vt:lpstr>PowerPoint 演示文稿</vt:lpstr>
      <vt:lpstr>Construction was done in last September.</vt:lpstr>
      <vt:lpstr>PMT Potting</vt:lpstr>
      <vt:lpstr>PMT test for the engineering array.</vt:lpstr>
      <vt:lpstr>PMT test process</vt:lpstr>
      <vt:lpstr>Schematic of PMT test</vt:lpstr>
      <vt:lpstr>Hamamatsu 8-in PMT: SD2590</vt:lpstr>
      <vt:lpstr>Dark noise rate(SD2590)</vt:lpstr>
      <vt:lpstr>TTS measurement：SD2514</vt:lpstr>
      <vt:lpstr>Table of PMT test</vt:lpstr>
      <vt:lpstr>Optical calibration system</vt:lpstr>
      <vt:lpstr>Joint test of electronics/DAQ system and PMTs’signal.</vt:lpstr>
      <vt:lpstr>Trigger mode.</vt:lpstr>
      <vt:lpstr>More selections of PMTs</vt:lpstr>
      <vt:lpstr>Test of ET 9354KB PMT</vt:lpstr>
      <vt:lpstr>Design of the water recycling and purification system.</vt:lpstr>
      <vt:lpstr>Slow control system of the engineering array</vt:lpstr>
      <vt:lpstr>Schedule of the engineering array</vt:lpstr>
      <vt:lpstr>Brief  Summary</vt:lpstr>
      <vt:lpstr>PowerPoint 演示文稿</vt:lpstr>
      <vt:lpstr>Backup</vt:lpstr>
      <vt:lpstr>原型探测器实验</vt:lpstr>
      <vt:lpstr>光电倍增管</vt:lpstr>
      <vt:lpstr>模拟：利用遮光系统的标定</vt:lpstr>
      <vt:lpstr>利用第二个峰标定单元探测器</vt:lpstr>
      <vt:lpstr>PowerPoint 演示文稿</vt:lpstr>
      <vt:lpstr>PMT测试结果稳定性的研究</vt:lpstr>
      <vt:lpstr>光电倍增管的TTS测量</vt:lpstr>
      <vt:lpstr>PowerPoint 演示文稿</vt:lpstr>
      <vt:lpstr>WCDA的电子学需求：动态范围</vt:lpstr>
      <vt:lpstr>模拟工作：触发事例的分布</vt:lpstr>
      <vt:lpstr>定标系统的几点考虑</vt:lpstr>
      <vt:lpstr>定标系统待解决的问题</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Status of WCDA</dc:title>
  <dc:creator>mc</dc:creator>
  <cp:lastModifiedBy>mc</cp:lastModifiedBy>
  <cp:revision>176</cp:revision>
  <dcterms:created xsi:type="dcterms:W3CDTF">2011-01-24T01:36:12Z</dcterms:created>
  <dcterms:modified xsi:type="dcterms:W3CDTF">2011-02-16T13:10:19Z</dcterms:modified>
</cp:coreProperties>
</file>