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36"/>
  </p:notesMasterIdLst>
  <p:sldIdLst>
    <p:sldId id="256" r:id="rId2"/>
    <p:sldId id="322" r:id="rId3"/>
    <p:sldId id="321" r:id="rId4"/>
    <p:sldId id="323" r:id="rId5"/>
    <p:sldId id="257" r:id="rId6"/>
    <p:sldId id="306" r:id="rId7"/>
    <p:sldId id="258" r:id="rId8"/>
    <p:sldId id="309" r:id="rId9"/>
    <p:sldId id="310" r:id="rId10"/>
    <p:sldId id="313" r:id="rId11"/>
    <p:sldId id="311" r:id="rId12"/>
    <p:sldId id="315" r:id="rId13"/>
    <p:sldId id="316" r:id="rId14"/>
    <p:sldId id="318" r:id="rId15"/>
    <p:sldId id="317" r:id="rId16"/>
    <p:sldId id="319" r:id="rId17"/>
    <p:sldId id="324" r:id="rId18"/>
    <p:sldId id="320" r:id="rId19"/>
    <p:sldId id="325" r:id="rId20"/>
    <p:sldId id="326" r:id="rId21"/>
    <p:sldId id="327" r:id="rId22"/>
    <p:sldId id="328" r:id="rId23"/>
    <p:sldId id="329" r:id="rId24"/>
    <p:sldId id="330" r:id="rId25"/>
    <p:sldId id="331" r:id="rId26"/>
    <p:sldId id="336" r:id="rId27"/>
    <p:sldId id="338" r:id="rId28"/>
    <p:sldId id="333" r:id="rId29"/>
    <p:sldId id="332" r:id="rId30"/>
    <p:sldId id="334" r:id="rId31"/>
    <p:sldId id="335" r:id="rId32"/>
    <p:sldId id="339" r:id="rId33"/>
    <p:sldId id="284" r:id="rId34"/>
    <p:sldId id="337"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000000"/>
    <a:srgbClr val="F8F8F8"/>
    <a:srgbClr val="00B050"/>
    <a:srgbClr val="005024"/>
    <a:srgbClr val="C00000"/>
    <a:srgbClr val="DDDDDD"/>
    <a:srgbClr val="00FF00"/>
    <a:srgbClr val="B0141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2" autoAdjust="0"/>
  </p:normalViewPr>
  <p:slideViewPr>
    <p:cSldViewPr>
      <p:cViewPr>
        <p:scale>
          <a:sx n="84" d="100"/>
          <a:sy n="84" d="100"/>
        </p:scale>
        <p:origin x="-155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C025F-B393-41C1-84B9-C75F02C3AC90}" type="datetimeFigureOut">
              <a:rPr lang="fr-FR" smtClean="0"/>
              <a:pPr/>
              <a:t>16/02/2011</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A69F1-2952-4521-BF0E-2600488F02EE}" type="slidenum">
              <a:rPr lang="fr-FR" smtClean="0"/>
              <a:pPr/>
              <a:t>‹#›</a:t>
            </a:fld>
            <a:endParaRPr lang="fr-FR"/>
          </a:p>
        </p:txBody>
      </p:sp>
    </p:spTree>
    <p:extLst>
      <p:ext uri="{BB962C8B-B14F-4D97-AF65-F5344CB8AC3E}">
        <p14:creationId xmlns:p14="http://schemas.microsoft.com/office/powerpoint/2010/main" val="327263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solidFill>
            <a:srgbClr val="FFFFFF"/>
          </a:solidFill>
          <a:ln/>
        </p:spPr>
      </p:sp>
      <p:sp>
        <p:nvSpPr>
          <p:cNvPr id="65539" name="Rectangle 2"/>
          <p:cNvSpPr>
            <a:spLocks noGrp="1" noChangeArrowheads="1"/>
          </p:cNvSpPr>
          <p:nvPr>
            <p:ph type="body" idx="1"/>
          </p:nvPr>
        </p:nvSpPr>
        <p:spPr>
          <a:noFill/>
        </p:spPr>
        <p:txBody>
          <a:bodyPr/>
          <a:lstStyle/>
          <a:p>
            <a:pPr eaLnBrk="1" hangingPunct="1"/>
            <a:endParaRPr lang="en-US" sz="22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98A69F1-2952-4521-BF0E-2600488F02EE}" type="slidenum">
              <a:rPr lang="fr-FR" smtClean="0"/>
              <a:pPr/>
              <a:t>7</a:t>
            </a:fld>
            <a:endParaRPr lang="fr-FR"/>
          </a:p>
        </p:txBody>
      </p:sp>
    </p:spTree>
    <p:extLst>
      <p:ext uri="{BB962C8B-B14F-4D97-AF65-F5344CB8AC3E}">
        <p14:creationId xmlns:p14="http://schemas.microsoft.com/office/powerpoint/2010/main" val="72277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solidFill>
            <a:srgbClr val="FFFFFF"/>
          </a:solidFill>
          <a:ln/>
        </p:spPr>
      </p:sp>
      <p:sp>
        <p:nvSpPr>
          <p:cNvPr id="71683" name="Rectangle 2"/>
          <p:cNvSpPr>
            <a:spLocks noGrp="1" noChangeArrowheads="1"/>
          </p:cNvSpPr>
          <p:nvPr>
            <p:ph type="body" idx="1"/>
          </p:nvPr>
        </p:nvSpPr>
        <p:spPr>
          <a:noFill/>
        </p:spPr>
        <p:txBody>
          <a:bodyPr/>
          <a:lstStyle/>
          <a:p>
            <a:pPr eaLnBrk="1" hangingPunct="1"/>
            <a:r>
              <a:rPr lang="en-US" sz="2200" smtClean="0">
                <a:latin typeface="Lucida Grande" charset="0"/>
                <a:ea typeface="Lucida Grande" charset="0"/>
                <a:cs typeface="Lucida Grande" charset="0"/>
                <a:sym typeface="Lucida Grande" charset="0"/>
              </a:rPr>
              <a:t>Le 1er objectif est de réaliser le déclenchement autonome du prototype.</a:t>
            </a:r>
          </a:p>
          <a:p>
            <a:pPr eaLnBrk="1" hangingPunct="1"/>
            <a:r>
              <a:rPr lang="en-US" sz="2200" smtClean="0">
                <a:latin typeface="Lucida Grande" charset="0"/>
                <a:ea typeface="Lucida Grande" charset="0"/>
                <a:cs typeface="Lucida Grande" charset="0"/>
                <a:sym typeface="Lucida Grande" charset="0"/>
              </a:rPr>
              <a:t>Après cette phase de validation, nous prévoyons d’étendre très rapidement le système de détection à l’ensemble du réseau. Cela constituerait alors le plus grand radio-détecteur de RCs au monde. On peut alors espérer acquérir très rapidement un important volume de données, ce qui nous aidera à mieux comprendre l’émission radio et maitriser cette technique pour une utilisation à grande échelle.</a:t>
            </a:r>
          </a:p>
          <a:p>
            <a:pPr eaLnBrk="1" hangingPunct="1"/>
            <a:r>
              <a:rPr lang="en-US" sz="2200" smtClean="0">
                <a:latin typeface="Lucida Grande" charset="0"/>
                <a:ea typeface="Lucida Grande" charset="0"/>
                <a:cs typeface="Lucida Grande" charset="0"/>
                <a:sym typeface="Lucida Grande" charset="0"/>
              </a:rPr>
              <a:t>Un autre interet de ce montage: il pourrait être très sensible aux neutrinos de haute énergie. Ces particules, qui intéragissent extremement peu, constituent de ce fait des messagers très précieux des phénomènes violent et des objest lointains. Détecter des neutrinos provenant des AGNs en particulier nous apprendrait beaucoup. Ce serait possible si un neutrino émis par un AGN intéragit dans la matière entourant le détecteur, produisant alors une particule massive qui se désintégrerait au dessus du réseau, qui pourrait alors la détecter. Le système pourrait etre particulierement adapté au scenario car les montagnes entourant le détecteur consituent une cible de choix pour les neutrinos, et la technique radio est tout à fait adaptée à la detection des gernes inclinées induite par les neutrinos. Une étude quantitative de la sensibilité du 21CMA aux neutrinos est actuellement en cours.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03856" y="2132856"/>
            <a:ext cx="7772400" cy="1470025"/>
          </a:xfrm>
        </p:spPr>
        <p:txBody>
          <a:bodyPr/>
          <a:lstStyle>
            <a:lvl1pPr>
              <a:defRPr>
                <a:solidFill>
                  <a:schemeClr val="bg1"/>
                </a:solidFill>
              </a:defRPr>
            </a:lvl1pPr>
          </a:lstStyle>
          <a:p>
            <a:r>
              <a:rPr lang="en-US" dirty="0" smtClean="0"/>
              <a:t>Click to edit Master title style</a:t>
            </a:r>
            <a:endParaRPr lang="fr-FR" dirty="0"/>
          </a:p>
        </p:txBody>
      </p:sp>
      <p:sp>
        <p:nvSpPr>
          <p:cNvPr id="3" name="Subtitle 2"/>
          <p:cNvSpPr>
            <a:spLocks noGrp="1"/>
          </p:cNvSpPr>
          <p:nvPr>
            <p:ph type="subTitle" idx="1"/>
          </p:nvPr>
        </p:nvSpPr>
        <p:spPr>
          <a:xfrm>
            <a:off x="2267744" y="378904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FR" dirty="0"/>
          </a:p>
        </p:txBody>
      </p:sp>
      <p:sp>
        <p:nvSpPr>
          <p:cNvPr id="4" name="Date Placeholder 3"/>
          <p:cNvSpPr>
            <a:spLocks noGrp="1"/>
          </p:cNvSpPr>
          <p:nvPr>
            <p:ph type="dt" sz="half" idx="10"/>
          </p:nvPr>
        </p:nvSpPr>
        <p:spPr/>
        <p:txBody>
          <a:bodyPr/>
          <a:lstStyle>
            <a:lvl1pPr>
              <a:defRPr>
                <a:solidFill>
                  <a:schemeClr val="tx1"/>
                </a:solidFill>
              </a:defRPr>
            </a:lvl1pPr>
          </a:lstStyle>
          <a:p>
            <a:fld id="{6D319782-593E-40D4-8D81-3B00BAF4A652}" type="datetimeFigureOut">
              <a:rPr lang="fr-FR" smtClean="0"/>
              <a:pPr/>
              <a:t>16/02/2011</a:t>
            </a:fld>
            <a:endParaRPr lang="fr-FR" dirty="0"/>
          </a:p>
        </p:txBody>
      </p:sp>
      <p:sp>
        <p:nvSpPr>
          <p:cNvPr id="5" name="Footer Placeholder 4"/>
          <p:cNvSpPr>
            <a:spLocks noGrp="1"/>
          </p:cNvSpPr>
          <p:nvPr>
            <p:ph type="ftr" sz="quarter" idx="11"/>
          </p:nvPr>
        </p:nvSpPr>
        <p:spPr>
          <a:xfrm>
            <a:off x="2915816" y="6381328"/>
            <a:ext cx="3759696" cy="365125"/>
          </a:xfrm>
        </p:spPr>
        <p:txBody>
          <a:bodyPr/>
          <a:lstStyle>
            <a:lvl1pPr>
              <a:defRPr>
                <a:solidFill>
                  <a:schemeClr val="tx1"/>
                </a:solidFill>
              </a:defRPr>
            </a:lvl1pPr>
          </a:lstStyle>
          <a:p>
            <a:r>
              <a:rPr lang="fr-FR" dirty="0" smtClean="0"/>
              <a:t>The </a:t>
            </a:r>
            <a:r>
              <a:rPr lang="fr-FR" dirty="0" err="1" smtClean="0"/>
              <a:t>Tianshan</a:t>
            </a:r>
            <a:r>
              <a:rPr lang="fr-FR" dirty="0" smtClean="0"/>
              <a:t> Radio </a:t>
            </a:r>
            <a:r>
              <a:rPr lang="fr-FR" dirty="0" err="1" smtClean="0"/>
              <a:t>Experiment</a:t>
            </a:r>
            <a:r>
              <a:rPr lang="fr-FR" dirty="0" smtClean="0"/>
              <a:t> for Neutrino </a:t>
            </a:r>
            <a:r>
              <a:rPr lang="fr-FR" dirty="0" err="1" smtClean="0"/>
              <a:t>Detection</a:t>
            </a:r>
            <a:endParaRPr lang="fr-F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fr-FR" dirty="0" smtClean="0"/>
              <a:t>Olivier Martineau-Huynh</a:t>
            </a:r>
            <a:endParaRPr lang="fr-FR" dirty="0"/>
          </a:p>
        </p:txBody>
      </p:sp>
    </p:spTree>
    <p:extLst>
      <p:ext uri="{BB962C8B-B14F-4D97-AF65-F5344CB8AC3E}">
        <p14:creationId xmlns:p14="http://schemas.microsoft.com/office/powerpoint/2010/main" val="22395633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211325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166737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lstStyle>
            <a:lvl1pPr>
              <a:defRPr>
                <a:solidFill>
                  <a:schemeClr val="bg1"/>
                </a:solidFill>
              </a:defRPr>
            </a:lvl1pPr>
          </a:lstStyle>
          <a:p>
            <a:r>
              <a:rPr lang="en-US" dirty="0" smtClean="0"/>
              <a:t>Click to edit Master title style</a:t>
            </a:r>
            <a:endParaRPr lang="fr-FR" dirty="0"/>
          </a:p>
        </p:txBody>
      </p:sp>
      <p:sp>
        <p:nvSpPr>
          <p:cNvPr id="3" name="Content Placeholder 2"/>
          <p:cNvSpPr>
            <a:spLocks noGrp="1"/>
          </p:cNvSpPr>
          <p:nvPr>
            <p:ph idx="1"/>
          </p:nvPr>
        </p:nvSpPr>
        <p:spPr>
          <a:xfrm>
            <a:off x="97160" y="1600200"/>
            <a:ext cx="9515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Date Placeholder 3"/>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2839314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288516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420759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133564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324267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296019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329648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319782-593E-40D4-8D81-3B00BAF4A652}" type="datetimeFigureOut">
              <a:rPr lang="fr-FR" smtClean="0"/>
              <a:pPr/>
              <a:t>16/02/2011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F04679-998A-47A1-AF29-DD114CCA4162}" type="slidenum">
              <a:rPr lang="fr-FR" smtClean="0"/>
              <a:pPr/>
              <a:t>‹#›</a:t>
            </a:fld>
            <a:endParaRPr lang="fr-FR"/>
          </a:p>
        </p:txBody>
      </p:sp>
    </p:spTree>
    <p:extLst>
      <p:ext uri="{BB962C8B-B14F-4D97-AF65-F5344CB8AC3E}">
        <p14:creationId xmlns:p14="http://schemas.microsoft.com/office/powerpoint/2010/main" val="303176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19782-593E-40D4-8D81-3B00BAF4A652}" type="datetimeFigureOut">
              <a:rPr lang="fr-FR" smtClean="0"/>
              <a:pPr/>
              <a:t>16/02/2011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04679-998A-47A1-AF29-DD114CCA4162}" type="slidenum">
              <a:rPr lang="fr-FR" smtClean="0"/>
              <a:pPr/>
              <a:t>‹#›</a:t>
            </a:fld>
            <a:endParaRPr lang="fr-F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0"/>
            <a:ext cx="10220065" cy="6858000"/>
          </a:xfrm>
          <a:prstGeom prst="rect">
            <a:avLst/>
          </a:prstGeom>
        </p:spPr>
      </p:pic>
    </p:spTree>
    <p:extLst>
      <p:ext uri="{BB962C8B-B14F-4D97-AF65-F5344CB8AC3E}">
        <p14:creationId xmlns:p14="http://schemas.microsoft.com/office/powerpoint/2010/main" val="350761009"/>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9.pn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8840"/>
            <a:ext cx="9468544" cy="2520280"/>
          </a:xfrm>
          <a:solidFill>
            <a:schemeClr val="tx1"/>
          </a:solidFill>
        </p:spPr>
        <p:txBody>
          <a:bodyPr>
            <a:normAutofit fontScale="90000"/>
          </a:bodyPr>
          <a:lstStyle/>
          <a:p>
            <a:r>
              <a:rPr lang="fr-FR" dirty="0" smtClean="0">
                <a:solidFill>
                  <a:schemeClr val="bg1">
                    <a:lumMod val="75000"/>
                  </a:schemeClr>
                </a:solidFill>
              </a:rPr>
              <a:t>The </a:t>
            </a:r>
            <a:r>
              <a:rPr lang="fr-FR" sz="4900" dirty="0" smtClean="0">
                <a:solidFill>
                  <a:schemeClr val="bg1"/>
                </a:solidFill>
              </a:rPr>
              <a:t>T</a:t>
            </a:r>
            <a:r>
              <a:rPr lang="fr-FR" dirty="0" smtClean="0">
                <a:solidFill>
                  <a:schemeClr val="bg1">
                    <a:lumMod val="75000"/>
                  </a:schemeClr>
                </a:solidFill>
              </a:rPr>
              <a:t>IANSHAN </a:t>
            </a:r>
            <a:r>
              <a:rPr lang="fr-FR" sz="4900" dirty="0" smtClean="0">
                <a:solidFill>
                  <a:schemeClr val="bg1"/>
                </a:solidFill>
              </a:rPr>
              <a:t>R</a:t>
            </a:r>
            <a:r>
              <a:rPr lang="fr-FR" dirty="0" smtClean="0">
                <a:solidFill>
                  <a:schemeClr val="bg1">
                    <a:lumMod val="75000"/>
                  </a:schemeClr>
                </a:solidFill>
              </a:rPr>
              <a:t>ADIO </a:t>
            </a:r>
            <a:r>
              <a:rPr lang="fr-FR" sz="4900" dirty="0" smtClean="0">
                <a:solidFill>
                  <a:schemeClr val="bg1"/>
                </a:solidFill>
              </a:rPr>
              <a:t>E</a:t>
            </a:r>
            <a:r>
              <a:rPr lang="fr-FR" dirty="0" smtClean="0">
                <a:solidFill>
                  <a:schemeClr val="bg1">
                    <a:lumMod val="75000"/>
                  </a:schemeClr>
                </a:solidFill>
              </a:rPr>
              <a:t>XPERIMENT FOR </a:t>
            </a:r>
            <a:r>
              <a:rPr lang="fr-FR" sz="4900" dirty="0" smtClean="0">
                <a:solidFill>
                  <a:schemeClr val="bg1"/>
                </a:solidFill>
              </a:rPr>
              <a:t>N</a:t>
            </a:r>
            <a:r>
              <a:rPr lang="fr-FR" dirty="0" smtClean="0">
                <a:solidFill>
                  <a:schemeClr val="bg1">
                    <a:lumMod val="75000"/>
                  </a:schemeClr>
                </a:solidFill>
              </a:rPr>
              <a:t>EUTRINO </a:t>
            </a:r>
            <a:r>
              <a:rPr lang="fr-FR" sz="4900" dirty="0" smtClean="0">
                <a:solidFill>
                  <a:schemeClr val="bg1"/>
                </a:solidFill>
              </a:rPr>
              <a:t>D</a:t>
            </a:r>
            <a:r>
              <a:rPr lang="fr-FR" dirty="0" smtClean="0">
                <a:solidFill>
                  <a:schemeClr val="bg1">
                    <a:lumMod val="75000"/>
                  </a:schemeClr>
                </a:solidFill>
              </a:rPr>
              <a:t>ETECTION:</a:t>
            </a:r>
            <a:br>
              <a:rPr lang="fr-FR" dirty="0" smtClean="0">
                <a:solidFill>
                  <a:schemeClr val="bg1">
                    <a:lumMod val="75000"/>
                  </a:schemeClr>
                </a:solidFill>
              </a:rPr>
            </a:br>
            <a:r>
              <a:rPr lang="fr-FR" sz="3600" dirty="0" smtClean="0">
                <a:solidFill>
                  <a:schemeClr val="bg1">
                    <a:lumMod val="75000"/>
                  </a:schemeClr>
                </a:solidFill>
              </a:rPr>
              <a:t>an </a:t>
            </a:r>
            <a:r>
              <a:rPr lang="fr-FR" sz="3600" dirty="0" err="1" smtClean="0">
                <a:solidFill>
                  <a:schemeClr val="bg1">
                    <a:lumMod val="75000"/>
                  </a:schemeClr>
                </a:solidFill>
              </a:rPr>
              <a:t>autonomous</a:t>
            </a:r>
            <a:r>
              <a:rPr lang="fr-FR" sz="3600" dirty="0" smtClean="0">
                <a:solidFill>
                  <a:schemeClr val="bg1">
                    <a:lumMod val="75000"/>
                  </a:schemeClr>
                </a:solidFill>
              </a:rPr>
              <a:t> radio-</a:t>
            </a:r>
            <a:r>
              <a:rPr lang="fr-FR" sz="3600" dirty="0" err="1" smtClean="0">
                <a:solidFill>
                  <a:schemeClr val="bg1">
                    <a:lumMod val="75000"/>
                  </a:schemeClr>
                </a:solidFill>
              </a:rPr>
              <a:t>array</a:t>
            </a:r>
            <a:r>
              <a:rPr lang="fr-FR" sz="3600" dirty="0" smtClean="0">
                <a:solidFill>
                  <a:schemeClr val="bg1">
                    <a:lumMod val="75000"/>
                  </a:schemeClr>
                </a:solidFill>
              </a:rPr>
              <a:t> </a:t>
            </a:r>
            <a:br>
              <a:rPr lang="fr-FR" sz="3600" dirty="0" smtClean="0">
                <a:solidFill>
                  <a:schemeClr val="bg1">
                    <a:lumMod val="75000"/>
                  </a:schemeClr>
                </a:solidFill>
              </a:rPr>
            </a:br>
            <a:r>
              <a:rPr lang="fr-FR" sz="3600" dirty="0" smtClean="0">
                <a:solidFill>
                  <a:schemeClr val="bg1">
                    <a:lumMod val="75000"/>
                  </a:schemeClr>
                </a:solidFill>
              </a:rPr>
              <a:t>for air </a:t>
            </a:r>
            <a:r>
              <a:rPr lang="fr-FR" sz="3600" dirty="0" err="1" smtClean="0">
                <a:solidFill>
                  <a:schemeClr val="bg1">
                    <a:lumMod val="75000"/>
                  </a:schemeClr>
                </a:solidFill>
              </a:rPr>
              <a:t>showers</a:t>
            </a:r>
            <a:r>
              <a:rPr lang="fr-FR" sz="3600" dirty="0" smtClean="0">
                <a:solidFill>
                  <a:schemeClr val="bg1">
                    <a:lumMod val="75000"/>
                  </a:schemeClr>
                </a:solidFill>
              </a:rPr>
              <a:t> </a:t>
            </a:r>
            <a:r>
              <a:rPr lang="fr-FR" sz="3600" dirty="0" err="1" smtClean="0">
                <a:solidFill>
                  <a:schemeClr val="bg1">
                    <a:lumMod val="75000"/>
                  </a:schemeClr>
                </a:solidFill>
              </a:rPr>
              <a:t>detection</a:t>
            </a:r>
            <a:endParaRPr lang="fr-FR" sz="3600" dirty="0">
              <a:solidFill>
                <a:schemeClr val="bg1">
                  <a:lumMod val="75000"/>
                </a:schemeClr>
              </a:solidFill>
            </a:endParaRPr>
          </a:p>
        </p:txBody>
      </p:sp>
      <p:sp>
        <p:nvSpPr>
          <p:cNvPr id="3" name="Subtitle 2"/>
          <p:cNvSpPr>
            <a:spLocks noGrp="1"/>
          </p:cNvSpPr>
          <p:nvPr>
            <p:ph type="subTitle" idx="1"/>
          </p:nvPr>
        </p:nvSpPr>
        <p:spPr>
          <a:xfrm>
            <a:off x="107504" y="6484102"/>
            <a:ext cx="9036496" cy="401282"/>
          </a:xfrm>
        </p:spPr>
        <p:txBody>
          <a:bodyPr>
            <a:normAutofit/>
          </a:bodyPr>
          <a:lstStyle/>
          <a:p>
            <a:pPr algn="dist"/>
            <a:r>
              <a:rPr lang="fr-FR" sz="1600" dirty="0" smtClean="0">
                <a:solidFill>
                  <a:schemeClr val="bg1"/>
                </a:solidFill>
              </a:rPr>
              <a:t>Olivier Martineau-Huynh                               IHEP, 17/02/2011</a:t>
            </a:r>
          </a:p>
        </p:txBody>
      </p:sp>
      <p:sp>
        <p:nvSpPr>
          <p:cNvPr id="4" name="TextBox 3"/>
          <p:cNvSpPr txBox="1"/>
          <p:nvPr/>
        </p:nvSpPr>
        <p:spPr>
          <a:xfrm>
            <a:off x="-36512" y="5157192"/>
            <a:ext cx="9355446" cy="923330"/>
          </a:xfrm>
          <a:prstGeom prst="rect">
            <a:avLst/>
          </a:prstGeom>
          <a:noFill/>
        </p:spPr>
        <p:txBody>
          <a:bodyPr wrap="none" rtlCol="0">
            <a:spAutoFit/>
          </a:bodyPr>
          <a:lstStyle/>
          <a:p>
            <a:r>
              <a:rPr lang="fr-FR" dirty="0">
                <a:solidFill>
                  <a:schemeClr val="bg1"/>
                </a:solidFill>
              </a:rPr>
              <a:t>IHEP (Hu </a:t>
            </a:r>
            <a:r>
              <a:rPr lang="fr-FR" dirty="0" err="1">
                <a:solidFill>
                  <a:schemeClr val="bg1"/>
                </a:solidFill>
              </a:rPr>
              <a:t>HongBo</a:t>
            </a:r>
            <a:r>
              <a:rPr lang="fr-FR" dirty="0">
                <a:solidFill>
                  <a:schemeClr val="bg1"/>
                </a:solidFill>
              </a:rPr>
              <a:t>, </a:t>
            </a:r>
            <a:r>
              <a:rPr lang="fr-FR" dirty="0" err="1">
                <a:solidFill>
                  <a:schemeClr val="bg1"/>
                </a:solidFill>
              </a:rPr>
              <a:t>Gou</a:t>
            </a:r>
            <a:r>
              <a:rPr lang="fr-FR" dirty="0">
                <a:solidFill>
                  <a:schemeClr val="bg1"/>
                </a:solidFill>
              </a:rPr>
              <a:t> </a:t>
            </a:r>
            <a:r>
              <a:rPr lang="fr-FR" dirty="0" err="1">
                <a:solidFill>
                  <a:schemeClr val="bg1"/>
                </a:solidFill>
              </a:rPr>
              <a:t>QuanBu</a:t>
            </a:r>
            <a:r>
              <a:rPr lang="fr-FR" dirty="0">
                <a:solidFill>
                  <a:schemeClr val="bg1"/>
                </a:solidFill>
              </a:rPr>
              <a:t>, Zhang Jilong, Zhang </a:t>
            </a:r>
            <a:r>
              <a:rPr lang="fr-FR" dirty="0" smtClean="0">
                <a:solidFill>
                  <a:schemeClr val="bg1"/>
                </a:solidFill>
              </a:rPr>
              <a:t>Yi</a:t>
            </a:r>
            <a:r>
              <a:rPr lang="fr-FR" dirty="0">
                <a:solidFill>
                  <a:schemeClr val="bg1"/>
                </a:solidFill>
              </a:rPr>
              <a:t> </a:t>
            </a:r>
            <a:r>
              <a:rPr lang="fr-FR" dirty="0" smtClean="0">
                <a:solidFill>
                  <a:schemeClr val="bg1"/>
                </a:solidFill>
              </a:rPr>
              <a:t>&amp; </a:t>
            </a:r>
            <a:r>
              <a:rPr lang="fr-FR" u="sng" dirty="0" smtClean="0">
                <a:solidFill>
                  <a:schemeClr val="bg1"/>
                </a:solidFill>
              </a:rPr>
              <a:t>Olivier Martineau-Huynh</a:t>
            </a:r>
            <a:r>
              <a:rPr lang="fr-FR" dirty="0" smtClean="0">
                <a:solidFill>
                  <a:schemeClr val="bg1"/>
                </a:solidFill>
              </a:rPr>
              <a:t>)</a:t>
            </a:r>
            <a:endParaRPr lang="fr-FR" dirty="0">
              <a:solidFill>
                <a:schemeClr val="bg1"/>
              </a:solidFill>
            </a:endParaRPr>
          </a:p>
          <a:p>
            <a:r>
              <a:rPr lang="fr-FR" dirty="0" smtClean="0">
                <a:solidFill>
                  <a:schemeClr val="bg1"/>
                </a:solidFill>
              </a:rPr>
              <a:t>IN2P3 (</a:t>
            </a:r>
            <a:r>
              <a:rPr lang="fr-FR" dirty="0" err="1" smtClean="0">
                <a:solidFill>
                  <a:schemeClr val="bg1"/>
                </a:solidFill>
              </a:rPr>
              <a:t>Ardouin</a:t>
            </a:r>
            <a:r>
              <a:rPr lang="fr-FR" dirty="0" smtClean="0">
                <a:solidFill>
                  <a:schemeClr val="bg1"/>
                </a:solidFill>
              </a:rPr>
              <a:t>, </a:t>
            </a:r>
            <a:r>
              <a:rPr lang="fr-FR" dirty="0" err="1" smtClean="0">
                <a:solidFill>
                  <a:schemeClr val="bg1"/>
                </a:solidFill>
              </a:rPr>
              <a:t>Carloganu</a:t>
            </a:r>
            <a:r>
              <a:rPr lang="fr-FR" dirty="0" smtClean="0">
                <a:solidFill>
                  <a:schemeClr val="bg1"/>
                </a:solidFill>
              </a:rPr>
              <a:t>, Charrier, </a:t>
            </a:r>
            <a:r>
              <a:rPr lang="fr-FR" dirty="0" err="1" smtClean="0">
                <a:solidFill>
                  <a:schemeClr val="bg1"/>
                </a:solidFill>
              </a:rPr>
              <a:t>Lautridou</a:t>
            </a:r>
            <a:r>
              <a:rPr lang="fr-FR" dirty="0" smtClean="0">
                <a:solidFill>
                  <a:schemeClr val="bg1"/>
                </a:solidFill>
              </a:rPr>
              <a:t>, Martineau-Huynh, </a:t>
            </a:r>
            <a:r>
              <a:rPr lang="fr-FR" dirty="0" err="1" smtClean="0">
                <a:solidFill>
                  <a:schemeClr val="bg1"/>
                </a:solidFill>
              </a:rPr>
              <a:t>Niess</a:t>
            </a:r>
            <a:r>
              <a:rPr lang="fr-FR" dirty="0" smtClean="0">
                <a:solidFill>
                  <a:schemeClr val="bg1"/>
                </a:solidFill>
              </a:rPr>
              <a:t>, Ravel) </a:t>
            </a:r>
          </a:p>
          <a:p>
            <a:r>
              <a:rPr lang="fr-FR" dirty="0" smtClean="0">
                <a:solidFill>
                  <a:schemeClr val="bg1"/>
                </a:solidFill>
              </a:rPr>
              <a:t>NAOC (Thomas </a:t>
            </a:r>
            <a:r>
              <a:rPr lang="fr-FR" dirty="0" err="1" smtClean="0">
                <a:solidFill>
                  <a:schemeClr val="bg1"/>
                </a:solidFill>
              </a:rPr>
              <a:t>Saugrin</a:t>
            </a:r>
            <a:r>
              <a:rPr lang="fr-FR" dirty="0" smtClean="0">
                <a:solidFill>
                  <a:schemeClr val="bg1"/>
                </a:solidFill>
              </a:rPr>
              <a:t>, Wu </a:t>
            </a:r>
            <a:r>
              <a:rPr lang="fr-FR" dirty="0" err="1" smtClean="0">
                <a:solidFill>
                  <a:schemeClr val="bg1"/>
                </a:solidFill>
              </a:rPr>
              <a:t>XiangPing</a:t>
            </a:r>
            <a:r>
              <a:rPr lang="fr-FR" dirty="0" smtClean="0">
                <a:solidFill>
                  <a:schemeClr val="bg1"/>
                </a:solidFill>
              </a:rPr>
              <a:t>, Zhao Meng)</a:t>
            </a:r>
          </a:p>
        </p:txBody>
      </p:sp>
    </p:spTree>
    <p:extLst>
      <p:ext uri="{BB962C8B-B14F-4D97-AF65-F5344CB8AC3E}">
        <p14:creationId xmlns:p14="http://schemas.microsoft.com/office/powerpoint/2010/main" val="135579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324544" y="-178594"/>
            <a:ext cx="10035703" cy="1714500"/>
          </a:xfrm>
        </p:spPr>
        <p:txBody>
          <a:bodyPr/>
          <a:lstStyle/>
          <a:p>
            <a:pPr eaLnBrk="1" hangingPunct="1"/>
            <a:r>
              <a:rPr lang="en-US" dirty="0" smtClean="0"/>
              <a:t>TREND prototype performances</a:t>
            </a:r>
          </a:p>
        </p:txBody>
      </p:sp>
      <p:sp>
        <p:nvSpPr>
          <p:cNvPr id="38915" name="Rectangle 2"/>
          <p:cNvSpPr>
            <a:spLocks noGrp="1" noChangeArrowheads="1"/>
          </p:cNvSpPr>
          <p:nvPr>
            <p:ph type="body" idx="1"/>
          </p:nvPr>
        </p:nvSpPr>
        <p:spPr>
          <a:xfrm>
            <a:off x="178594" y="1535906"/>
            <a:ext cx="8679656" cy="598289"/>
          </a:xfrm>
        </p:spPr>
        <p:txBody>
          <a:bodyPr>
            <a:noAutofit/>
          </a:bodyPr>
          <a:lstStyle/>
          <a:p>
            <a:pPr marL="625056"/>
            <a:r>
              <a:rPr lang="en-US" sz="2800" dirty="0" smtClean="0">
                <a:solidFill>
                  <a:schemeClr val="bg1"/>
                </a:solidFill>
              </a:rPr>
              <a:t>Reconstruction </a:t>
            </a:r>
            <a:r>
              <a:rPr lang="en-US" sz="2800" dirty="0" smtClean="0">
                <a:solidFill>
                  <a:schemeClr val="bg1"/>
                </a:solidFill>
              </a:rPr>
              <a:t>performances</a:t>
            </a:r>
            <a:endParaRPr lang="en-US" sz="2800" dirty="0" smtClean="0">
              <a:solidFill>
                <a:schemeClr val="bg1"/>
              </a:solidFill>
            </a:endParaRPr>
          </a:p>
        </p:txBody>
      </p:sp>
      <p:grpSp>
        <p:nvGrpSpPr>
          <p:cNvPr id="38916" name="Group 3"/>
          <p:cNvGrpSpPr>
            <a:grpSpLocks/>
          </p:cNvGrpSpPr>
          <p:nvPr/>
        </p:nvGrpSpPr>
        <p:grpSpPr bwMode="auto">
          <a:xfrm>
            <a:off x="4830961" y="2392041"/>
            <a:ext cx="4054078" cy="3331889"/>
            <a:chOff x="0" y="0"/>
            <a:chExt cx="3632" cy="2984"/>
          </a:xfrm>
        </p:grpSpPr>
        <p:pic>
          <p:nvPicPr>
            <p:cNvPr id="38929" name="Picture 4"/>
            <p:cNvPicPr>
              <a:picLocks noChangeAspect="1" noChangeArrowheads="1"/>
            </p:cNvPicPr>
            <p:nvPr/>
          </p:nvPicPr>
          <p:blipFill>
            <a:blip r:embed="rId2">
              <a:extLst>
                <a:ext uri="{28A0092B-C50C-407E-A947-70E740481C1C}">
                  <a14:useLocalDpi xmlns:a14="http://schemas.microsoft.com/office/drawing/2010/main" val="0"/>
                </a:ext>
              </a:extLst>
            </a:blip>
            <a:srcRect l="4494" t="2621" r="7303" b="748"/>
            <a:stretch>
              <a:fillRect/>
            </a:stretch>
          </p:blipFill>
          <p:spPr bwMode="auto">
            <a:xfrm>
              <a:off x="0" y="0"/>
              <a:ext cx="3632" cy="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30" name="Rectangle 5"/>
            <p:cNvSpPr>
              <a:spLocks/>
            </p:cNvSpPr>
            <p:nvPr/>
          </p:nvSpPr>
          <p:spPr bwMode="auto">
            <a:xfrm>
              <a:off x="16" y="17"/>
              <a:ext cx="3592" cy="2952"/>
            </a:xfrm>
            <a:prstGeom prst="rect">
              <a:avLst/>
            </a:prstGeom>
            <a:noFill/>
            <a:ln w="63500">
              <a:solidFill>
                <a:srgbClr val="FCBD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31" name="Rectangle 6"/>
            <p:cNvSpPr>
              <a:spLocks/>
            </p:cNvSpPr>
            <p:nvPr/>
          </p:nvSpPr>
          <p:spPr bwMode="auto">
            <a:xfrm>
              <a:off x="532" y="1960"/>
              <a:ext cx="338"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a:ea typeface="Gill Sans" charset="0"/>
                  <a:cs typeface="Gill Sans" charset="0"/>
                </a:rPr>
                <a:t>N</a:t>
              </a:r>
            </a:p>
          </p:txBody>
        </p:sp>
        <p:sp>
          <p:nvSpPr>
            <p:cNvPr id="38932" name="Line 7"/>
            <p:cNvSpPr>
              <a:spLocks noChangeShapeType="1"/>
            </p:cNvSpPr>
            <p:nvPr/>
          </p:nvSpPr>
          <p:spPr bwMode="auto">
            <a:xfrm flipH="1">
              <a:off x="709" y="1488"/>
              <a:ext cx="0" cy="478"/>
            </a:xfrm>
            <a:prstGeom prst="line">
              <a:avLst/>
            </a:prstGeom>
            <a:noFill/>
            <a:ln w="25400">
              <a:solidFill>
                <a:srgbClr val="0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38917" name="Rectangle 8"/>
          <p:cNvSpPr>
            <a:spLocks/>
          </p:cNvSpPr>
          <p:nvPr/>
        </p:nvSpPr>
        <p:spPr bwMode="auto">
          <a:xfrm>
            <a:off x="178594" y="2562820"/>
            <a:ext cx="322361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937584" lvl="1" indent="-401822">
              <a:spcBef>
                <a:spcPts val="1687"/>
              </a:spcBef>
              <a:buSzPct val="171000"/>
              <a:buFont typeface="Papyrus" charset="0"/>
              <a:buChar char="-"/>
            </a:pPr>
            <a:r>
              <a:rPr lang="en-US" sz="2500" dirty="0">
                <a:ea typeface="Papyrus" charset="0"/>
                <a:cs typeface="Papyrus" charset="0"/>
                <a:sym typeface="Papyrus" charset="0"/>
              </a:rPr>
              <a:t>static source                  (a car inside the array)</a:t>
            </a:r>
          </a:p>
        </p:txBody>
      </p:sp>
      <p:pic>
        <p:nvPicPr>
          <p:cNvPr id="4916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679031"/>
            <a:ext cx="767953" cy="53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9162" name="Group 10"/>
          <p:cNvGrpSpPr>
            <a:grpSpLocks/>
          </p:cNvGrpSpPr>
          <p:nvPr/>
        </p:nvGrpSpPr>
        <p:grpSpPr bwMode="auto">
          <a:xfrm>
            <a:off x="6661547" y="3357563"/>
            <a:ext cx="1178719" cy="1169789"/>
            <a:chOff x="0" y="0"/>
            <a:chExt cx="1056" cy="1048"/>
          </a:xfrm>
        </p:grpSpPr>
        <p:sp>
          <p:nvSpPr>
            <p:cNvPr id="38927" name="Oval 11"/>
            <p:cNvSpPr>
              <a:spLocks/>
            </p:cNvSpPr>
            <p:nvPr/>
          </p:nvSpPr>
          <p:spPr bwMode="auto">
            <a:xfrm>
              <a:off x="128" y="136"/>
              <a:ext cx="800" cy="800"/>
            </a:xfrm>
            <a:prstGeom prst="ellipse">
              <a:avLst/>
            </a:prstGeom>
            <a:noFill/>
            <a:ln w="38100">
              <a:solidFill>
                <a:srgbClr val="2E6FF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28" name="Oval 12"/>
            <p:cNvSpPr>
              <a:spLocks/>
            </p:cNvSpPr>
            <p:nvPr/>
          </p:nvSpPr>
          <p:spPr bwMode="auto">
            <a:xfrm>
              <a:off x="0" y="0"/>
              <a:ext cx="1056" cy="1048"/>
            </a:xfrm>
            <a:prstGeom prst="ellipse">
              <a:avLst/>
            </a:prstGeom>
            <a:noFill/>
            <a:ln w="38100">
              <a:solidFill>
                <a:srgbClr val="2E6FFD"/>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49165" name="Group 13"/>
          <p:cNvGrpSpPr>
            <a:grpSpLocks/>
          </p:cNvGrpSpPr>
          <p:nvPr/>
        </p:nvGrpSpPr>
        <p:grpSpPr bwMode="auto">
          <a:xfrm>
            <a:off x="467544" y="2234655"/>
            <a:ext cx="3482578" cy="4254996"/>
            <a:chOff x="0" y="0"/>
            <a:chExt cx="3120" cy="3812"/>
          </a:xfrm>
        </p:grpSpPr>
        <p:sp>
          <p:nvSpPr>
            <p:cNvPr id="38925" name="Rectangle 14"/>
            <p:cNvSpPr>
              <a:spLocks/>
            </p:cNvSpPr>
            <p:nvPr/>
          </p:nvSpPr>
          <p:spPr bwMode="auto">
            <a:xfrm>
              <a:off x="0" y="3332"/>
              <a:ext cx="31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300" dirty="0">
                  <a:solidFill>
                    <a:schemeClr val="bg1"/>
                  </a:solidFill>
                  <a:ea typeface="Lucida Grande" charset="0"/>
                  <a:cs typeface="Lucida Grande" charset="0"/>
                  <a:sym typeface="Papyrus" charset="0"/>
                </a:rPr>
                <a:t>Δ</a:t>
              </a:r>
              <a:r>
                <a:rPr lang="en-US" sz="2300" baseline="-6000" dirty="0">
                  <a:solidFill>
                    <a:schemeClr val="bg1"/>
                  </a:solidFill>
                  <a:ea typeface="Papyrus" charset="0"/>
                  <a:cs typeface="Papyrus" charset="0"/>
                  <a:sym typeface="Papyrus" charset="0"/>
                </a:rPr>
                <a:t>SN</a:t>
              </a:r>
              <a:r>
                <a:rPr lang="en-US" sz="2300" dirty="0">
                  <a:solidFill>
                    <a:schemeClr val="bg1"/>
                  </a:solidFill>
                  <a:ea typeface="Lucida Grande" charset="0"/>
                  <a:cs typeface="Lucida Grande" charset="0"/>
                  <a:sym typeface="Papyrus" charset="0"/>
                </a:rPr>
                <a:t>~1.6 m &amp;  Δ</a:t>
              </a:r>
              <a:r>
                <a:rPr lang="en-US" sz="2300" baseline="-6000" dirty="0">
                  <a:solidFill>
                    <a:schemeClr val="bg1"/>
                  </a:solidFill>
                  <a:ea typeface="Papyrus" charset="0"/>
                  <a:cs typeface="Papyrus" charset="0"/>
                  <a:sym typeface="Papyrus" charset="0"/>
                </a:rPr>
                <a:t>WE</a:t>
              </a:r>
              <a:r>
                <a:rPr lang="en-US" sz="2300" dirty="0">
                  <a:solidFill>
                    <a:schemeClr val="bg1"/>
                  </a:solidFill>
                  <a:ea typeface="Papyrus" charset="0"/>
                  <a:cs typeface="Papyrus" charset="0"/>
                  <a:sym typeface="Papyrus" charset="0"/>
                </a:rPr>
                <a:t>~1.5  m</a:t>
              </a:r>
            </a:p>
          </p:txBody>
        </p:sp>
        <p:pic>
          <p:nvPicPr>
            <p:cNvPr id="3892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l="3989" t="4396" r="37210"/>
            <a:stretch>
              <a:fillRect/>
            </a:stretch>
          </p:blipFill>
          <p:spPr bwMode="auto">
            <a:xfrm>
              <a:off x="161" y="0"/>
              <a:ext cx="2613" cy="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49168" name="Group 16"/>
          <p:cNvGrpSpPr>
            <a:grpSpLocks/>
          </p:cNvGrpSpPr>
          <p:nvPr/>
        </p:nvGrpSpPr>
        <p:grpSpPr bwMode="auto">
          <a:xfrm>
            <a:off x="4865298" y="2456775"/>
            <a:ext cx="4055195" cy="3250406"/>
            <a:chOff x="0" y="0"/>
            <a:chExt cx="3633" cy="2912"/>
          </a:xfrm>
        </p:grpSpPr>
        <p:pic>
          <p:nvPicPr>
            <p:cNvPr id="38922" name="Picture 17"/>
            <p:cNvPicPr>
              <a:picLocks noChangeAspect="1" noChangeArrowheads="1"/>
            </p:cNvPicPr>
            <p:nvPr/>
          </p:nvPicPr>
          <p:blipFill>
            <a:blip r:embed="rId5">
              <a:extLst>
                <a:ext uri="{28A0092B-C50C-407E-A947-70E740481C1C}">
                  <a14:useLocalDpi xmlns:a14="http://schemas.microsoft.com/office/drawing/2010/main" val="0"/>
                </a:ext>
              </a:extLst>
            </a:blip>
            <a:srcRect l="4372" t="5359" r="7191" b="139"/>
            <a:stretch>
              <a:fillRect/>
            </a:stretch>
          </p:blipFill>
          <p:spPr bwMode="auto">
            <a:xfrm>
              <a:off x="0" y="0"/>
              <a:ext cx="3633" cy="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8923" name="Rectangle 18"/>
            <p:cNvSpPr>
              <a:spLocks/>
            </p:cNvSpPr>
            <p:nvPr/>
          </p:nvSpPr>
          <p:spPr bwMode="auto">
            <a:xfrm>
              <a:off x="385" y="1958"/>
              <a:ext cx="1541"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00">
                  <a:solidFill>
                    <a:srgbClr val="2E6FFD"/>
                  </a:solidFill>
                  <a:ea typeface="Gill Sans" charset="0"/>
                  <a:cs typeface="Gill Sans" charset="0"/>
                </a:rPr>
                <a:t>4-antennas events</a:t>
              </a:r>
            </a:p>
            <a:p>
              <a:r>
                <a:rPr lang="en-US" sz="1500">
                  <a:ea typeface="Gill Sans" charset="0"/>
                  <a:cs typeface="Gill Sans" charset="0"/>
                </a:rPr>
                <a:t>5-antennas events</a:t>
              </a:r>
            </a:p>
            <a:p>
              <a:r>
                <a:rPr lang="en-US" sz="1500">
                  <a:solidFill>
                    <a:srgbClr val="66B132"/>
                  </a:solidFill>
                  <a:ea typeface="Gill Sans" charset="0"/>
                  <a:cs typeface="Gill Sans" charset="0"/>
                </a:rPr>
                <a:t>6-antennas events</a:t>
              </a:r>
            </a:p>
          </p:txBody>
        </p:sp>
        <p:sp>
          <p:nvSpPr>
            <p:cNvPr id="38924" name="Rectangle 19"/>
            <p:cNvSpPr>
              <a:spLocks/>
            </p:cNvSpPr>
            <p:nvPr/>
          </p:nvSpPr>
          <p:spPr bwMode="auto">
            <a:xfrm>
              <a:off x="394" y="1724"/>
              <a:ext cx="234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dirty="0">
                  <a:ea typeface="Gill Sans" charset="0"/>
                  <a:cs typeface="Gill Sans" charset="0"/>
                </a:rPr>
                <a:t>spherical wave analysis</a:t>
              </a:r>
            </a:p>
          </p:txBody>
        </p:sp>
      </p:grpSp>
    </p:spTree>
    <p:extLst>
      <p:ext uri="{BB962C8B-B14F-4D97-AF65-F5344CB8AC3E}">
        <p14:creationId xmlns:p14="http://schemas.microsoft.com/office/powerpoint/2010/main" val="227327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49161"/>
                                        </p:tgtEl>
                                        <p:attrNameLst>
                                          <p:attrName>style.visibility</p:attrName>
                                        </p:attrNameLst>
                                      </p:cBhvr>
                                      <p:to>
                                        <p:strVal val="visible"/>
                                      </p:to>
                                    </p:set>
                                    <p:anim calcmode="lin" valueType="num">
                                      <p:cBhvr additive="base">
                                        <p:cTn id="7" dur="1500" fill="hold"/>
                                        <p:tgtEl>
                                          <p:spTgt spid="49161"/>
                                        </p:tgtEl>
                                        <p:attrNameLst>
                                          <p:attrName>ppt_x</p:attrName>
                                        </p:attrNameLst>
                                      </p:cBhvr>
                                      <p:tavLst>
                                        <p:tav tm="0">
                                          <p:val>
                                            <p:strVal val="1+#ppt_w/2"/>
                                          </p:val>
                                        </p:tav>
                                        <p:tav tm="100000">
                                          <p:val>
                                            <p:strVal val="#ppt_x"/>
                                          </p:val>
                                        </p:tav>
                                      </p:tavLst>
                                    </p:anim>
                                    <p:anim calcmode="lin" valueType="num">
                                      <p:cBhvr additive="base">
                                        <p:cTn id="8" dur="15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9162"/>
                                        </p:tgtEl>
                                        <p:attrNameLst>
                                          <p:attrName>style.visibility</p:attrName>
                                        </p:attrNameLst>
                                      </p:cBhvr>
                                      <p:to>
                                        <p:strVal val="visible"/>
                                      </p:to>
                                    </p:set>
                                    <p:anim calcmode="lin" valueType="num">
                                      <p:cBhvr>
                                        <p:cTn id="13" dur="500" fill="hold"/>
                                        <p:tgtEl>
                                          <p:spTgt spid="49162"/>
                                        </p:tgtEl>
                                        <p:attrNameLst>
                                          <p:attrName>ppt_w</p:attrName>
                                        </p:attrNameLst>
                                      </p:cBhvr>
                                      <p:tavLst>
                                        <p:tav tm="0">
                                          <p:val>
                                            <p:fltVal val="0"/>
                                          </p:val>
                                        </p:tav>
                                        <p:tav tm="100000">
                                          <p:val>
                                            <p:strVal val="#ppt_w"/>
                                          </p:val>
                                        </p:tav>
                                      </p:tavLst>
                                    </p:anim>
                                    <p:anim calcmode="lin" valueType="num">
                                      <p:cBhvr>
                                        <p:cTn id="14" dur="500" fill="hold"/>
                                        <p:tgtEl>
                                          <p:spTgt spid="4916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91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9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TREND prototype performances</a:t>
            </a:r>
            <a:endParaRPr lang="en-US" dirty="0"/>
          </a:p>
        </p:txBody>
      </p:sp>
      <p:sp>
        <p:nvSpPr>
          <p:cNvPr id="3" name="Content Placeholder 2"/>
          <p:cNvSpPr>
            <a:spLocks noGrp="1"/>
          </p:cNvSpPr>
          <p:nvPr>
            <p:ph idx="1"/>
          </p:nvPr>
        </p:nvSpPr>
        <p:spPr>
          <a:xfrm>
            <a:off x="-36512" y="1412776"/>
            <a:ext cx="9515400" cy="4525963"/>
          </a:xfrm>
        </p:spPr>
        <p:txBody>
          <a:bodyPr/>
          <a:lstStyle/>
          <a:p>
            <a:r>
              <a:rPr lang="fr-FR" dirty="0" smtClean="0">
                <a:solidFill>
                  <a:schemeClr val="bg2"/>
                </a:solidFill>
              </a:rPr>
              <a:t>Reconstruction performances : </a:t>
            </a:r>
            <a:r>
              <a:rPr lang="fr-FR" dirty="0" smtClean="0">
                <a:solidFill>
                  <a:schemeClr val="bg2"/>
                </a:solidFill>
              </a:rPr>
              <a:t>plane </a:t>
            </a:r>
            <a:r>
              <a:rPr lang="fr-FR" dirty="0" err="1" smtClean="0">
                <a:solidFill>
                  <a:schemeClr val="bg2"/>
                </a:solidFill>
              </a:rPr>
              <a:t>track</a:t>
            </a:r>
            <a:endParaRPr lang="en-US" dirty="0">
              <a:solidFill>
                <a:schemeClr val="bg2"/>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766" r="2278" b="2601"/>
          <a:stretch/>
        </p:blipFill>
        <p:spPr>
          <a:xfrm>
            <a:off x="107504" y="2710493"/>
            <a:ext cx="3990110" cy="3576907"/>
          </a:xfrm>
          <a:prstGeom prst="rect">
            <a:avLst/>
          </a:prstGeom>
        </p:spPr>
      </p:pic>
      <p:grpSp>
        <p:nvGrpSpPr>
          <p:cNvPr id="11" name="Group 10"/>
          <p:cNvGrpSpPr/>
          <p:nvPr/>
        </p:nvGrpSpPr>
        <p:grpSpPr>
          <a:xfrm>
            <a:off x="4349481" y="2204864"/>
            <a:ext cx="4687015" cy="4082536"/>
            <a:chOff x="4349481" y="2204864"/>
            <a:chExt cx="4687015" cy="408253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481" y="2204864"/>
              <a:ext cx="4687015" cy="4082536"/>
            </a:xfrm>
            <a:prstGeom prst="rect">
              <a:avLst/>
            </a:prstGeom>
          </p:spPr>
        </p:pic>
        <p:sp>
          <p:nvSpPr>
            <p:cNvPr id="8" name="TextBox 7"/>
            <p:cNvSpPr txBox="1"/>
            <p:nvPr/>
          </p:nvSpPr>
          <p:spPr>
            <a:xfrm>
              <a:off x="7092280" y="2492896"/>
              <a:ext cx="1446230" cy="646331"/>
            </a:xfrm>
            <a:prstGeom prst="rect">
              <a:avLst/>
            </a:prstGeom>
            <a:noFill/>
          </p:spPr>
          <p:txBody>
            <a:bodyPr wrap="none" rtlCol="0">
              <a:spAutoFit/>
            </a:bodyPr>
            <a:lstStyle/>
            <a:p>
              <a:pPr algn="r"/>
              <a:r>
                <a:rPr lang="fr-FR" dirty="0" smtClean="0"/>
                <a:t>4-antennas</a:t>
              </a:r>
            </a:p>
            <a:p>
              <a:pPr algn="r"/>
              <a:r>
                <a:rPr lang="fr-FR" dirty="0" smtClean="0">
                  <a:latin typeface="Symbol" pitchFamily="18" charset="2"/>
                </a:rPr>
                <a:t>s</a:t>
              </a:r>
              <a:r>
                <a:rPr lang="fr-FR" dirty="0" smtClean="0"/>
                <a:t> = 8°</a:t>
              </a:r>
              <a:endParaRPr lang="en-US" dirty="0"/>
            </a:p>
          </p:txBody>
        </p:sp>
        <p:sp>
          <p:nvSpPr>
            <p:cNvPr id="9" name="TextBox 8"/>
            <p:cNvSpPr txBox="1"/>
            <p:nvPr/>
          </p:nvSpPr>
          <p:spPr>
            <a:xfrm>
              <a:off x="7164288" y="3718773"/>
              <a:ext cx="1446230" cy="646331"/>
            </a:xfrm>
            <a:prstGeom prst="rect">
              <a:avLst/>
            </a:prstGeom>
            <a:noFill/>
          </p:spPr>
          <p:txBody>
            <a:bodyPr wrap="none" rtlCol="0">
              <a:spAutoFit/>
            </a:bodyPr>
            <a:lstStyle/>
            <a:p>
              <a:pPr algn="r"/>
              <a:r>
                <a:rPr lang="fr-FR" dirty="0"/>
                <a:t>5</a:t>
              </a:r>
              <a:r>
                <a:rPr lang="fr-FR" dirty="0" smtClean="0"/>
                <a:t>-antennas</a:t>
              </a:r>
            </a:p>
            <a:p>
              <a:pPr algn="r"/>
              <a:r>
                <a:rPr lang="fr-FR" dirty="0" smtClean="0">
                  <a:latin typeface="Symbol" pitchFamily="18" charset="2"/>
                </a:rPr>
                <a:t>s</a:t>
              </a:r>
              <a:r>
                <a:rPr lang="fr-FR" dirty="0" smtClean="0"/>
                <a:t> = 5°</a:t>
              </a:r>
              <a:endParaRPr lang="en-US" dirty="0"/>
            </a:p>
          </p:txBody>
        </p:sp>
        <p:sp>
          <p:nvSpPr>
            <p:cNvPr id="10" name="TextBox 9"/>
            <p:cNvSpPr txBox="1"/>
            <p:nvPr/>
          </p:nvSpPr>
          <p:spPr>
            <a:xfrm>
              <a:off x="7164288" y="4870901"/>
              <a:ext cx="1446230" cy="646331"/>
            </a:xfrm>
            <a:prstGeom prst="rect">
              <a:avLst/>
            </a:prstGeom>
            <a:noFill/>
          </p:spPr>
          <p:txBody>
            <a:bodyPr wrap="none" rtlCol="0">
              <a:spAutoFit/>
            </a:bodyPr>
            <a:lstStyle/>
            <a:p>
              <a:pPr algn="r"/>
              <a:r>
                <a:rPr lang="fr-FR" dirty="0" smtClean="0"/>
                <a:t>6-antennas</a:t>
              </a:r>
            </a:p>
            <a:p>
              <a:pPr algn="r"/>
              <a:r>
                <a:rPr lang="fr-FR" dirty="0" smtClean="0">
                  <a:latin typeface="Symbol" pitchFamily="18" charset="2"/>
                </a:rPr>
                <a:t>s</a:t>
              </a:r>
              <a:r>
                <a:rPr lang="fr-FR" dirty="0" smtClean="0"/>
                <a:t> = 2°</a:t>
              </a:r>
              <a:endParaRPr lang="en-US" dirty="0"/>
            </a:p>
          </p:txBody>
        </p:sp>
      </p:grpSp>
    </p:spTree>
    <p:extLst>
      <p:ext uri="{BB962C8B-B14F-4D97-AF65-F5344CB8AC3E}">
        <p14:creationId xmlns:p14="http://schemas.microsoft.com/office/powerpoint/2010/main" val="1689741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51867" y="-178594"/>
            <a:ext cx="7733109" cy="1714500"/>
          </a:xfrm>
        </p:spPr>
        <p:txBody>
          <a:bodyPr/>
          <a:lstStyle/>
          <a:p>
            <a:pPr eaLnBrk="1" hangingPunct="1"/>
            <a:r>
              <a:rPr lang="en-US" dirty="0" smtClean="0"/>
              <a:t>TREND antenna sensitivity</a:t>
            </a:r>
          </a:p>
        </p:txBody>
      </p:sp>
      <p:pic>
        <p:nvPicPr>
          <p:cNvPr id="2355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07" y="1887513"/>
            <a:ext cx="3651126" cy="19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7" name="Rectangle 4"/>
          <p:cNvSpPr>
            <a:spLocks/>
          </p:cNvSpPr>
          <p:nvPr/>
        </p:nvSpPr>
        <p:spPr bwMode="auto">
          <a:xfrm>
            <a:off x="4188023" y="1799332"/>
            <a:ext cx="4500563"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spcBef>
                <a:spcPts val="1687"/>
              </a:spcBef>
            </a:pPr>
            <a:r>
              <a:rPr lang="en-US" sz="2200" dirty="0">
                <a:ea typeface="Papyrus" charset="0"/>
                <a:cs typeface="Papyrus" charset="0"/>
                <a:sym typeface="Papyrus" charset="0"/>
              </a:rPr>
              <a:t>Major radio source: thermal emission from the Galactic plane. </a:t>
            </a:r>
          </a:p>
          <a:p>
            <a:pPr>
              <a:spcBef>
                <a:spcPts val="1687"/>
              </a:spcBef>
            </a:pPr>
            <a:r>
              <a:rPr lang="en-US" sz="2200" dirty="0">
                <a:ea typeface="Papyrus" charset="0"/>
                <a:cs typeface="Papyrus" charset="0"/>
                <a:sym typeface="Papyrus" charset="0"/>
              </a:rPr>
              <a:t>Visible in </a:t>
            </a:r>
            <a:r>
              <a:rPr lang="en-US" sz="2200" dirty="0" err="1">
                <a:ea typeface="Papyrus" charset="0"/>
                <a:cs typeface="Papyrus" charset="0"/>
                <a:sym typeface="Papyrus" charset="0"/>
              </a:rPr>
              <a:t>Ulastai</a:t>
            </a:r>
            <a:r>
              <a:rPr lang="en-US" sz="2200" dirty="0">
                <a:ea typeface="Papyrus" charset="0"/>
                <a:cs typeface="Papyrus" charset="0"/>
                <a:sym typeface="Papyrus" charset="0"/>
              </a:rPr>
              <a:t> sky           between 15h &amp; 23h LST.</a:t>
            </a:r>
          </a:p>
        </p:txBody>
      </p:sp>
      <p:sp>
        <p:nvSpPr>
          <p:cNvPr id="23558" name="Rectangle 5"/>
          <p:cNvSpPr>
            <a:spLocks/>
          </p:cNvSpPr>
          <p:nvPr/>
        </p:nvSpPr>
        <p:spPr bwMode="auto">
          <a:xfrm>
            <a:off x="1028031" y="3173649"/>
            <a:ext cx="2330648"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600" b="1" dirty="0">
                <a:ea typeface="Gill Sans" charset="0"/>
                <a:cs typeface="Gill Sans" charset="0"/>
              </a:rPr>
              <a:t>Galactic plane @ 408MHz</a:t>
            </a:r>
          </a:p>
        </p:txBody>
      </p:sp>
      <p:sp>
        <p:nvSpPr>
          <p:cNvPr id="23559" name="Rectangle 6"/>
          <p:cNvSpPr>
            <a:spLocks/>
          </p:cNvSpPr>
          <p:nvPr/>
        </p:nvSpPr>
        <p:spPr bwMode="auto">
          <a:xfrm>
            <a:off x="1079377" y="5079667"/>
            <a:ext cx="13657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sz="1700">
                <a:ea typeface="Gill Sans" charset="0"/>
                <a:cs typeface="Gill Sans" charset="0"/>
              </a:rPr>
              <a:t>CRs@21CMA</a:t>
            </a:r>
          </a:p>
        </p:txBody>
      </p:sp>
      <p:sp>
        <p:nvSpPr>
          <p:cNvPr id="23560" name="Rectangle 7"/>
          <p:cNvSpPr>
            <a:spLocks/>
          </p:cNvSpPr>
          <p:nvPr/>
        </p:nvSpPr>
        <p:spPr bwMode="auto">
          <a:xfrm>
            <a:off x="5268515" y="4487168"/>
            <a:ext cx="3670102" cy="18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spcBef>
                <a:spcPts val="1687"/>
              </a:spcBef>
            </a:pPr>
            <a:r>
              <a:rPr lang="en-US" sz="2200" dirty="0">
                <a:solidFill>
                  <a:schemeClr val="bg2"/>
                </a:solidFill>
                <a:ea typeface="Papyrus" charset="0"/>
                <a:cs typeface="Papyrus" charset="0"/>
                <a:sym typeface="Papyrus" charset="0"/>
              </a:rPr>
              <a:t>TREND antennas clearly exhibit an increased noise level when the Galactic plane is in the sky</a:t>
            </a:r>
          </a:p>
        </p:txBody>
      </p:sp>
      <p:pic>
        <p:nvPicPr>
          <p:cNvPr id="235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1" y="3857625"/>
            <a:ext cx="493811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267891" y="6525344"/>
            <a:ext cx="4938117" cy="369332"/>
          </a:xfrm>
          <a:prstGeom prst="rect">
            <a:avLst/>
          </a:prstGeom>
          <a:solidFill>
            <a:srgbClr val="FFFFFF"/>
          </a:solidFill>
        </p:spPr>
        <p:txBody>
          <a:bodyPr wrap="square" rtlCol="0">
            <a:spAutoFit/>
          </a:bodyPr>
          <a:lstStyle/>
          <a:p>
            <a:pPr algn="ctr"/>
            <a:r>
              <a:rPr lang="fr-FR" dirty="0" smtClean="0"/>
              <a:t>Local </a:t>
            </a:r>
            <a:r>
              <a:rPr lang="fr-FR" dirty="0" err="1" smtClean="0"/>
              <a:t>sideral</a:t>
            </a:r>
            <a:r>
              <a:rPr lang="fr-FR" dirty="0" smtClean="0"/>
              <a:t> time</a:t>
            </a:r>
            <a:endParaRPr lang="en-US" dirty="0"/>
          </a:p>
        </p:txBody>
      </p:sp>
      <p:sp>
        <p:nvSpPr>
          <p:cNvPr id="3" name="TextBox 2"/>
          <p:cNvSpPr txBox="1"/>
          <p:nvPr/>
        </p:nvSpPr>
        <p:spPr>
          <a:xfrm rot="16200000">
            <a:off x="-467194" y="5057055"/>
            <a:ext cx="2076209" cy="369332"/>
          </a:xfrm>
          <a:prstGeom prst="rect">
            <a:avLst/>
          </a:prstGeom>
          <a:solidFill>
            <a:srgbClr val="FFFFFF"/>
          </a:solidFill>
        </p:spPr>
        <p:txBody>
          <a:bodyPr wrap="none" rtlCol="0">
            <a:spAutoFit/>
          </a:bodyPr>
          <a:lstStyle/>
          <a:p>
            <a:r>
              <a:rPr lang="fr-FR" dirty="0" smtClean="0"/>
              <a:t>Signal noise </a:t>
            </a:r>
            <a:r>
              <a:rPr lang="fr-FR" dirty="0" err="1" smtClean="0"/>
              <a:t>level</a:t>
            </a:r>
            <a:endParaRPr lang="en-US" dirty="0"/>
          </a:p>
        </p:txBody>
      </p:sp>
    </p:spTree>
    <p:extLst>
      <p:ext uri="{BB962C8B-B14F-4D97-AF65-F5344CB8AC3E}">
        <p14:creationId xmlns:p14="http://schemas.microsoft.com/office/powerpoint/2010/main" val="242217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TREND EAS </a:t>
            </a:r>
            <a:r>
              <a:rPr lang="fr-FR" dirty="0" err="1" smtClean="0"/>
              <a:t>search</a:t>
            </a:r>
            <a:endParaRPr lang="en-US" dirty="0"/>
          </a:p>
        </p:txBody>
      </p:sp>
      <p:sp>
        <p:nvSpPr>
          <p:cNvPr id="3" name="Content Placeholder 2"/>
          <p:cNvSpPr>
            <a:spLocks noGrp="1"/>
          </p:cNvSpPr>
          <p:nvPr>
            <p:ph idx="1"/>
          </p:nvPr>
        </p:nvSpPr>
        <p:spPr/>
        <p:txBody>
          <a:bodyPr/>
          <a:lstStyle/>
          <a:p>
            <a:r>
              <a:rPr lang="fr-FR" dirty="0" smtClean="0"/>
              <a:t>Discrimination of EAS </a:t>
            </a:r>
            <a:r>
              <a:rPr lang="fr-FR" dirty="0" err="1" smtClean="0"/>
              <a:t>from</a:t>
            </a:r>
            <a:r>
              <a:rPr lang="fr-FR" dirty="0" smtClean="0"/>
              <a:t> RF background</a:t>
            </a:r>
            <a:endParaRPr lang="en-US" dirty="0"/>
          </a:p>
        </p:txBody>
      </p:sp>
      <p:sp>
        <p:nvSpPr>
          <p:cNvPr id="4" name="Rectangle 2"/>
          <p:cNvSpPr txBox="1">
            <a:spLocks noChangeArrowheads="1"/>
          </p:cNvSpPr>
          <p:nvPr/>
        </p:nvSpPr>
        <p:spPr>
          <a:xfrm>
            <a:off x="110992" y="2204864"/>
            <a:ext cx="4389000" cy="3312368"/>
          </a:xfrm>
          <a:prstGeom prst="rect">
            <a:avLst/>
          </a:prstGeom>
          <a:solidFill>
            <a:srgbClr val="86CD4D">
              <a:alpha val="89803"/>
            </a:srgbClr>
          </a:solidFill>
          <a:extLst>
            <a:ext uri="{91240B29-F687-4F45-9708-019B960494DF}">
              <a14:hiddenLine xmlns:a14="http://schemas.microsoft.com/office/drawing/2010/main" w="12700">
                <a:solidFill>
                  <a:srgbClr val="000000">
                    <a:alpha val="89803"/>
                  </a:srgbClr>
                </a:solidFill>
                <a:miter lim="800000"/>
                <a:headEnd/>
                <a:tailEnd/>
              </a14:hiddenLine>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6100" indent="0">
              <a:lnSpc>
                <a:spcPct val="70000"/>
              </a:lnSpc>
              <a:buNone/>
            </a:pPr>
            <a:r>
              <a:rPr lang="en-US" sz="2400" dirty="0" smtClean="0"/>
              <a:t>              </a:t>
            </a:r>
          </a:p>
          <a:p>
            <a:pPr marL="546100" indent="0">
              <a:lnSpc>
                <a:spcPct val="70000"/>
              </a:lnSpc>
              <a:buNone/>
            </a:pPr>
            <a:r>
              <a:rPr lang="en-US" sz="2400" dirty="0"/>
              <a:t> </a:t>
            </a:r>
            <a:r>
              <a:rPr lang="en-US" sz="2400" dirty="0" smtClean="0"/>
              <a:t>              </a:t>
            </a:r>
          </a:p>
        </p:txBody>
      </p:sp>
      <p:sp>
        <p:nvSpPr>
          <p:cNvPr id="5" name="Rectangle 3"/>
          <p:cNvSpPr>
            <a:spLocks/>
          </p:cNvSpPr>
          <p:nvPr/>
        </p:nvSpPr>
        <p:spPr bwMode="auto">
          <a:xfrm>
            <a:off x="4572000" y="2204864"/>
            <a:ext cx="4389000" cy="3312368"/>
          </a:xfrm>
          <a:prstGeom prst="rect">
            <a:avLst/>
          </a:prstGeom>
          <a:solidFill>
            <a:srgbClr val="C00000">
              <a:alpha val="89803"/>
            </a:srgbClr>
          </a:solidFill>
          <a:ln>
            <a:noFill/>
          </a:ln>
        </p:spPr>
        <p:txBody>
          <a:bodyPr lIns="0" tIns="0" rIns="0" bIns="0"/>
          <a:lstStyle/>
          <a:p>
            <a:pPr algn="l">
              <a:lnSpc>
                <a:spcPct val="70000"/>
              </a:lnSpc>
              <a:spcBef>
                <a:spcPts val="2400"/>
              </a:spcBef>
              <a:buSzPct val="171000"/>
            </a:pPr>
            <a:r>
              <a:rPr lang="en-US" dirty="0" smtClean="0">
                <a:solidFill>
                  <a:schemeClr val="tx1"/>
                </a:solidFill>
                <a:ea typeface="Papyrus" charset="0"/>
                <a:cs typeface="Papyrus" charset="0"/>
                <a:sym typeface="Papyrus" charset="0"/>
              </a:rPr>
              <a:t>                                                                                       </a:t>
            </a:r>
            <a:r>
              <a:rPr lang="en-US" dirty="0" smtClean="0">
                <a:ea typeface="Papyrus" charset="0"/>
                <a:cs typeface="Papyrus" charset="0"/>
                <a:sym typeface="Papyrus" charset="0"/>
              </a:rPr>
              <a:t>               </a:t>
            </a:r>
          </a:p>
          <a:p>
            <a:pPr algn="l">
              <a:lnSpc>
                <a:spcPct val="70000"/>
              </a:lnSpc>
              <a:spcBef>
                <a:spcPts val="2400"/>
              </a:spcBef>
              <a:buSzPct val="171000"/>
            </a:pPr>
            <a:r>
              <a:rPr lang="en-US" sz="2400" dirty="0">
                <a:solidFill>
                  <a:schemeClr val="tx1"/>
                </a:solidFill>
                <a:ea typeface="Papyrus" charset="0"/>
                <a:cs typeface="Papyrus" charset="0"/>
                <a:sym typeface="Papyrus" charset="0"/>
              </a:rPr>
              <a:t> </a:t>
            </a:r>
            <a:r>
              <a:rPr lang="en-US" sz="2400" dirty="0" smtClean="0">
                <a:solidFill>
                  <a:schemeClr val="tx1"/>
                </a:solidFill>
                <a:ea typeface="Papyrus" charset="0"/>
                <a:cs typeface="Papyrus" charset="0"/>
                <a:sym typeface="Papyrus" charset="0"/>
              </a:rPr>
              <a:t>       </a:t>
            </a:r>
            <a:endParaRPr lang="en-US" sz="2400" dirty="0">
              <a:solidFill>
                <a:schemeClr val="tx1"/>
              </a:solidFill>
              <a:ea typeface="Papyrus" charset="0"/>
              <a:cs typeface="Papyrus" charset="0"/>
              <a:sym typeface="Papyrus" charset="0"/>
            </a:endParaRPr>
          </a:p>
        </p:txBody>
      </p:sp>
      <p:sp>
        <p:nvSpPr>
          <p:cNvPr id="6" name="Rectangle 4"/>
          <p:cNvSpPr>
            <a:spLocks/>
          </p:cNvSpPr>
          <p:nvPr/>
        </p:nvSpPr>
        <p:spPr bwMode="auto">
          <a:xfrm>
            <a:off x="-540568" y="2996952"/>
            <a:ext cx="4795789"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1333500" lvl="1" indent="-571500">
              <a:lnSpc>
                <a:spcPct val="70000"/>
              </a:lnSpc>
              <a:spcBef>
                <a:spcPts val="2400"/>
              </a:spcBef>
              <a:buSzPct val="171000"/>
              <a:buFont typeface="Papyrus" charset="0"/>
              <a:buChar char="-"/>
            </a:pPr>
            <a:r>
              <a:rPr lang="en-US" sz="2000" dirty="0">
                <a:solidFill>
                  <a:schemeClr val="tx1"/>
                </a:solidFill>
                <a:ea typeface="Papyrus" charset="0"/>
                <a:cs typeface="Papyrus" charset="0"/>
                <a:sym typeface="Papyrus" charset="0"/>
              </a:rPr>
              <a:t>short/symmetrical/isolated pulses </a:t>
            </a:r>
          </a:p>
        </p:txBody>
      </p:sp>
      <p:sp>
        <p:nvSpPr>
          <p:cNvPr id="7" name="Rectangle 5"/>
          <p:cNvSpPr>
            <a:spLocks/>
          </p:cNvSpPr>
          <p:nvPr/>
        </p:nvSpPr>
        <p:spPr bwMode="auto">
          <a:xfrm>
            <a:off x="4355976" y="3008911"/>
            <a:ext cx="4310430" cy="63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889000" indent="-571500" algn="l">
              <a:lnSpc>
                <a:spcPct val="70000"/>
              </a:lnSpc>
              <a:spcBef>
                <a:spcPts val="2400"/>
              </a:spcBef>
              <a:buSzPct val="171000"/>
              <a:buFont typeface="Papyrus" charset="0"/>
              <a:buChar char="-"/>
            </a:pPr>
            <a:r>
              <a:rPr lang="en-US" dirty="0">
                <a:solidFill>
                  <a:schemeClr val="tx1"/>
                </a:solidFill>
                <a:ea typeface="Papyrus" charset="0"/>
                <a:cs typeface="Papyrus" charset="0"/>
                <a:sym typeface="Papyrus" charset="0"/>
              </a:rPr>
              <a:t>in general, longer &amp; repetitive </a:t>
            </a:r>
            <a:r>
              <a:rPr lang="en-US" dirty="0" smtClean="0">
                <a:solidFill>
                  <a:schemeClr val="tx1"/>
                </a:solidFill>
                <a:ea typeface="Papyrus" charset="0"/>
                <a:cs typeface="Papyrus" charset="0"/>
                <a:sym typeface="Papyrus" charset="0"/>
              </a:rPr>
              <a:t>pulses</a:t>
            </a:r>
            <a:endParaRPr lang="en-US" dirty="0">
              <a:solidFill>
                <a:schemeClr val="tx1"/>
              </a:solidFill>
              <a:ea typeface="Papyrus" charset="0"/>
              <a:cs typeface="Papyrus" charset="0"/>
              <a:sym typeface="Papyrus" charset="0"/>
            </a:endParaRPr>
          </a:p>
        </p:txBody>
      </p:sp>
      <p:sp>
        <p:nvSpPr>
          <p:cNvPr id="8" name="Rectangle 6"/>
          <p:cNvSpPr>
            <a:spLocks/>
          </p:cNvSpPr>
          <p:nvPr/>
        </p:nvSpPr>
        <p:spPr bwMode="auto">
          <a:xfrm>
            <a:off x="-531092" y="3501008"/>
            <a:ext cx="4959076"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1333500" lvl="1" indent="-571500" algn="l">
              <a:lnSpc>
                <a:spcPct val="70000"/>
              </a:lnSpc>
              <a:spcBef>
                <a:spcPts val="2400"/>
              </a:spcBef>
              <a:buSzPct val="171000"/>
              <a:buFont typeface="Papyrus" charset="0"/>
              <a:buChar char="-"/>
            </a:pPr>
            <a:r>
              <a:rPr lang="en-US" sz="2000" dirty="0">
                <a:solidFill>
                  <a:schemeClr val="tx1"/>
                </a:solidFill>
                <a:ea typeface="Papyrus" charset="0"/>
                <a:cs typeface="Papyrus" charset="0"/>
                <a:sym typeface="Papyrus" charset="0"/>
              </a:rPr>
              <a:t>random time &amp; direction of </a:t>
            </a:r>
            <a:r>
              <a:rPr lang="en-US" sz="2000" dirty="0" smtClean="0">
                <a:solidFill>
                  <a:schemeClr val="tx1"/>
                </a:solidFill>
                <a:ea typeface="Papyrus" charset="0"/>
                <a:cs typeface="Papyrus" charset="0"/>
                <a:sym typeface="Papyrus" charset="0"/>
              </a:rPr>
              <a:t>arrivals</a:t>
            </a:r>
            <a:endParaRPr lang="en-US" sz="2000" dirty="0">
              <a:solidFill>
                <a:schemeClr val="tx1"/>
              </a:solidFill>
              <a:ea typeface="Papyrus" charset="0"/>
              <a:cs typeface="Papyrus" charset="0"/>
              <a:sym typeface="Papyrus" charset="0"/>
            </a:endParaRPr>
          </a:p>
        </p:txBody>
      </p:sp>
      <p:sp>
        <p:nvSpPr>
          <p:cNvPr id="9" name="Rectangle 7"/>
          <p:cNvSpPr>
            <a:spLocks/>
          </p:cNvSpPr>
          <p:nvPr/>
        </p:nvSpPr>
        <p:spPr bwMode="auto">
          <a:xfrm>
            <a:off x="4355976" y="3642962"/>
            <a:ext cx="4248472" cy="49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889000" indent="-571500" algn="l">
              <a:lnSpc>
                <a:spcPct val="70000"/>
              </a:lnSpc>
              <a:spcBef>
                <a:spcPts val="2400"/>
              </a:spcBef>
              <a:buSzPct val="171000"/>
              <a:buFont typeface="Papyrus" charset="0"/>
              <a:buChar char="-"/>
            </a:pPr>
            <a:r>
              <a:rPr lang="en-US" dirty="0">
                <a:solidFill>
                  <a:schemeClr val="tx1"/>
                </a:solidFill>
                <a:ea typeface="Papyrus" charset="0"/>
                <a:cs typeface="Papyrus" charset="0"/>
                <a:sym typeface="Papyrus" charset="0"/>
              </a:rPr>
              <a:t>in general, localized sources or </a:t>
            </a:r>
            <a:r>
              <a:rPr lang="en-US" dirty="0" smtClean="0">
                <a:solidFill>
                  <a:schemeClr val="tx1"/>
                </a:solidFill>
                <a:ea typeface="Papyrus" charset="0"/>
                <a:cs typeface="Papyrus" charset="0"/>
                <a:sym typeface="Papyrus" charset="0"/>
              </a:rPr>
              <a:t>tracks</a:t>
            </a:r>
            <a:endParaRPr lang="en-US" dirty="0">
              <a:solidFill>
                <a:schemeClr val="tx1"/>
              </a:solidFill>
              <a:ea typeface="Papyrus" charset="0"/>
              <a:cs typeface="Papyrus" charset="0"/>
              <a:sym typeface="Papyrus" charset="0"/>
            </a:endParaRPr>
          </a:p>
        </p:txBody>
      </p:sp>
      <p:sp>
        <p:nvSpPr>
          <p:cNvPr id="10" name="Rectangle 8"/>
          <p:cNvSpPr>
            <a:spLocks/>
          </p:cNvSpPr>
          <p:nvPr/>
        </p:nvSpPr>
        <p:spPr bwMode="auto">
          <a:xfrm>
            <a:off x="-531092" y="4221088"/>
            <a:ext cx="4786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marL="1333500" lvl="1" indent="-571500" algn="l">
              <a:lnSpc>
                <a:spcPct val="70000"/>
              </a:lnSpc>
              <a:spcBef>
                <a:spcPts val="2400"/>
              </a:spcBef>
              <a:buSzPct val="171000"/>
              <a:buFont typeface="Papyrus" charset="0"/>
              <a:buChar char="-"/>
            </a:pPr>
            <a:r>
              <a:rPr lang="en-US" sz="2000" dirty="0" smtClean="0">
                <a:solidFill>
                  <a:schemeClr val="tx1"/>
                </a:solidFill>
                <a:ea typeface="Papyrus" charset="0"/>
                <a:cs typeface="Papyrus" charset="0"/>
                <a:sym typeface="Papyrus" charset="0"/>
              </a:rPr>
              <a:t>~plane</a:t>
            </a:r>
            <a:r>
              <a:rPr lang="en-US" dirty="0" smtClean="0">
                <a:solidFill>
                  <a:schemeClr val="tx1"/>
                </a:solidFill>
                <a:ea typeface="Papyrus" charset="0"/>
                <a:cs typeface="Papyrus" charset="0"/>
                <a:sym typeface="Papyrus" charset="0"/>
              </a:rPr>
              <a:t> </a:t>
            </a:r>
            <a:r>
              <a:rPr lang="en-US" dirty="0">
                <a:solidFill>
                  <a:schemeClr val="tx1"/>
                </a:solidFill>
                <a:ea typeface="Papyrus" charset="0"/>
                <a:cs typeface="Papyrus" charset="0"/>
                <a:sym typeface="Papyrus" charset="0"/>
              </a:rPr>
              <a:t>wave </a:t>
            </a:r>
            <a:r>
              <a:rPr lang="en-US" dirty="0" smtClean="0">
                <a:solidFill>
                  <a:schemeClr val="tx1"/>
                </a:solidFill>
                <a:ea typeface="Papyrus" charset="0"/>
                <a:cs typeface="Papyrus" charset="0"/>
                <a:sym typeface="Papyrus" charset="0"/>
              </a:rPr>
              <a:t>front</a:t>
            </a:r>
            <a:endParaRPr lang="en-US" dirty="0">
              <a:solidFill>
                <a:schemeClr val="tx1"/>
              </a:solidFill>
              <a:ea typeface="Papyrus" charset="0"/>
              <a:cs typeface="Papyrus" charset="0"/>
              <a:sym typeface="Papyrus" charset="0"/>
            </a:endParaRPr>
          </a:p>
        </p:txBody>
      </p:sp>
      <p:sp>
        <p:nvSpPr>
          <p:cNvPr id="11" name="Rectangle 9"/>
          <p:cNvSpPr>
            <a:spLocks/>
          </p:cNvSpPr>
          <p:nvPr/>
        </p:nvSpPr>
        <p:spPr bwMode="auto">
          <a:xfrm>
            <a:off x="-531092" y="4496048"/>
            <a:ext cx="510309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1333500" lvl="1" indent="-571500" algn="l">
              <a:lnSpc>
                <a:spcPct val="70000"/>
              </a:lnSpc>
              <a:spcBef>
                <a:spcPts val="2400"/>
              </a:spcBef>
              <a:buSzPct val="171000"/>
              <a:buFont typeface="Papyrus" charset="0"/>
              <a:buChar char="-"/>
            </a:pPr>
            <a:r>
              <a:rPr lang="en-US" sz="2000" dirty="0">
                <a:solidFill>
                  <a:schemeClr val="tx1"/>
                </a:solidFill>
                <a:ea typeface="Papyrus" charset="0"/>
                <a:cs typeface="Papyrus" charset="0"/>
                <a:sym typeface="Papyrus" charset="0"/>
              </a:rPr>
              <a:t>exponential decrease for lateral amplitude profile</a:t>
            </a:r>
          </a:p>
        </p:txBody>
      </p:sp>
      <p:sp>
        <p:nvSpPr>
          <p:cNvPr id="12" name="Rectangle 10"/>
          <p:cNvSpPr>
            <a:spLocks/>
          </p:cNvSpPr>
          <p:nvPr/>
        </p:nvSpPr>
        <p:spPr bwMode="auto">
          <a:xfrm>
            <a:off x="4355976" y="4230481"/>
            <a:ext cx="5065713" cy="19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marL="889000" indent="-571500" algn="l">
              <a:lnSpc>
                <a:spcPct val="70000"/>
              </a:lnSpc>
              <a:spcBef>
                <a:spcPts val="2400"/>
              </a:spcBef>
              <a:buSzPct val="171000"/>
              <a:buFont typeface="Papyrus" charset="0"/>
              <a:buChar char="-"/>
            </a:pPr>
            <a:r>
              <a:rPr lang="en-US" dirty="0">
                <a:solidFill>
                  <a:schemeClr val="tx1"/>
                </a:solidFill>
                <a:ea typeface="Papyrus" charset="0"/>
                <a:cs typeface="Papyrus" charset="0"/>
                <a:sym typeface="Papyrus" charset="0"/>
              </a:rPr>
              <a:t>spherical wave </a:t>
            </a:r>
            <a:r>
              <a:rPr lang="en-US" dirty="0" smtClean="0">
                <a:solidFill>
                  <a:schemeClr val="tx1"/>
                </a:solidFill>
                <a:ea typeface="Papyrus" charset="0"/>
                <a:cs typeface="Papyrus" charset="0"/>
                <a:sym typeface="Papyrus" charset="0"/>
              </a:rPr>
              <a:t>front</a:t>
            </a:r>
            <a:endParaRPr lang="en-US" dirty="0">
              <a:solidFill>
                <a:schemeClr val="tx1"/>
              </a:solidFill>
              <a:ea typeface="Papyrus" charset="0"/>
              <a:cs typeface="Papyrus" charset="0"/>
              <a:sym typeface="Papyrus" charset="0"/>
            </a:endParaRPr>
          </a:p>
        </p:txBody>
      </p:sp>
      <p:sp>
        <p:nvSpPr>
          <p:cNvPr id="13" name="Rectangle 11"/>
          <p:cNvSpPr>
            <a:spLocks/>
          </p:cNvSpPr>
          <p:nvPr/>
        </p:nvSpPr>
        <p:spPr bwMode="auto">
          <a:xfrm>
            <a:off x="4355976" y="4598876"/>
            <a:ext cx="4465949" cy="45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889000" indent="-571500" algn="l">
              <a:lnSpc>
                <a:spcPct val="70000"/>
              </a:lnSpc>
              <a:spcBef>
                <a:spcPts val="2400"/>
              </a:spcBef>
              <a:buSzPct val="171000"/>
              <a:buFont typeface="Papyrus" charset="0"/>
              <a:buChar char="-"/>
            </a:pPr>
            <a:r>
              <a:rPr lang="en-US" dirty="0">
                <a:solidFill>
                  <a:schemeClr val="tx1"/>
                </a:solidFill>
                <a:ea typeface="Papyrus" charset="0"/>
                <a:cs typeface="Papyrus" charset="0"/>
                <a:sym typeface="Papyrus" charset="0"/>
              </a:rPr>
              <a:t>1/distance decrease for lateral amplitude </a:t>
            </a:r>
            <a:r>
              <a:rPr lang="en-US" dirty="0" smtClean="0">
                <a:solidFill>
                  <a:schemeClr val="tx1"/>
                </a:solidFill>
                <a:ea typeface="Papyrus" charset="0"/>
                <a:cs typeface="Papyrus" charset="0"/>
                <a:sym typeface="Papyrus" charset="0"/>
              </a:rPr>
              <a:t>profile</a:t>
            </a:r>
            <a:endParaRPr lang="en-US" dirty="0">
              <a:solidFill>
                <a:schemeClr val="tx1"/>
              </a:solidFill>
              <a:ea typeface="Papyrus" charset="0"/>
              <a:cs typeface="Papyrus" charset="0"/>
              <a:sym typeface="Papyrus" charset="0"/>
            </a:endParaRPr>
          </a:p>
        </p:txBody>
      </p:sp>
      <p:sp>
        <p:nvSpPr>
          <p:cNvPr id="14" name="Rectangle 13"/>
          <p:cNvSpPr/>
          <p:nvPr/>
        </p:nvSpPr>
        <p:spPr>
          <a:xfrm>
            <a:off x="5593743" y="2492896"/>
            <a:ext cx="3063659" cy="354521"/>
          </a:xfrm>
          <a:prstGeom prst="rect">
            <a:avLst/>
          </a:prstGeom>
        </p:spPr>
        <p:txBody>
          <a:bodyPr wrap="none">
            <a:spAutoFit/>
          </a:bodyPr>
          <a:lstStyle/>
          <a:p>
            <a:pPr>
              <a:lnSpc>
                <a:spcPct val="70000"/>
              </a:lnSpc>
              <a:spcBef>
                <a:spcPts val="2400"/>
              </a:spcBef>
              <a:buSzPct val="171000"/>
            </a:pPr>
            <a:r>
              <a:rPr lang="en-US" sz="2400" dirty="0">
                <a:ea typeface="Papyrus" charset="0"/>
                <a:cs typeface="Papyrus" charset="0"/>
                <a:sym typeface="Papyrus" charset="0"/>
              </a:rPr>
              <a:t>Background signals</a:t>
            </a:r>
          </a:p>
        </p:txBody>
      </p:sp>
      <p:sp>
        <p:nvSpPr>
          <p:cNvPr id="15" name="Rectangle 14"/>
          <p:cNvSpPr/>
          <p:nvPr/>
        </p:nvSpPr>
        <p:spPr>
          <a:xfrm>
            <a:off x="1403648" y="2276872"/>
            <a:ext cx="1923925" cy="523220"/>
          </a:xfrm>
          <a:prstGeom prst="rect">
            <a:avLst/>
          </a:prstGeom>
        </p:spPr>
        <p:txBody>
          <a:bodyPr wrap="none">
            <a:spAutoFit/>
          </a:bodyPr>
          <a:lstStyle/>
          <a:p>
            <a:r>
              <a:rPr lang="en-US" sz="2800" dirty="0"/>
              <a:t>CR signals</a:t>
            </a:r>
          </a:p>
        </p:txBody>
      </p:sp>
    </p:spTree>
    <p:extLst>
      <p:ext uri="{BB962C8B-B14F-4D97-AF65-F5344CB8AC3E}">
        <p14:creationId xmlns:p14="http://schemas.microsoft.com/office/powerpoint/2010/main" val="22573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
          <p:cNvGrpSpPr>
            <a:grpSpLocks/>
          </p:cNvGrpSpPr>
          <p:nvPr/>
        </p:nvGrpSpPr>
        <p:grpSpPr bwMode="auto">
          <a:xfrm>
            <a:off x="10046" y="1628800"/>
            <a:ext cx="9248924" cy="3111987"/>
            <a:chOff x="6" y="1"/>
            <a:chExt cx="8286" cy="2787"/>
          </a:xfrm>
        </p:grpSpPr>
        <p:pic>
          <p:nvPicPr>
            <p:cNvPr id="25616" name="Picture 2"/>
            <p:cNvPicPr>
              <a:picLocks noChangeAspect="1" noChangeArrowheads="1"/>
            </p:cNvPicPr>
            <p:nvPr/>
          </p:nvPicPr>
          <p:blipFill>
            <a:blip r:embed="rId2">
              <a:extLst>
                <a:ext uri="{28A0092B-C50C-407E-A947-70E740481C1C}">
                  <a14:useLocalDpi xmlns:a14="http://schemas.microsoft.com/office/drawing/2010/main" val="0"/>
                </a:ext>
              </a:extLst>
            </a:blip>
            <a:srcRect l="8826" t="6837" r="7402"/>
            <a:stretch>
              <a:fillRect/>
            </a:stretch>
          </p:blipFill>
          <p:spPr bwMode="auto">
            <a:xfrm>
              <a:off x="308" y="1"/>
              <a:ext cx="7984" cy="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17" name="Rectangle 3"/>
            <p:cNvSpPr>
              <a:spLocks/>
            </p:cNvSpPr>
            <p:nvPr/>
          </p:nvSpPr>
          <p:spPr bwMode="auto">
            <a:xfrm>
              <a:off x="199" y="2452"/>
              <a:ext cx="7984" cy="33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000" dirty="0">
                  <a:ea typeface="Gill Sans" charset="0"/>
                  <a:cs typeface="Gill Sans" charset="0"/>
                </a:rPr>
                <a:t>Time [</a:t>
              </a:r>
              <a:r>
                <a:rPr lang="en-US" sz="2000" dirty="0" err="1">
                  <a:ea typeface="Gill Sans" charset="0"/>
                  <a:cs typeface="Gill Sans" charset="0"/>
                </a:rPr>
                <a:t>mn</a:t>
              </a:r>
              <a:r>
                <a:rPr lang="en-US" sz="2000" dirty="0">
                  <a:ea typeface="Gill Sans" charset="0"/>
                  <a:cs typeface="Gill Sans" charset="0"/>
                </a:rPr>
                <a:t>]</a:t>
              </a:r>
            </a:p>
          </p:txBody>
        </p:sp>
        <p:sp>
          <p:nvSpPr>
            <p:cNvPr id="28676" name="Rectangle 4"/>
            <p:cNvSpPr>
              <a:spLocks/>
            </p:cNvSpPr>
            <p:nvPr/>
          </p:nvSpPr>
          <p:spPr bwMode="auto">
            <a:xfrm rot="16216422">
              <a:off x="-1119" y="1126"/>
              <a:ext cx="2785" cy="536"/>
            </a:xfrm>
            <a:prstGeom prst="rect">
              <a:avLst/>
            </a:prstGeom>
            <a:solidFill>
              <a:srgbClr val="FFFFFF"/>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defRPr/>
              </a:pPr>
              <a:r>
                <a:rPr lang="en-US" sz="2100" dirty="0">
                  <a:effectLst>
                    <a:outerShdw blurRad="38100" dist="38100" dir="2700000" algn="tl">
                      <a:srgbClr val="C0C0C0"/>
                    </a:outerShdw>
                  </a:effectLst>
                  <a:ea typeface="Gill Sans" charset="0"/>
                  <a:cs typeface="Gill Sans" charset="0"/>
                </a:rPr>
                <a:t>Azimuth [</a:t>
              </a:r>
              <a:r>
                <a:rPr lang="en-US" sz="2100" dirty="0" err="1">
                  <a:effectLst>
                    <a:outerShdw blurRad="38100" dist="38100" dir="2700000" algn="tl">
                      <a:srgbClr val="C0C0C0"/>
                    </a:outerShdw>
                  </a:effectLst>
                  <a:ea typeface="Gill Sans" charset="0"/>
                  <a:cs typeface="Gill Sans" charset="0"/>
                </a:rPr>
                <a:t>deg</a:t>
              </a:r>
              <a:r>
                <a:rPr lang="en-US" sz="2100" dirty="0">
                  <a:effectLst>
                    <a:outerShdw blurRad="38100" dist="38100" dir="2700000" algn="tl">
                      <a:srgbClr val="C0C0C0"/>
                    </a:outerShdw>
                  </a:effectLst>
                  <a:ea typeface="Gill Sans" charset="0"/>
                  <a:cs typeface="Gill Sans" charset="0"/>
                </a:rPr>
                <a:t>]</a:t>
              </a:r>
            </a:p>
          </p:txBody>
        </p:sp>
      </p:grpSp>
      <p:sp>
        <p:nvSpPr>
          <p:cNvPr id="25603" name="Rectangle 5"/>
          <p:cNvSpPr>
            <a:spLocks noGrp="1" noChangeArrowheads="1"/>
          </p:cNvSpPr>
          <p:nvPr>
            <p:ph type="title"/>
          </p:nvPr>
        </p:nvSpPr>
        <p:spPr>
          <a:xfrm>
            <a:off x="892969" y="-151805"/>
            <a:ext cx="7358063" cy="1714500"/>
          </a:xfrm>
        </p:spPr>
        <p:txBody>
          <a:bodyPr/>
          <a:lstStyle/>
          <a:p>
            <a:pPr eaLnBrk="1" hangingPunct="1"/>
            <a:r>
              <a:rPr lang="en-US" dirty="0" smtClean="0"/>
              <a:t>TREND EAS search</a:t>
            </a:r>
            <a:br>
              <a:rPr lang="en-US" dirty="0" smtClean="0"/>
            </a:br>
            <a:r>
              <a:rPr lang="en-US" sz="3800" dirty="0"/>
              <a:t>Noisy periods rejection</a:t>
            </a:r>
          </a:p>
        </p:txBody>
      </p:sp>
      <p:sp>
        <p:nvSpPr>
          <p:cNvPr id="25604" name="Rectangle 6"/>
          <p:cNvSpPr>
            <a:spLocks noGrp="1" noChangeArrowheads="1"/>
          </p:cNvSpPr>
          <p:nvPr>
            <p:ph type="body" idx="1"/>
          </p:nvPr>
        </p:nvSpPr>
        <p:spPr>
          <a:xfrm>
            <a:off x="312539" y="4969296"/>
            <a:ext cx="8509992" cy="1268016"/>
          </a:xfrm>
        </p:spPr>
        <p:txBody>
          <a:bodyPr>
            <a:normAutofit fontScale="92500"/>
          </a:bodyPr>
          <a:lstStyle/>
          <a:p>
            <a:pPr marL="625056"/>
            <a:r>
              <a:rPr lang="en-US" smtClean="0">
                <a:solidFill>
                  <a:srgbClr val="FFFFFF"/>
                </a:solidFill>
              </a:rPr>
              <a:t>Select quiet periods (&lt;3evts/3mins)</a:t>
            </a:r>
          </a:p>
          <a:p>
            <a:pPr marL="625056"/>
            <a:r>
              <a:rPr lang="en-US" smtClean="0">
                <a:solidFill>
                  <a:srgbClr val="FFFFFF"/>
                </a:solidFill>
              </a:rPr>
              <a:t>69% of 6-antennas prototype data (403h)</a:t>
            </a:r>
          </a:p>
        </p:txBody>
      </p:sp>
      <p:grpSp>
        <p:nvGrpSpPr>
          <p:cNvPr id="28679" name="Group 7"/>
          <p:cNvGrpSpPr>
            <a:grpSpLocks/>
          </p:cNvGrpSpPr>
          <p:nvPr/>
        </p:nvGrpSpPr>
        <p:grpSpPr bwMode="auto">
          <a:xfrm>
            <a:off x="794742" y="1628800"/>
            <a:ext cx="8233172" cy="2580680"/>
            <a:chOff x="0" y="0"/>
            <a:chExt cx="7376" cy="2312"/>
          </a:xfrm>
        </p:grpSpPr>
        <p:sp>
          <p:nvSpPr>
            <p:cNvPr id="25606" name="Rectangle 8"/>
            <p:cNvSpPr>
              <a:spLocks/>
            </p:cNvSpPr>
            <p:nvPr/>
          </p:nvSpPr>
          <p:spPr bwMode="auto">
            <a:xfrm>
              <a:off x="992" y="0"/>
              <a:ext cx="184" cy="2312"/>
            </a:xfrm>
            <a:prstGeom prst="rect">
              <a:avLst/>
            </a:prstGeom>
            <a:solidFill>
              <a:srgbClr val="FF530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07" name="Rectangle 9"/>
            <p:cNvSpPr>
              <a:spLocks/>
            </p:cNvSpPr>
            <p:nvPr/>
          </p:nvSpPr>
          <p:spPr bwMode="auto">
            <a:xfrm>
              <a:off x="4416" y="0"/>
              <a:ext cx="400" cy="2312"/>
            </a:xfrm>
            <a:prstGeom prst="rect">
              <a:avLst/>
            </a:prstGeom>
            <a:solidFill>
              <a:srgbClr val="FF530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08" name="Rectangle 10"/>
            <p:cNvSpPr>
              <a:spLocks/>
            </p:cNvSpPr>
            <p:nvPr/>
          </p:nvSpPr>
          <p:spPr bwMode="auto">
            <a:xfrm>
              <a:off x="6544" y="0"/>
              <a:ext cx="832" cy="2312"/>
            </a:xfrm>
            <a:prstGeom prst="rect">
              <a:avLst/>
            </a:prstGeom>
            <a:solidFill>
              <a:srgbClr val="FF530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09" name="Rectangle 11"/>
            <p:cNvSpPr>
              <a:spLocks/>
            </p:cNvSpPr>
            <p:nvPr/>
          </p:nvSpPr>
          <p:spPr bwMode="auto">
            <a:xfrm>
              <a:off x="1728" y="0"/>
              <a:ext cx="1432" cy="2312"/>
            </a:xfrm>
            <a:prstGeom prst="rect">
              <a:avLst/>
            </a:prstGeom>
            <a:solidFill>
              <a:srgbClr val="558E2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10" name="Rectangle 12"/>
            <p:cNvSpPr>
              <a:spLocks/>
            </p:cNvSpPr>
            <p:nvPr/>
          </p:nvSpPr>
          <p:spPr bwMode="auto">
            <a:xfrm>
              <a:off x="0" y="0"/>
              <a:ext cx="992" cy="2312"/>
            </a:xfrm>
            <a:prstGeom prst="rect">
              <a:avLst/>
            </a:prstGeom>
            <a:solidFill>
              <a:srgbClr val="558E2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11" name="Rectangle 13"/>
            <p:cNvSpPr>
              <a:spLocks/>
            </p:cNvSpPr>
            <p:nvPr/>
          </p:nvSpPr>
          <p:spPr bwMode="auto">
            <a:xfrm>
              <a:off x="4816" y="0"/>
              <a:ext cx="1728" cy="2312"/>
            </a:xfrm>
            <a:prstGeom prst="rect">
              <a:avLst/>
            </a:prstGeom>
            <a:solidFill>
              <a:srgbClr val="558E2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12" name="Rectangle 14"/>
            <p:cNvSpPr>
              <a:spLocks/>
            </p:cNvSpPr>
            <p:nvPr/>
          </p:nvSpPr>
          <p:spPr bwMode="auto">
            <a:xfrm>
              <a:off x="1448" y="0"/>
              <a:ext cx="280" cy="2312"/>
            </a:xfrm>
            <a:prstGeom prst="rect">
              <a:avLst/>
            </a:prstGeom>
            <a:solidFill>
              <a:srgbClr val="FF530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13" name="Rectangle 15"/>
            <p:cNvSpPr>
              <a:spLocks/>
            </p:cNvSpPr>
            <p:nvPr/>
          </p:nvSpPr>
          <p:spPr bwMode="auto">
            <a:xfrm>
              <a:off x="1176" y="0"/>
              <a:ext cx="272" cy="2312"/>
            </a:xfrm>
            <a:prstGeom prst="rect">
              <a:avLst/>
            </a:prstGeom>
            <a:solidFill>
              <a:srgbClr val="558E2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14" name="Rectangle 16"/>
            <p:cNvSpPr>
              <a:spLocks/>
            </p:cNvSpPr>
            <p:nvPr/>
          </p:nvSpPr>
          <p:spPr bwMode="auto">
            <a:xfrm>
              <a:off x="3160" y="0"/>
              <a:ext cx="224" cy="2312"/>
            </a:xfrm>
            <a:prstGeom prst="rect">
              <a:avLst/>
            </a:prstGeom>
            <a:solidFill>
              <a:srgbClr val="FF530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sp>
          <p:nvSpPr>
            <p:cNvPr id="25615" name="Rectangle 17"/>
            <p:cNvSpPr>
              <a:spLocks/>
            </p:cNvSpPr>
            <p:nvPr/>
          </p:nvSpPr>
          <p:spPr bwMode="auto">
            <a:xfrm>
              <a:off x="3384" y="0"/>
              <a:ext cx="1032" cy="2312"/>
            </a:xfrm>
            <a:prstGeom prst="rect">
              <a:avLst/>
            </a:prstGeom>
            <a:solidFill>
              <a:srgbClr val="558E28">
                <a:alpha val="79999"/>
              </a:srgbClr>
            </a:solidFill>
            <a:ln>
              <a:noFill/>
            </a:ln>
            <a:extLst>
              <a:ext uri="{91240B29-F687-4F45-9708-019B960494DF}">
                <a14:hiddenLine xmlns:a14="http://schemas.microsoft.com/office/drawing/2010/main" w="25400">
                  <a:solidFill>
                    <a:srgbClr val="000000">
                      <a:alpha val="79999"/>
                    </a:srgbClr>
                  </a:solidFill>
                  <a:miter lim="800000"/>
                  <a:headEnd/>
                  <a:tailEnd/>
                </a14:hiddenLine>
              </a:ext>
            </a:extLst>
          </p:spPr>
          <p:txBody>
            <a:bodyPr lIns="0" tIns="0" rIns="0" bIns="0"/>
            <a:lstStyle/>
            <a:p>
              <a:endParaRPr lang="en-US"/>
            </a:p>
          </p:txBody>
        </p:sp>
      </p:grpSp>
    </p:spTree>
    <p:extLst>
      <p:ext uri="{BB962C8B-B14F-4D97-AF65-F5344CB8AC3E}">
        <p14:creationId xmlns:p14="http://schemas.microsoft.com/office/powerpoint/2010/main" val="133704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TREND EAS </a:t>
            </a:r>
            <a:r>
              <a:rPr lang="fr-FR" dirty="0" err="1" smtClean="0"/>
              <a:t>search</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171" r="1620" b="3198"/>
          <a:stretch/>
        </p:blipFill>
        <p:spPr>
          <a:xfrm>
            <a:off x="107504" y="2216422"/>
            <a:ext cx="4346586" cy="3969341"/>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884" r="5631" b="35065"/>
          <a:stretch/>
        </p:blipFill>
        <p:spPr>
          <a:xfrm>
            <a:off x="4618966" y="2204864"/>
            <a:ext cx="4417529" cy="3952514"/>
          </a:xfrm>
          <a:prstGeom prst="rect">
            <a:avLst/>
          </a:prstGeom>
        </p:spPr>
      </p:pic>
      <p:sp>
        <p:nvSpPr>
          <p:cNvPr id="6" name="TextBox 5"/>
          <p:cNvSpPr txBox="1"/>
          <p:nvPr/>
        </p:nvSpPr>
        <p:spPr>
          <a:xfrm>
            <a:off x="107504" y="1628799"/>
            <a:ext cx="7111242" cy="461665"/>
          </a:xfrm>
          <a:prstGeom prst="rect">
            <a:avLst/>
          </a:prstGeom>
          <a:noFill/>
        </p:spPr>
        <p:txBody>
          <a:bodyPr wrap="none" rtlCol="0">
            <a:spAutoFit/>
          </a:bodyPr>
          <a:lstStyle/>
          <a:p>
            <a:r>
              <a:rPr lang="fr-FR" sz="2400" b="1" dirty="0" smtClean="0">
                <a:solidFill>
                  <a:schemeClr val="bg2"/>
                </a:solidFill>
              </a:rPr>
              <a:t> «Quiet» </a:t>
            </a:r>
            <a:r>
              <a:rPr lang="fr-FR" sz="2400" b="1" dirty="0" err="1" smtClean="0">
                <a:solidFill>
                  <a:schemeClr val="bg2"/>
                </a:solidFill>
              </a:rPr>
              <a:t>periods</a:t>
            </a:r>
            <a:r>
              <a:rPr lang="fr-FR" sz="2400" b="1" dirty="0" smtClean="0">
                <a:solidFill>
                  <a:schemeClr val="bg2"/>
                </a:solidFill>
              </a:rPr>
              <a:t> data: 2259 </a:t>
            </a:r>
            <a:r>
              <a:rPr lang="fr-FR" sz="2400" b="1" dirty="0" err="1" smtClean="0">
                <a:solidFill>
                  <a:schemeClr val="bg2"/>
                </a:solidFill>
              </a:rPr>
              <a:t>events</a:t>
            </a:r>
            <a:r>
              <a:rPr lang="fr-FR" sz="2400" b="1" dirty="0" smtClean="0">
                <a:solidFill>
                  <a:schemeClr val="bg2"/>
                </a:solidFill>
              </a:rPr>
              <a:t> in 403 </a:t>
            </a:r>
            <a:r>
              <a:rPr lang="fr-FR" sz="2400" b="1" dirty="0" err="1" smtClean="0">
                <a:solidFill>
                  <a:schemeClr val="bg2"/>
                </a:solidFill>
              </a:rPr>
              <a:t>hours</a:t>
            </a:r>
            <a:endParaRPr lang="en-US" sz="2400" b="1" dirty="0">
              <a:solidFill>
                <a:schemeClr val="bg2"/>
              </a:solidFill>
            </a:endParaRPr>
          </a:p>
        </p:txBody>
      </p:sp>
      <p:grpSp>
        <p:nvGrpSpPr>
          <p:cNvPr id="12" name="Group 11"/>
          <p:cNvGrpSpPr/>
          <p:nvPr/>
        </p:nvGrpSpPr>
        <p:grpSpPr>
          <a:xfrm>
            <a:off x="179512" y="2636912"/>
            <a:ext cx="8712968" cy="4032448"/>
            <a:chOff x="179512" y="2636912"/>
            <a:chExt cx="8712968" cy="4032448"/>
          </a:xfrm>
        </p:grpSpPr>
        <p:sp>
          <p:nvSpPr>
            <p:cNvPr id="7" name="TextBox 6"/>
            <p:cNvSpPr txBox="1"/>
            <p:nvPr/>
          </p:nvSpPr>
          <p:spPr>
            <a:xfrm>
              <a:off x="179512" y="6269250"/>
              <a:ext cx="3937296" cy="400110"/>
            </a:xfrm>
            <a:prstGeom prst="rect">
              <a:avLst/>
            </a:prstGeom>
            <a:noFill/>
          </p:spPr>
          <p:txBody>
            <a:bodyPr wrap="none" rtlCol="0">
              <a:spAutoFit/>
            </a:bodyPr>
            <a:lstStyle/>
            <a:p>
              <a:r>
                <a:rPr lang="fr-FR" sz="2000" b="1" dirty="0" smtClean="0"/>
                <a:t>Select </a:t>
              </a:r>
              <a:r>
                <a:rPr lang="fr-FR" sz="2000" b="1" dirty="0" err="1" smtClean="0"/>
                <a:t>events</a:t>
              </a:r>
              <a:r>
                <a:rPr lang="fr-FR" sz="2000" b="1" dirty="0" smtClean="0"/>
                <a:t> </a:t>
              </a:r>
              <a:r>
                <a:rPr lang="fr-FR" sz="2000" b="1" dirty="0" err="1" smtClean="0"/>
                <a:t>with</a:t>
              </a:r>
              <a:r>
                <a:rPr lang="fr-FR" sz="2000" b="1" dirty="0" smtClean="0"/>
                <a:t> </a:t>
              </a:r>
              <a:r>
                <a:rPr lang="fr-FR" sz="2000" b="1" dirty="0" smtClean="0">
                  <a:latin typeface="Symbol" pitchFamily="18" charset="2"/>
                </a:rPr>
                <a:t>q</a:t>
              </a:r>
              <a:r>
                <a:rPr lang="fr-FR" sz="2000" b="1" dirty="0" smtClean="0"/>
                <a:t>&lt;65° </a:t>
              </a:r>
              <a:r>
                <a:rPr lang="fr-FR" sz="2000" b="1" dirty="0" err="1" smtClean="0"/>
                <a:t>only</a:t>
              </a:r>
              <a:r>
                <a:rPr lang="fr-FR" sz="2000" b="1" dirty="0" smtClean="0"/>
                <a:t>.</a:t>
              </a:r>
              <a:endParaRPr lang="en-US" sz="2000" b="1" dirty="0"/>
            </a:p>
          </p:txBody>
        </p:sp>
        <p:sp>
          <p:nvSpPr>
            <p:cNvPr id="9" name="Rectangle 8"/>
            <p:cNvSpPr/>
            <p:nvPr/>
          </p:nvSpPr>
          <p:spPr>
            <a:xfrm>
              <a:off x="5220072" y="4423566"/>
              <a:ext cx="2664296" cy="1264774"/>
            </a:xfrm>
            <a:prstGeom prst="rect">
              <a:avLst/>
            </a:prstGeom>
            <a:solidFill>
              <a:srgbClr val="00B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84368" y="4423566"/>
              <a:ext cx="1008112" cy="1264774"/>
            </a:xfrm>
            <a:prstGeom prst="rect">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5576" y="2636912"/>
              <a:ext cx="3096344" cy="3096344"/>
            </a:xfrm>
            <a:prstGeom prst="ellips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87624" y="3068960"/>
              <a:ext cx="2232248" cy="2232248"/>
            </a:xfrm>
            <a:prstGeom prst="ellipse">
              <a:avLst/>
            </a:prstGeom>
            <a:solidFill>
              <a:srgbClr val="00B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04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TREND EAS </a:t>
            </a:r>
            <a:r>
              <a:rPr lang="fr-FR" dirty="0" err="1" smtClean="0"/>
              <a:t>search</a:t>
            </a:r>
            <a:endParaRPr lang="en-US" dirty="0"/>
          </a:p>
        </p:txBody>
      </p:sp>
      <p:sp>
        <p:nvSpPr>
          <p:cNvPr id="3" name="Content Placeholder 2"/>
          <p:cNvSpPr>
            <a:spLocks noGrp="1"/>
          </p:cNvSpPr>
          <p:nvPr>
            <p:ph idx="1"/>
          </p:nvPr>
        </p:nvSpPr>
        <p:spPr>
          <a:xfrm>
            <a:off x="97160" y="1600200"/>
            <a:ext cx="8651304" cy="4525963"/>
          </a:xfrm>
        </p:spPr>
        <p:txBody>
          <a:bodyPr/>
          <a:lstStyle/>
          <a:p>
            <a:r>
              <a:rPr lang="fr-FR" dirty="0" smtClean="0"/>
              <a:t>3 </a:t>
            </a:r>
            <a:r>
              <a:rPr lang="fr-FR" dirty="0" err="1"/>
              <a:t>a</a:t>
            </a:r>
            <a:r>
              <a:rPr lang="fr-FR" dirty="0" err="1" smtClean="0"/>
              <a:t>dditionnal</a:t>
            </a:r>
            <a:r>
              <a:rPr lang="fr-FR" dirty="0" smtClean="0"/>
              <a:t> </a:t>
            </a:r>
            <a:r>
              <a:rPr lang="fr-FR" dirty="0" err="1" smtClean="0"/>
              <a:t>cuts</a:t>
            </a:r>
            <a:r>
              <a:rPr lang="fr-FR" dirty="0" smtClean="0"/>
              <a:t> </a:t>
            </a:r>
          </a:p>
          <a:p>
            <a:pPr marL="0" indent="0">
              <a:buNone/>
            </a:pPr>
            <a:r>
              <a:rPr lang="fr-FR" dirty="0"/>
              <a:t> </a:t>
            </a:r>
            <a:r>
              <a:rPr lang="fr-FR" dirty="0" smtClean="0"/>
              <a:t>      25 EAS candidates</a:t>
            </a:r>
            <a:endParaRPr lang="en-US" dirty="0"/>
          </a:p>
        </p:txBody>
      </p:sp>
      <p:grpSp>
        <p:nvGrpSpPr>
          <p:cNvPr id="11" name="Group 10"/>
          <p:cNvGrpSpPr/>
          <p:nvPr/>
        </p:nvGrpSpPr>
        <p:grpSpPr>
          <a:xfrm>
            <a:off x="5355902" y="2793122"/>
            <a:ext cx="3392562" cy="3589557"/>
            <a:chOff x="5355902" y="2793122"/>
            <a:chExt cx="3392562" cy="3589557"/>
          </a:xfrm>
        </p:grpSpPr>
        <p:sp>
          <p:nvSpPr>
            <p:cNvPr id="5" name="TextBox 4"/>
            <p:cNvSpPr txBox="1"/>
            <p:nvPr/>
          </p:nvSpPr>
          <p:spPr>
            <a:xfrm>
              <a:off x="5398683" y="2793122"/>
              <a:ext cx="3349781" cy="707886"/>
            </a:xfrm>
            <a:prstGeom prst="rect">
              <a:avLst/>
            </a:prstGeom>
            <a:noFill/>
          </p:spPr>
          <p:txBody>
            <a:bodyPr wrap="square" rtlCol="0">
              <a:spAutoFit/>
            </a:bodyPr>
            <a:lstStyle/>
            <a:p>
              <a:r>
                <a:rPr lang="fr-FR" sz="2000" dirty="0" smtClean="0">
                  <a:latin typeface="Symbol" pitchFamily="18" charset="2"/>
                </a:rPr>
                <a:t>2.1s</a:t>
              </a:r>
              <a:r>
                <a:rPr lang="fr-FR" sz="2000" dirty="0" smtClean="0"/>
                <a:t> </a:t>
              </a:r>
              <a:r>
                <a:rPr lang="fr-FR" sz="2000" dirty="0" err="1" smtClean="0"/>
                <a:t>excess</a:t>
              </a:r>
              <a:r>
                <a:rPr lang="fr-FR" sz="2000" dirty="0" smtClean="0"/>
                <a:t> </a:t>
              </a:r>
              <a:r>
                <a:rPr lang="fr-FR" sz="2000" dirty="0" err="1" smtClean="0"/>
                <a:t>towards</a:t>
              </a:r>
              <a:r>
                <a:rPr lang="fr-FR" sz="2000" dirty="0" smtClean="0"/>
                <a:t> </a:t>
              </a:r>
              <a:r>
                <a:rPr lang="fr-FR" sz="2000" dirty="0" err="1" smtClean="0"/>
                <a:t>North</a:t>
              </a:r>
              <a:r>
                <a:rPr lang="fr-FR" sz="2000" dirty="0" smtClean="0"/>
                <a:t> </a:t>
              </a:r>
              <a:r>
                <a:rPr lang="fr-FR" sz="2000" dirty="0"/>
                <a:t>(20/25 </a:t>
              </a:r>
              <a:r>
                <a:rPr lang="fr-FR" sz="2000" dirty="0" err="1"/>
                <a:t>events</a:t>
              </a:r>
              <a:r>
                <a:rPr lang="fr-FR" sz="2000" dirty="0"/>
                <a:t>)</a:t>
              </a:r>
              <a:endParaRPr lang="en-US" sz="2000" dirty="0"/>
            </a:p>
          </p:txBody>
        </p:sp>
        <p:grpSp>
          <p:nvGrpSpPr>
            <p:cNvPr id="8" name="Group 7"/>
            <p:cNvGrpSpPr/>
            <p:nvPr/>
          </p:nvGrpSpPr>
          <p:grpSpPr>
            <a:xfrm>
              <a:off x="5355902" y="3645024"/>
              <a:ext cx="3003293" cy="2737655"/>
              <a:chOff x="5355902" y="3645024"/>
              <a:chExt cx="3003293" cy="2737655"/>
            </a:xfrm>
          </p:grpSpPr>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37" t="1" r="-1937" b="-520"/>
              <a:stretch/>
            </p:blipFill>
            <p:spPr bwMode="auto">
              <a:xfrm>
                <a:off x="5355902" y="3645024"/>
                <a:ext cx="3003293" cy="273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p:nvPr/>
            </p:nvSpPr>
            <p:spPr>
              <a:xfrm>
                <a:off x="5490686" y="5877272"/>
                <a:ext cx="1529586" cy="369332"/>
              </a:xfrm>
              <a:prstGeom prst="rect">
                <a:avLst/>
              </a:prstGeom>
              <a:noFill/>
            </p:spPr>
            <p:txBody>
              <a:bodyPr wrap="none" rtlCol="0">
                <a:spAutoFit/>
              </a:bodyPr>
              <a:lstStyle/>
              <a:p>
                <a:r>
                  <a:rPr lang="fr-FR" b="1" dirty="0" smtClean="0"/>
                  <a:t>CODALEMA</a:t>
                </a:r>
                <a:endParaRPr lang="en-US" b="1" dirty="0"/>
              </a:p>
            </p:txBody>
          </p:sp>
        </p:grpSp>
      </p:grpSp>
      <p:grpSp>
        <p:nvGrpSpPr>
          <p:cNvPr id="13" name="Group 12"/>
          <p:cNvGrpSpPr/>
          <p:nvPr/>
        </p:nvGrpSpPr>
        <p:grpSpPr>
          <a:xfrm>
            <a:off x="467544" y="2839274"/>
            <a:ext cx="4608512" cy="3974102"/>
            <a:chOff x="467544" y="2708921"/>
            <a:chExt cx="4608512" cy="3974102"/>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972"/>
            <a:stretch/>
          </p:blipFill>
          <p:spPr>
            <a:xfrm>
              <a:off x="467544" y="2708921"/>
              <a:ext cx="4608512" cy="3974102"/>
            </a:xfrm>
            <a:prstGeom prst="rect">
              <a:avLst/>
            </a:prstGeom>
          </p:spPr>
        </p:pic>
        <p:sp>
          <p:nvSpPr>
            <p:cNvPr id="9" name="Oval 8"/>
            <p:cNvSpPr/>
            <p:nvPr/>
          </p:nvSpPr>
          <p:spPr>
            <a:xfrm>
              <a:off x="2807804" y="5013850"/>
              <a:ext cx="72008" cy="71333"/>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0" name="TextBox 9"/>
            <p:cNvSpPr txBox="1"/>
            <p:nvPr/>
          </p:nvSpPr>
          <p:spPr>
            <a:xfrm>
              <a:off x="2532665" y="5003884"/>
              <a:ext cx="622286" cy="369332"/>
            </a:xfrm>
            <a:prstGeom prst="rect">
              <a:avLst/>
            </a:prstGeom>
            <a:noFill/>
          </p:spPr>
          <p:txBody>
            <a:bodyPr wrap="none" rtlCol="0">
              <a:spAutoFit/>
            </a:bodyPr>
            <a:lstStyle/>
            <a:p>
              <a:r>
                <a:rPr lang="fr-FR" b="1" dirty="0" err="1" smtClean="0">
                  <a:solidFill>
                    <a:srgbClr val="00B050"/>
                  </a:solidFill>
                </a:rPr>
                <a:t>B</a:t>
              </a:r>
              <a:r>
                <a:rPr lang="fr-FR" b="1" baseline="-25000" dirty="0" err="1" smtClean="0">
                  <a:solidFill>
                    <a:srgbClr val="00B050"/>
                  </a:solidFill>
                </a:rPr>
                <a:t>geo</a:t>
              </a:r>
              <a:endParaRPr lang="en-US" b="1" baseline="-25000" dirty="0">
                <a:solidFill>
                  <a:srgbClr val="00B050"/>
                </a:solidFill>
              </a:endParaRPr>
            </a:p>
          </p:txBody>
        </p:sp>
      </p:grpSp>
      <p:sp>
        <p:nvSpPr>
          <p:cNvPr id="12" name="Right Arrow 11"/>
          <p:cNvSpPr/>
          <p:nvPr/>
        </p:nvSpPr>
        <p:spPr>
          <a:xfrm>
            <a:off x="467544" y="2276872"/>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83968" y="1630540"/>
            <a:ext cx="3150096" cy="646331"/>
          </a:xfrm>
          <a:prstGeom prst="rect">
            <a:avLst/>
          </a:prstGeom>
          <a:ln w="28575">
            <a:solidFill>
              <a:srgbClr val="00B050"/>
            </a:solidFill>
          </a:ln>
        </p:spPr>
        <p:txBody>
          <a:bodyPr wrap="square">
            <a:spAutoFit/>
          </a:bodyPr>
          <a:lstStyle/>
          <a:p>
            <a:pPr algn="ctr"/>
            <a:r>
              <a:rPr lang="fr-FR" b="1" dirty="0" err="1" smtClean="0">
                <a:solidFill>
                  <a:srgbClr val="00B050"/>
                </a:solidFill>
              </a:rPr>
              <a:t>see</a:t>
            </a:r>
            <a:r>
              <a:rPr lang="fr-FR" b="1" dirty="0" smtClean="0">
                <a:solidFill>
                  <a:srgbClr val="00B050"/>
                </a:solidFill>
              </a:rPr>
              <a:t> </a:t>
            </a:r>
            <a:r>
              <a:rPr lang="fr-FR" b="1" dirty="0" err="1">
                <a:solidFill>
                  <a:srgbClr val="00B050"/>
                </a:solidFill>
              </a:rPr>
              <a:t>Astropart</a:t>
            </a:r>
            <a:r>
              <a:rPr lang="fr-FR" b="1" dirty="0">
                <a:solidFill>
                  <a:srgbClr val="00B050"/>
                </a:solidFill>
              </a:rPr>
              <a:t> </a:t>
            </a:r>
            <a:r>
              <a:rPr lang="fr-FR" b="1" dirty="0" err="1" smtClean="0">
                <a:solidFill>
                  <a:srgbClr val="00B050"/>
                </a:solidFill>
              </a:rPr>
              <a:t>Phys</a:t>
            </a:r>
            <a:r>
              <a:rPr lang="fr-FR" b="1" dirty="0" smtClean="0">
                <a:solidFill>
                  <a:srgbClr val="00B050"/>
                </a:solidFill>
              </a:rPr>
              <a:t> </a:t>
            </a:r>
            <a:r>
              <a:rPr lang="fr-FR" b="1" dirty="0" err="1" smtClean="0">
                <a:solidFill>
                  <a:srgbClr val="00B050"/>
                </a:solidFill>
              </a:rPr>
              <a:t>paper</a:t>
            </a:r>
            <a:r>
              <a:rPr lang="fr-FR" b="1" dirty="0" smtClean="0">
                <a:solidFill>
                  <a:srgbClr val="00B050"/>
                </a:solidFill>
              </a:rPr>
              <a:t>: </a:t>
            </a:r>
            <a:r>
              <a:rPr lang="en-US" b="1" dirty="0" smtClean="0">
                <a:solidFill>
                  <a:srgbClr val="00B050"/>
                </a:solidFill>
              </a:rPr>
              <a:t>arXiv:1007.4359</a:t>
            </a:r>
            <a:endParaRPr lang="en-US" b="1" dirty="0">
              <a:solidFill>
                <a:srgbClr val="00B050"/>
              </a:solidFill>
            </a:endParaRPr>
          </a:p>
        </p:txBody>
      </p:sp>
    </p:spTree>
    <p:extLst>
      <p:ext uri="{BB962C8B-B14F-4D97-AF65-F5344CB8AC3E}">
        <p14:creationId xmlns:p14="http://schemas.microsoft.com/office/powerpoint/2010/main" val="21542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EAS </a:t>
            </a:r>
            <a:r>
              <a:rPr lang="fr-FR" dirty="0" err="1" smtClean="0"/>
              <a:t>shower</a:t>
            </a:r>
            <a:r>
              <a:rPr lang="fr-FR" dirty="0" smtClean="0"/>
              <a:t> reconstruction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1633158"/>
            <a:ext cx="4685203" cy="381642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421492"/>
            <a:ext cx="3765573" cy="4239756"/>
          </a:xfrm>
          <a:prstGeom prst="rect">
            <a:avLst/>
          </a:prstGeom>
        </p:spPr>
      </p:pic>
      <p:sp>
        <p:nvSpPr>
          <p:cNvPr id="8" name="TextBox 7"/>
          <p:cNvSpPr txBox="1"/>
          <p:nvPr/>
        </p:nvSpPr>
        <p:spPr>
          <a:xfrm>
            <a:off x="251520" y="5805264"/>
            <a:ext cx="8208912" cy="1015663"/>
          </a:xfrm>
          <a:prstGeom prst="rect">
            <a:avLst/>
          </a:prstGeom>
          <a:noFill/>
        </p:spPr>
        <p:txBody>
          <a:bodyPr wrap="square" rtlCol="0">
            <a:spAutoFit/>
          </a:bodyPr>
          <a:lstStyle/>
          <a:p>
            <a:r>
              <a:rPr lang="fr-FR" sz="2000" dirty="0" err="1" smtClean="0">
                <a:solidFill>
                  <a:schemeClr val="bg2"/>
                </a:solidFill>
              </a:rPr>
              <a:t>Shower</a:t>
            </a:r>
            <a:r>
              <a:rPr lang="fr-FR" sz="2000" dirty="0" smtClean="0">
                <a:solidFill>
                  <a:schemeClr val="bg2"/>
                </a:solidFill>
              </a:rPr>
              <a:t> </a:t>
            </a:r>
            <a:r>
              <a:rPr lang="fr-FR" sz="2000" dirty="0" err="1" smtClean="0">
                <a:solidFill>
                  <a:schemeClr val="bg2"/>
                </a:solidFill>
              </a:rPr>
              <a:t>core</a:t>
            </a:r>
            <a:r>
              <a:rPr lang="fr-FR" sz="2000" dirty="0" smtClean="0">
                <a:solidFill>
                  <a:schemeClr val="bg2"/>
                </a:solidFill>
              </a:rPr>
              <a:t> position &amp; </a:t>
            </a:r>
            <a:r>
              <a:rPr lang="fr-FR" sz="2000" dirty="0" err="1" smtClean="0">
                <a:solidFill>
                  <a:schemeClr val="bg2"/>
                </a:solidFill>
              </a:rPr>
              <a:t>lateral</a:t>
            </a:r>
            <a:r>
              <a:rPr lang="fr-FR" sz="2000" dirty="0" smtClean="0">
                <a:solidFill>
                  <a:schemeClr val="bg2"/>
                </a:solidFill>
              </a:rPr>
              <a:t> distribution </a:t>
            </a:r>
            <a:r>
              <a:rPr lang="fr-FR" sz="2000" dirty="0" err="1" smtClean="0">
                <a:solidFill>
                  <a:schemeClr val="bg2"/>
                </a:solidFill>
              </a:rPr>
              <a:t>could</a:t>
            </a:r>
            <a:r>
              <a:rPr lang="fr-FR" sz="2000" dirty="0" smtClean="0">
                <a:solidFill>
                  <a:schemeClr val="bg2"/>
                </a:solidFill>
              </a:rPr>
              <a:t> </a:t>
            </a:r>
            <a:r>
              <a:rPr lang="fr-FR" sz="2000" dirty="0" err="1" smtClean="0">
                <a:solidFill>
                  <a:schemeClr val="bg2"/>
                </a:solidFill>
              </a:rPr>
              <a:t>be</a:t>
            </a:r>
            <a:r>
              <a:rPr lang="fr-FR" sz="2000" dirty="0" smtClean="0">
                <a:solidFill>
                  <a:schemeClr val="bg2"/>
                </a:solidFill>
              </a:rPr>
              <a:t> </a:t>
            </a:r>
            <a:r>
              <a:rPr lang="fr-FR" sz="2000" dirty="0" err="1" smtClean="0">
                <a:solidFill>
                  <a:schemeClr val="bg2"/>
                </a:solidFill>
              </a:rPr>
              <a:t>reconstructed</a:t>
            </a:r>
            <a:r>
              <a:rPr lang="fr-FR" sz="2000" dirty="0" smtClean="0">
                <a:solidFill>
                  <a:schemeClr val="bg2"/>
                </a:solidFill>
              </a:rPr>
              <a:t> for 18 candidates. Not </a:t>
            </a:r>
            <a:r>
              <a:rPr lang="fr-FR" sz="2000" dirty="0" err="1" smtClean="0">
                <a:solidFill>
                  <a:schemeClr val="bg2"/>
                </a:solidFill>
              </a:rPr>
              <a:t>totaly</a:t>
            </a:r>
            <a:r>
              <a:rPr lang="fr-FR" sz="2000" dirty="0" smtClean="0">
                <a:solidFill>
                  <a:schemeClr val="bg2"/>
                </a:solidFill>
              </a:rPr>
              <a:t> </a:t>
            </a:r>
            <a:r>
              <a:rPr lang="fr-FR" sz="2000" dirty="0" err="1" smtClean="0">
                <a:solidFill>
                  <a:schemeClr val="bg2"/>
                </a:solidFill>
              </a:rPr>
              <a:t>reliable</a:t>
            </a:r>
            <a:r>
              <a:rPr lang="fr-FR" sz="2000" dirty="0" smtClean="0">
                <a:solidFill>
                  <a:schemeClr val="bg2"/>
                </a:solidFill>
              </a:rPr>
              <a:t> as no </a:t>
            </a:r>
            <a:r>
              <a:rPr lang="fr-FR" sz="2000" dirty="0" err="1" smtClean="0">
                <a:solidFill>
                  <a:schemeClr val="bg2"/>
                </a:solidFill>
              </a:rPr>
              <a:t>satysfying</a:t>
            </a:r>
            <a:r>
              <a:rPr lang="fr-FR" sz="2000" dirty="0" smtClean="0">
                <a:solidFill>
                  <a:schemeClr val="bg2"/>
                </a:solidFill>
              </a:rPr>
              <a:t> amplitude calibration </a:t>
            </a:r>
            <a:r>
              <a:rPr lang="fr-FR" sz="2000" dirty="0" err="1" smtClean="0">
                <a:solidFill>
                  <a:schemeClr val="bg2"/>
                </a:solidFill>
              </a:rPr>
              <a:t>performed</a:t>
            </a:r>
            <a:r>
              <a:rPr lang="fr-FR" sz="2000" dirty="0" smtClean="0">
                <a:solidFill>
                  <a:schemeClr val="bg2"/>
                </a:solidFill>
              </a:rPr>
              <a:t> </a:t>
            </a:r>
            <a:r>
              <a:rPr lang="fr-FR" sz="2000" dirty="0" err="1" smtClean="0">
                <a:solidFill>
                  <a:schemeClr val="bg2"/>
                </a:solidFill>
              </a:rPr>
              <a:t>so</a:t>
            </a:r>
            <a:r>
              <a:rPr lang="fr-FR" sz="2000" dirty="0" smtClean="0">
                <a:solidFill>
                  <a:schemeClr val="bg2"/>
                </a:solidFill>
              </a:rPr>
              <a:t> far.</a:t>
            </a:r>
            <a:endParaRPr lang="en-US" sz="2000" dirty="0">
              <a:solidFill>
                <a:schemeClr val="bg2"/>
              </a:solidFill>
            </a:endParaRPr>
          </a:p>
        </p:txBody>
      </p:sp>
    </p:spTree>
    <p:extLst>
      <p:ext uri="{BB962C8B-B14F-4D97-AF65-F5344CB8AC3E}">
        <p14:creationId xmlns:p14="http://schemas.microsoft.com/office/powerpoint/2010/main" val="3734927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 y="116632"/>
            <a:ext cx="4951806" cy="1440160"/>
          </a:xfrm>
        </p:spPr>
        <p:txBody>
          <a:bodyPr>
            <a:normAutofit/>
          </a:bodyPr>
          <a:lstStyle/>
          <a:p>
            <a:r>
              <a:rPr lang="fr-FR" dirty="0" smtClean="0"/>
              <a:t>TREND 2</a:t>
            </a:r>
            <a:r>
              <a:rPr lang="fr-FR" baseline="30000" dirty="0" smtClean="0"/>
              <a:t>nd</a:t>
            </a:r>
            <a:r>
              <a:rPr lang="fr-FR" dirty="0" smtClean="0"/>
              <a:t> phase (2010)</a:t>
            </a:r>
            <a:endParaRPr lang="en-US" dirty="0"/>
          </a:p>
        </p:txBody>
      </p:sp>
      <p:sp>
        <p:nvSpPr>
          <p:cNvPr id="3" name="Content Placeholder 2"/>
          <p:cNvSpPr>
            <a:spLocks noGrp="1"/>
          </p:cNvSpPr>
          <p:nvPr>
            <p:ph idx="1"/>
          </p:nvPr>
        </p:nvSpPr>
        <p:spPr>
          <a:xfrm>
            <a:off x="35496" y="1916832"/>
            <a:ext cx="4968552" cy="4525963"/>
          </a:xfrm>
        </p:spPr>
        <p:txBody>
          <a:bodyPr/>
          <a:lstStyle/>
          <a:p>
            <a:r>
              <a:rPr lang="fr-FR" dirty="0" smtClean="0">
                <a:solidFill>
                  <a:schemeClr val="bg2"/>
                </a:solidFill>
              </a:rPr>
              <a:t>15 </a:t>
            </a:r>
            <a:r>
              <a:rPr lang="fr-FR" dirty="0" err="1" smtClean="0">
                <a:solidFill>
                  <a:schemeClr val="bg2"/>
                </a:solidFill>
              </a:rPr>
              <a:t>antennas</a:t>
            </a:r>
            <a:r>
              <a:rPr lang="fr-FR" dirty="0" smtClean="0">
                <a:solidFill>
                  <a:schemeClr val="bg2"/>
                </a:solidFill>
              </a:rPr>
              <a:t> </a:t>
            </a:r>
          </a:p>
          <a:p>
            <a:r>
              <a:rPr lang="fr-FR" b="1" dirty="0" smtClean="0">
                <a:solidFill>
                  <a:srgbClr val="C00000"/>
                </a:solidFill>
              </a:rPr>
              <a:t>3 </a:t>
            </a:r>
            <a:r>
              <a:rPr lang="fr-FR" b="1" dirty="0" err="1" smtClean="0">
                <a:solidFill>
                  <a:srgbClr val="C00000"/>
                </a:solidFill>
              </a:rPr>
              <a:t>scintillators</a:t>
            </a:r>
            <a:r>
              <a:rPr lang="fr-FR" b="1" dirty="0" smtClean="0">
                <a:solidFill>
                  <a:srgbClr val="C00000"/>
                </a:solidFill>
              </a:rPr>
              <a:t> :    </a:t>
            </a:r>
            <a:r>
              <a:rPr lang="fr-FR" dirty="0" err="1" smtClean="0">
                <a:solidFill>
                  <a:schemeClr val="bg2"/>
                </a:solidFill>
              </a:rPr>
              <a:t>ground</a:t>
            </a:r>
            <a:r>
              <a:rPr lang="fr-FR" dirty="0" smtClean="0">
                <a:solidFill>
                  <a:schemeClr val="bg2"/>
                </a:solidFill>
              </a:rPr>
              <a:t> </a:t>
            </a:r>
            <a:r>
              <a:rPr lang="fr-FR" dirty="0" err="1" smtClean="0">
                <a:solidFill>
                  <a:schemeClr val="bg2"/>
                </a:solidFill>
              </a:rPr>
              <a:t>array</a:t>
            </a:r>
            <a:r>
              <a:rPr lang="fr-FR" dirty="0" smtClean="0">
                <a:solidFill>
                  <a:schemeClr val="bg2"/>
                </a:solidFill>
              </a:rPr>
              <a:t> for EAS </a:t>
            </a:r>
            <a:r>
              <a:rPr lang="fr-FR" dirty="0" err="1" smtClean="0">
                <a:solidFill>
                  <a:schemeClr val="bg2"/>
                </a:solidFill>
              </a:rPr>
              <a:t>detection</a:t>
            </a:r>
            <a:r>
              <a:rPr lang="fr-FR" dirty="0" smtClean="0">
                <a:solidFill>
                  <a:schemeClr val="bg2"/>
                </a:solidFill>
              </a:rPr>
              <a:t> cross-check</a:t>
            </a:r>
            <a:endParaRPr lang="en-US" dirty="0">
              <a:solidFill>
                <a:schemeClr val="bg2"/>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041" t="5247" r="20000" b="3590"/>
          <a:stretch>
            <a:fillRect/>
          </a:stretch>
        </p:blipFill>
        <p:spPr bwMode="auto">
          <a:xfrm>
            <a:off x="4953554" y="0"/>
            <a:ext cx="4010934" cy="69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02451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321594" y="-375047"/>
            <a:ext cx="7358063" cy="1714500"/>
          </a:xfrm>
        </p:spPr>
        <p:txBody>
          <a:bodyPr/>
          <a:lstStyle/>
          <a:p>
            <a:pPr eaLnBrk="1" hangingPunct="1"/>
            <a:r>
              <a:rPr lang="en-US" smtClean="0"/>
              <a:t>Scintillator array</a:t>
            </a:r>
          </a:p>
        </p:txBody>
      </p:sp>
      <p:sp>
        <p:nvSpPr>
          <p:cNvPr id="33795" name="Rectangle 2"/>
          <p:cNvSpPr>
            <a:spLocks noGrp="1" noChangeArrowheads="1"/>
          </p:cNvSpPr>
          <p:nvPr>
            <p:ph type="body" idx="1"/>
          </p:nvPr>
        </p:nvSpPr>
        <p:spPr>
          <a:xfrm>
            <a:off x="16718" y="908720"/>
            <a:ext cx="4411266" cy="5715000"/>
          </a:xfrm>
        </p:spPr>
        <p:txBody>
          <a:bodyPr>
            <a:normAutofit/>
          </a:bodyPr>
          <a:lstStyle/>
          <a:p>
            <a:pPr marL="625056"/>
            <a:r>
              <a:rPr lang="en-US" sz="2700" dirty="0">
                <a:solidFill>
                  <a:schemeClr val="bg2"/>
                </a:solidFill>
              </a:rPr>
              <a:t>50cmx50cmx2cm plastic scintillator + PMT</a:t>
            </a:r>
          </a:p>
          <a:p>
            <a:pPr marL="625056"/>
            <a:r>
              <a:rPr lang="en-US" sz="2700" dirty="0">
                <a:solidFill>
                  <a:schemeClr val="bg2"/>
                </a:solidFill>
              </a:rPr>
              <a:t>PMT signal directly fed into optical </a:t>
            </a:r>
            <a:r>
              <a:rPr lang="en-US" sz="2700" dirty="0" err="1">
                <a:solidFill>
                  <a:schemeClr val="bg2"/>
                </a:solidFill>
              </a:rPr>
              <a:t>transmiter</a:t>
            </a:r>
            <a:r>
              <a:rPr lang="en-US" sz="2700" dirty="0">
                <a:solidFill>
                  <a:schemeClr val="bg2"/>
                </a:solidFill>
              </a:rPr>
              <a:t> (20-200MHz)</a:t>
            </a:r>
          </a:p>
          <a:p>
            <a:pPr marL="625056"/>
            <a:r>
              <a:rPr lang="en-US" sz="2700" b="1" dirty="0">
                <a:solidFill>
                  <a:srgbClr val="C00000"/>
                </a:solidFill>
              </a:rPr>
              <a:t>Independent trigger  for all </a:t>
            </a:r>
            <a:r>
              <a:rPr lang="en-US" sz="2700" b="1" dirty="0" smtClean="0">
                <a:solidFill>
                  <a:srgbClr val="C00000"/>
                </a:solidFill>
              </a:rPr>
              <a:t>15+3 detectors</a:t>
            </a:r>
            <a:endParaRPr lang="en-US" sz="2700" b="1" dirty="0">
              <a:solidFill>
                <a:srgbClr val="C00000"/>
              </a:solidFill>
            </a:endParaRPr>
          </a:p>
          <a:p>
            <a:pPr marL="625056"/>
            <a:r>
              <a:rPr lang="en-US" sz="2700" dirty="0">
                <a:solidFill>
                  <a:schemeClr val="bg2"/>
                </a:solidFill>
                <a:ea typeface="Apple Symbols" charset="0"/>
                <a:cs typeface="Apple Symbols" charset="0"/>
              </a:rPr>
              <a:t>Scintillator threshold set for ∼25Hz individual trigger rate.</a:t>
            </a:r>
            <a:endParaRPr lang="en-US" sz="2700" dirty="0">
              <a:solidFill>
                <a:schemeClr val="bg2"/>
              </a:solidFill>
            </a:endParaRPr>
          </a:p>
          <a:p>
            <a:pPr marL="625056"/>
            <a:endParaRPr lang="en-US" sz="2700" dirty="0">
              <a:solidFill>
                <a:schemeClr val="bg2"/>
              </a:solidFill>
            </a:endParaRPr>
          </a:p>
        </p:txBody>
      </p:sp>
      <p:pic>
        <p:nvPicPr>
          <p:cNvPr id="3379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6480" b="16357"/>
          <a:stretch>
            <a:fillRect/>
          </a:stretch>
        </p:blipFill>
        <p:spPr bwMode="auto">
          <a:xfrm>
            <a:off x="4339828" y="1634133"/>
            <a:ext cx="1928813" cy="22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7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6189" t="10713" r="15237" b="10356"/>
          <a:stretch>
            <a:fillRect/>
          </a:stretch>
        </p:blipFill>
        <p:spPr bwMode="auto">
          <a:xfrm>
            <a:off x="6616898" y="1631901"/>
            <a:ext cx="2062758" cy="223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3798" name="Group 5"/>
          <p:cNvGrpSpPr>
            <a:grpSpLocks/>
          </p:cNvGrpSpPr>
          <p:nvPr/>
        </p:nvGrpSpPr>
        <p:grpSpPr bwMode="auto">
          <a:xfrm>
            <a:off x="4438055" y="4241602"/>
            <a:ext cx="4350990" cy="2388691"/>
            <a:chOff x="0" y="0"/>
            <a:chExt cx="3898" cy="2140"/>
          </a:xfrm>
        </p:grpSpPr>
        <p:pic>
          <p:nvPicPr>
            <p:cNvPr id="3379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898" cy="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3800" name="Rectangle 7"/>
            <p:cNvSpPr>
              <a:spLocks/>
            </p:cNvSpPr>
            <p:nvPr/>
          </p:nvSpPr>
          <p:spPr bwMode="auto">
            <a:xfrm>
              <a:off x="1" y="1788"/>
              <a:ext cx="3896" cy="35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2200" dirty="0">
                  <a:ea typeface="Gill Sans" charset="0"/>
                  <a:cs typeface="Gill Sans" charset="0"/>
                </a:rPr>
                <a:t>time [</a:t>
              </a:r>
              <a:r>
                <a:rPr lang="en-US" sz="2000" dirty="0" err="1">
                  <a:ea typeface="Lucida Grande" charset="0"/>
                  <a:cs typeface="Lucida Grande" charset="0"/>
                </a:rPr>
                <a:t>μ</a:t>
              </a:r>
              <a:r>
                <a:rPr lang="en-US" sz="2200" dirty="0" err="1">
                  <a:ea typeface="Gill Sans" charset="0"/>
                  <a:cs typeface="Gill Sans" charset="0"/>
                </a:rPr>
                <a:t>s</a:t>
              </a:r>
              <a:r>
                <a:rPr lang="en-US" sz="2200" dirty="0">
                  <a:ea typeface="Gill Sans" charset="0"/>
                  <a:cs typeface="Gill Sans" charset="0"/>
                </a:rPr>
                <a:t>]</a:t>
              </a:r>
            </a:p>
          </p:txBody>
        </p:sp>
      </p:grpSp>
    </p:spTree>
    <p:extLst>
      <p:ext uri="{BB962C8B-B14F-4D97-AF65-F5344CB8AC3E}">
        <p14:creationId xmlns:p14="http://schemas.microsoft.com/office/powerpoint/2010/main" val="3988516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509852" y="325934"/>
            <a:ext cx="4422188" cy="1205508"/>
          </a:xfrm>
        </p:spPr>
        <p:txBody>
          <a:bodyPr>
            <a:normAutofit fontScale="90000"/>
          </a:bodyPr>
          <a:lstStyle/>
          <a:p>
            <a:pPr eaLnBrk="1" hangingPunct="1"/>
            <a:r>
              <a:rPr lang="en-US" dirty="0" smtClean="0"/>
              <a:t>Radio </a:t>
            </a:r>
            <a:r>
              <a:rPr lang="en-US" dirty="0" smtClean="0"/>
              <a:t>detection of EAS</a:t>
            </a:r>
            <a:endParaRPr lang="en-US" dirty="0" smtClean="0"/>
          </a:p>
        </p:txBody>
      </p:sp>
      <p:pic>
        <p:nvPicPr>
          <p:cNvPr id="17411" name="Picture 2"/>
          <p:cNvPicPr>
            <a:picLocks noChangeArrowheads="1"/>
          </p:cNvPicPr>
          <p:nvPr/>
        </p:nvPicPr>
        <p:blipFill>
          <a:blip r:embed="rId3">
            <a:extLst>
              <a:ext uri="{28A0092B-C50C-407E-A947-70E740481C1C}">
                <a14:useLocalDpi xmlns:a14="http://schemas.microsoft.com/office/drawing/2010/main" val="0"/>
              </a:ext>
            </a:extLst>
          </a:blip>
          <a:srcRect l="17357" t="3162" r="40683" b="33751"/>
          <a:stretch>
            <a:fillRect/>
          </a:stretch>
        </p:blipFill>
        <p:spPr bwMode="auto">
          <a:xfrm>
            <a:off x="5504037" y="174129"/>
            <a:ext cx="3536156" cy="6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2" name="Group 5"/>
          <p:cNvGrpSpPr>
            <a:grpSpLocks/>
          </p:cNvGrpSpPr>
          <p:nvPr/>
        </p:nvGrpSpPr>
        <p:grpSpPr bwMode="auto">
          <a:xfrm>
            <a:off x="7986490" y="1288108"/>
            <a:ext cx="776883" cy="906363"/>
            <a:chOff x="0" y="0"/>
            <a:chExt cx="696" cy="812"/>
          </a:xfrm>
        </p:grpSpPr>
        <p:sp>
          <p:nvSpPr>
            <p:cNvPr id="17433" name="Rectangle 6"/>
            <p:cNvSpPr>
              <a:spLocks/>
            </p:cNvSpPr>
            <p:nvPr/>
          </p:nvSpPr>
          <p:spPr bwMode="auto">
            <a:xfrm>
              <a:off x="0" y="0"/>
              <a:ext cx="696" cy="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9200" bIns="0">
              <a:spAutoFit/>
            </a:bodyPr>
            <a:lstStyle/>
            <a:p>
              <a:pPr marL="26788">
                <a:lnSpc>
                  <a:spcPct val="93000"/>
                </a:lnSpc>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pPr>
              <a:r>
                <a:rPr lang="en-US" sz="3400" dirty="0" err="1" smtClean="0">
                  <a:solidFill>
                    <a:srgbClr val="00CC00"/>
                  </a:solidFill>
                  <a:latin typeface="Times New Roman" charset="0"/>
                  <a:cs typeface="Times New Roman" charset="0"/>
                  <a:sym typeface="Times New Roman" charset="0"/>
                </a:rPr>
                <a:t>B</a:t>
              </a:r>
              <a:r>
                <a:rPr lang="en-US" sz="3400" baseline="-16000" dirty="0" err="1" smtClean="0">
                  <a:solidFill>
                    <a:srgbClr val="00CC00"/>
                  </a:solidFill>
                  <a:latin typeface="Times New Roman" charset="0"/>
                  <a:cs typeface="Times New Roman" charset="0"/>
                  <a:sym typeface="Times New Roman" charset="0"/>
                </a:rPr>
                <a:t>geo</a:t>
              </a:r>
              <a:endParaRPr lang="en-US" sz="3400" baseline="-16000" dirty="0" smtClean="0">
                <a:solidFill>
                  <a:srgbClr val="00CC00"/>
                </a:solidFill>
                <a:latin typeface="Times New Roman" charset="0"/>
                <a:cs typeface="Times New Roman" charset="0"/>
                <a:sym typeface="Times New Roman" charset="0"/>
              </a:endParaRPr>
            </a:p>
            <a:p>
              <a:pPr marL="26788" algn="ctr">
                <a:lnSpc>
                  <a:spcPct val="93000"/>
                </a:lnSpc>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pPr>
              <a:r>
                <a:rPr lang="en-US" sz="4400" baseline="-16000" dirty="0" smtClean="0">
                  <a:solidFill>
                    <a:srgbClr val="00CC00"/>
                  </a:solidFill>
                  <a:latin typeface="Times New Roman" charset="0"/>
                  <a:cs typeface="Times New Roman" charset="0"/>
                  <a:sym typeface="Symbol"/>
                </a:rPr>
                <a:t></a:t>
              </a:r>
              <a:endParaRPr lang="en-US" sz="4400" baseline="-16000" dirty="0">
                <a:solidFill>
                  <a:srgbClr val="00CC00"/>
                </a:solidFill>
                <a:latin typeface="Times New Roman" charset="0"/>
                <a:cs typeface="Times New Roman" charset="0"/>
                <a:sym typeface="Times New Roman" charset="0"/>
              </a:endParaRPr>
            </a:p>
          </p:txBody>
        </p:sp>
        <p:sp>
          <p:nvSpPr>
            <p:cNvPr id="17434" name="Line 7"/>
            <p:cNvSpPr>
              <a:spLocks noChangeShapeType="1"/>
            </p:cNvSpPr>
            <p:nvPr/>
          </p:nvSpPr>
          <p:spPr bwMode="auto">
            <a:xfrm>
              <a:off x="0" y="20"/>
              <a:ext cx="240" cy="1"/>
            </a:xfrm>
            <a:prstGeom prst="line">
              <a:avLst/>
            </a:prstGeom>
            <a:noFill/>
            <a:ln w="25400">
              <a:solidFill>
                <a:srgbClr val="00CC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21512" name="Group 8"/>
          <p:cNvGrpSpPr>
            <a:grpSpLocks/>
          </p:cNvGrpSpPr>
          <p:nvPr/>
        </p:nvGrpSpPr>
        <p:grpSpPr bwMode="auto">
          <a:xfrm>
            <a:off x="6769820" y="3963665"/>
            <a:ext cx="2182227" cy="479970"/>
            <a:chOff x="0" y="0"/>
            <a:chExt cx="1954" cy="430"/>
          </a:xfrm>
        </p:grpSpPr>
        <p:grpSp>
          <p:nvGrpSpPr>
            <p:cNvPr id="17421" name="Group 9"/>
            <p:cNvGrpSpPr>
              <a:grpSpLocks/>
            </p:cNvGrpSpPr>
            <p:nvPr/>
          </p:nvGrpSpPr>
          <p:grpSpPr bwMode="auto">
            <a:xfrm>
              <a:off x="1003" y="0"/>
              <a:ext cx="951" cy="430"/>
              <a:chOff x="0" y="0"/>
              <a:chExt cx="951" cy="430"/>
            </a:xfrm>
          </p:grpSpPr>
          <p:grpSp>
            <p:nvGrpSpPr>
              <p:cNvPr id="17427" name="Group 10"/>
              <p:cNvGrpSpPr>
                <a:grpSpLocks/>
              </p:cNvGrpSpPr>
              <p:nvPr/>
            </p:nvGrpSpPr>
            <p:grpSpPr bwMode="auto">
              <a:xfrm>
                <a:off x="509" y="126"/>
                <a:ext cx="442" cy="304"/>
                <a:chOff x="0" y="0"/>
                <a:chExt cx="442" cy="304"/>
              </a:xfrm>
            </p:grpSpPr>
            <p:sp>
              <p:nvSpPr>
                <p:cNvPr id="17429" name="Oval 11"/>
                <p:cNvSpPr>
                  <a:spLocks/>
                </p:cNvSpPr>
                <p:nvPr/>
              </p:nvSpPr>
              <p:spPr bwMode="auto">
                <a:xfrm>
                  <a:off x="0" y="0"/>
                  <a:ext cx="273" cy="304"/>
                </a:xfrm>
                <a:prstGeom prst="ellipse">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16" name="Rectangle 12"/>
                <p:cNvSpPr>
                  <a:spLocks/>
                </p:cNvSpPr>
                <p:nvPr/>
              </p:nvSpPr>
              <p:spPr bwMode="auto">
                <a:xfrm>
                  <a:off x="0" y="13"/>
                  <a:ext cx="44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76820" bIns="38100" anchor="ctr"/>
                <a:lstStyle/>
                <a:p>
                  <a:pPr>
                    <a:lnSpc>
                      <a:spcPct val="104000"/>
                    </a:lnSpc>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defRPr/>
                  </a:pPr>
                  <a:r>
                    <a:rPr lang="en-US" sz="1700" b="1" dirty="0">
                      <a:solidFill>
                        <a:srgbClr val="000000"/>
                      </a:solidFill>
                      <a:effectLst>
                        <a:outerShdw blurRad="38100" dist="38100" dir="2700000" algn="tl">
                          <a:srgbClr val="FFFFFF"/>
                        </a:outerShdw>
                      </a:effectLst>
                      <a:latin typeface="Helvetica" charset="0"/>
                      <a:cs typeface="Helvetica" charset="0"/>
                      <a:sym typeface="Helvetica" charset="0"/>
                    </a:rPr>
                    <a:t>e</a:t>
                  </a:r>
                  <a:r>
                    <a:rPr lang="en-US" sz="1700" b="1" baseline="30000" dirty="0">
                      <a:solidFill>
                        <a:srgbClr val="000000"/>
                      </a:solidFill>
                      <a:effectLst>
                        <a:outerShdw blurRad="38100" dist="38100" dir="2700000" algn="tl">
                          <a:srgbClr val="FFFFFF"/>
                        </a:outerShdw>
                      </a:effectLst>
                      <a:latin typeface="Helvetica" charset="0"/>
                      <a:cs typeface="Helvetica" charset="0"/>
                      <a:sym typeface="Helvetica" charset="0"/>
                    </a:rPr>
                    <a:t>+</a:t>
                  </a:r>
                </a:p>
              </p:txBody>
            </p:sp>
          </p:grpSp>
          <p:sp>
            <p:nvSpPr>
              <p:cNvPr id="17428" name="AutoShape 13"/>
              <p:cNvSpPr>
                <a:spLocks/>
              </p:cNvSpPr>
              <p:nvPr/>
            </p:nvSpPr>
            <p:spPr bwMode="auto">
              <a:xfrm rot="10800000" flipH="1">
                <a:off x="0" y="0"/>
                <a:ext cx="516" cy="192"/>
              </a:xfrm>
              <a:custGeom>
                <a:avLst/>
                <a:gdLst>
                  <a:gd name="T0" fmla="*/ 21600 w 21600"/>
                  <a:gd name="T1" fmla="*/ 6079 h 21600"/>
                  <a:gd name="T2" fmla="*/ 15100 w 21600"/>
                  <a:gd name="T3" fmla="*/ 0 h 21600"/>
                  <a:gd name="T4" fmla="*/ 15100 w 21600"/>
                  <a:gd name="T5" fmla="*/ 2900 h 21600"/>
                  <a:gd name="T6" fmla="*/ 12427 w 21600"/>
                  <a:gd name="T7" fmla="*/ 2900 h 21600"/>
                  <a:gd name="T8" fmla="*/ 0 w 21600"/>
                  <a:gd name="T9" fmla="*/ 12158 h 21600"/>
                  <a:gd name="T10" fmla="*/ 0 w 21600"/>
                  <a:gd name="T11" fmla="*/ 21600 h 21600"/>
                  <a:gd name="T12" fmla="*/ 6498 w 21600"/>
                  <a:gd name="T13" fmla="*/ 21600 h 21600"/>
                  <a:gd name="T14" fmla="*/ 6498 w 21600"/>
                  <a:gd name="T15" fmla="*/ 12158 h 21600"/>
                  <a:gd name="T16" fmla="*/ 12427 w 21600"/>
                  <a:gd name="T17" fmla="*/ 9258 h 21600"/>
                  <a:gd name="T18" fmla="*/ 15100 w 21600"/>
                  <a:gd name="T19" fmla="*/ 9258 h 21600"/>
                  <a:gd name="T20" fmla="*/ 15100 w 21600"/>
                  <a:gd name="T21" fmla="*/ 12158 h 21600"/>
                  <a:gd name="T22" fmla="*/ 21600 w 21600"/>
                  <a:gd name="T23" fmla="*/ 6079 h 21600"/>
                  <a:gd name="T24" fmla="*/ 21600 w 21600"/>
                  <a:gd name="T25" fmla="*/ 607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21600" y="6079"/>
                    </a:moveTo>
                    <a:lnTo>
                      <a:pt x="15100" y="0"/>
                    </a:lnTo>
                    <a:lnTo>
                      <a:pt x="15100" y="2900"/>
                    </a:lnTo>
                    <a:lnTo>
                      <a:pt x="12427" y="2900"/>
                    </a:lnTo>
                    <a:cubicBezTo>
                      <a:pt x="5564" y="2900"/>
                      <a:pt x="0" y="7045"/>
                      <a:pt x="0" y="12158"/>
                    </a:cubicBezTo>
                    <a:lnTo>
                      <a:pt x="0" y="21600"/>
                    </a:lnTo>
                    <a:lnTo>
                      <a:pt x="6498" y="21600"/>
                    </a:lnTo>
                    <a:lnTo>
                      <a:pt x="6498" y="12158"/>
                    </a:lnTo>
                    <a:cubicBezTo>
                      <a:pt x="6498" y="10556"/>
                      <a:pt x="9153" y="9258"/>
                      <a:pt x="12427" y="9258"/>
                    </a:cubicBezTo>
                    <a:lnTo>
                      <a:pt x="15100" y="9258"/>
                    </a:lnTo>
                    <a:lnTo>
                      <a:pt x="15100" y="12158"/>
                    </a:lnTo>
                    <a:lnTo>
                      <a:pt x="21600" y="6079"/>
                    </a:lnTo>
                    <a:close/>
                    <a:moveTo>
                      <a:pt x="21600" y="6079"/>
                    </a:moveTo>
                  </a:path>
                </a:pathLst>
              </a:custGeom>
              <a:solidFill>
                <a:schemeClr val="accent1"/>
              </a:solidFill>
              <a:ln w="12700" cap="flat">
                <a:solidFill>
                  <a:srgbClr val="000000"/>
                </a:solidFill>
                <a:prstDash val="solid"/>
                <a:miter lim="800000"/>
                <a:headEnd type="none" w="med" len="med"/>
                <a:tailEnd type="none" w="med" len="med"/>
              </a:ln>
            </p:spPr>
            <p:txBody>
              <a:bodyPr lIns="0" tIns="0" rIns="0" bIns="0"/>
              <a:lstStyle/>
              <a:p>
                <a:endParaRPr lang="en-US"/>
              </a:p>
            </p:txBody>
          </p:sp>
        </p:grpSp>
        <p:grpSp>
          <p:nvGrpSpPr>
            <p:cNvPr id="17422" name="Group 14"/>
            <p:cNvGrpSpPr>
              <a:grpSpLocks/>
            </p:cNvGrpSpPr>
            <p:nvPr/>
          </p:nvGrpSpPr>
          <p:grpSpPr bwMode="auto">
            <a:xfrm>
              <a:off x="0" y="0"/>
              <a:ext cx="804" cy="430"/>
              <a:chOff x="0" y="0"/>
              <a:chExt cx="804" cy="430"/>
            </a:xfrm>
          </p:grpSpPr>
          <p:grpSp>
            <p:nvGrpSpPr>
              <p:cNvPr id="17423" name="Group 15"/>
              <p:cNvGrpSpPr>
                <a:grpSpLocks/>
              </p:cNvGrpSpPr>
              <p:nvPr/>
            </p:nvGrpSpPr>
            <p:grpSpPr bwMode="auto">
              <a:xfrm>
                <a:off x="0" y="125"/>
                <a:ext cx="450" cy="305"/>
                <a:chOff x="0" y="0"/>
                <a:chExt cx="450" cy="305"/>
              </a:xfrm>
            </p:grpSpPr>
            <p:sp>
              <p:nvSpPr>
                <p:cNvPr id="17425" name="Oval 16"/>
                <p:cNvSpPr>
                  <a:spLocks/>
                </p:cNvSpPr>
                <p:nvPr/>
              </p:nvSpPr>
              <p:spPr bwMode="auto">
                <a:xfrm>
                  <a:off x="0" y="0"/>
                  <a:ext cx="287" cy="305"/>
                </a:xfrm>
                <a:prstGeom prst="ellipse">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521" name="Rectangle 17"/>
                <p:cNvSpPr>
                  <a:spLocks/>
                </p:cNvSpPr>
                <p:nvPr/>
              </p:nvSpPr>
              <p:spPr bwMode="auto">
                <a:xfrm>
                  <a:off x="52" y="13"/>
                  <a:ext cx="39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76820" bIns="38100" anchor="ctr"/>
                <a:lstStyle/>
                <a:p>
                  <a:pPr>
                    <a:lnSpc>
                      <a:spcPct val="104000"/>
                    </a:lnSpc>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defRPr/>
                  </a:pPr>
                  <a:r>
                    <a:rPr lang="en-US" sz="1700" b="1" dirty="0">
                      <a:solidFill>
                        <a:srgbClr val="000000"/>
                      </a:solidFill>
                      <a:effectLst>
                        <a:outerShdw blurRad="38100" dist="38100" dir="2700000" algn="tl">
                          <a:srgbClr val="FFFFFF"/>
                        </a:outerShdw>
                      </a:effectLst>
                      <a:latin typeface="Helvetica" charset="0"/>
                      <a:cs typeface="Helvetica" charset="0"/>
                      <a:sym typeface="Helvetica" charset="0"/>
                    </a:rPr>
                    <a:t>e</a:t>
                  </a:r>
                  <a:r>
                    <a:rPr lang="en-US" sz="2000" b="1" baseline="30000" dirty="0" smtClean="0">
                      <a:solidFill>
                        <a:srgbClr val="000000"/>
                      </a:solidFill>
                      <a:effectLst>
                        <a:outerShdw blurRad="38100" dist="38100" dir="2700000" algn="tl">
                          <a:srgbClr val="FFFFFF"/>
                        </a:outerShdw>
                      </a:effectLst>
                      <a:latin typeface="Helvetica" charset="0"/>
                      <a:cs typeface="Helvetica" charset="0"/>
                      <a:sym typeface="Helvetica" charset="0"/>
                    </a:rPr>
                    <a:t>-</a:t>
                  </a:r>
                  <a:endParaRPr lang="en-US" sz="1700" b="1" baseline="30000" dirty="0">
                    <a:solidFill>
                      <a:srgbClr val="000000"/>
                    </a:solidFill>
                    <a:effectLst>
                      <a:outerShdw blurRad="38100" dist="38100" dir="2700000" algn="tl">
                        <a:srgbClr val="FFFFFF"/>
                      </a:outerShdw>
                    </a:effectLst>
                    <a:latin typeface="Helvetica" charset="0"/>
                    <a:cs typeface="Helvetica" charset="0"/>
                    <a:sym typeface="Helvetica" charset="0"/>
                  </a:endParaRPr>
                </a:p>
              </p:txBody>
            </p:sp>
          </p:grpSp>
          <p:sp>
            <p:nvSpPr>
              <p:cNvPr id="17424" name="AutoShape 18"/>
              <p:cNvSpPr>
                <a:spLocks/>
              </p:cNvSpPr>
              <p:nvPr/>
            </p:nvSpPr>
            <p:spPr bwMode="auto">
              <a:xfrm rot="10800000">
                <a:off x="287" y="0"/>
                <a:ext cx="517" cy="192"/>
              </a:xfrm>
              <a:custGeom>
                <a:avLst/>
                <a:gdLst>
                  <a:gd name="T0" fmla="*/ 21600 w 21600"/>
                  <a:gd name="T1" fmla="*/ 6079 h 21600"/>
                  <a:gd name="T2" fmla="*/ 15100 w 21600"/>
                  <a:gd name="T3" fmla="*/ 0 h 21600"/>
                  <a:gd name="T4" fmla="*/ 15100 w 21600"/>
                  <a:gd name="T5" fmla="*/ 2900 h 21600"/>
                  <a:gd name="T6" fmla="*/ 12427 w 21600"/>
                  <a:gd name="T7" fmla="*/ 2900 h 21600"/>
                  <a:gd name="T8" fmla="*/ 0 w 21600"/>
                  <a:gd name="T9" fmla="*/ 12158 h 21600"/>
                  <a:gd name="T10" fmla="*/ 0 w 21600"/>
                  <a:gd name="T11" fmla="*/ 21600 h 21600"/>
                  <a:gd name="T12" fmla="*/ 6498 w 21600"/>
                  <a:gd name="T13" fmla="*/ 21600 h 21600"/>
                  <a:gd name="T14" fmla="*/ 6498 w 21600"/>
                  <a:gd name="T15" fmla="*/ 12158 h 21600"/>
                  <a:gd name="T16" fmla="*/ 12427 w 21600"/>
                  <a:gd name="T17" fmla="*/ 9258 h 21600"/>
                  <a:gd name="T18" fmla="*/ 15100 w 21600"/>
                  <a:gd name="T19" fmla="*/ 9258 h 21600"/>
                  <a:gd name="T20" fmla="*/ 15100 w 21600"/>
                  <a:gd name="T21" fmla="*/ 12158 h 21600"/>
                  <a:gd name="T22" fmla="*/ 21600 w 21600"/>
                  <a:gd name="T23" fmla="*/ 6079 h 21600"/>
                  <a:gd name="T24" fmla="*/ 21600 w 21600"/>
                  <a:gd name="T25" fmla="*/ 607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00" h="21600">
                    <a:moveTo>
                      <a:pt x="21600" y="6079"/>
                    </a:moveTo>
                    <a:lnTo>
                      <a:pt x="15100" y="0"/>
                    </a:lnTo>
                    <a:lnTo>
                      <a:pt x="15100" y="2900"/>
                    </a:lnTo>
                    <a:lnTo>
                      <a:pt x="12427" y="2900"/>
                    </a:lnTo>
                    <a:cubicBezTo>
                      <a:pt x="5564" y="2900"/>
                      <a:pt x="0" y="7045"/>
                      <a:pt x="0" y="12158"/>
                    </a:cubicBezTo>
                    <a:lnTo>
                      <a:pt x="0" y="21600"/>
                    </a:lnTo>
                    <a:lnTo>
                      <a:pt x="6498" y="21600"/>
                    </a:lnTo>
                    <a:lnTo>
                      <a:pt x="6498" y="12158"/>
                    </a:lnTo>
                    <a:cubicBezTo>
                      <a:pt x="6498" y="10556"/>
                      <a:pt x="9153" y="9258"/>
                      <a:pt x="12427" y="9258"/>
                    </a:cubicBezTo>
                    <a:lnTo>
                      <a:pt x="15100" y="9258"/>
                    </a:lnTo>
                    <a:lnTo>
                      <a:pt x="15100" y="12158"/>
                    </a:lnTo>
                    <a:lnTo>
                      <a:pt x="21600" y="6079"/>
                    </a:lnTo>
                    <a:close/>
                    <a:moveTo>
                      <a:pt x="21600" y="6079"/>
                    </a:moveTo>
                  </a:path>
                </a:pathLst>
              </a:custGeom>
              <a:solidFill>
                <a:schemeClr val="accent1"/>
              </a:solidFill>
              <a:ln w="12700" cap="flat">
                <a:solidFill>
                  <a:srgbClr val="000000"/>
                </a:solidFill>
                <a:prstDash val="solid"/>
                <a:miter lim="800000"/>
                <a:headEnd type="none" w="med" len="med"/>
                <a:tailEnd type="none" w="med" len="med"/>
              </a:ln>
            </p:spPr>
            <p:txBody>
              <a:bodyPr lIns="0" tIns="0" rIns="0" bIns="0"/>
              <a:lstStyle/>
              <a:p>
                <a:endParaRPr lang="en-US"/>
              </a:p>
            </p:txBody>
          </p:sp>
        </p:grpSp>
      </p:grpSp>
      <p:grpSp>
        <p:nvGrpSpPr>
          <p:cNvPr id="21523" name="Group 19"/>
          <p:cNvGrpSpPr>
            <a:grpSpLocks/>
          </p:cNvGrpSpPr>
          <p:nvPr/>
        </p:nvGrpSpPr>
        <p:grpSpPr bwMode="auto">
          <a:xfrm>
            <a:off x="6772052" y="3316263"/>
            <a:ext cx="2116336" cy="513457"/>
            <a:chOff x="0" y="-20"/>
            <a:chExt cx="1896" cy="460"/>
          </a:xfrm>
        </p:grpSpPr>
        <p:sp>
          <p:nvSpPr>
            <p:cNvPr id="21524" name="Rectangle 20"/>
            <p:cNvSpPr>
              <a:spLocks/>
            </p:cNvSpPr>
            <p:nvPr/>
          </p:nvSpPr>
          <p:spPr bwMode="auto">
            <a:xfrm>
              <a:off x="0" y="0"/>
              <a:ext cx="1896" cy="44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39200" bIns="0"/>
            <a:lstStyle/>
            <a:p>
              <a:pPr marL="26788">
                <a:lnSpc>
                  <a:spcPct val="104000"/>
                </a:lnSpc>
                <a:spcBef>
                  <a:spcPts val="703"/>
                </a:spcBef>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pPr>
              <a:r>
                <a:rPr lang="en-US" sz="2500" b="1" dirty="0">
                  <a:solidFill>
                    <a:srgbClr val="FF0000"/>
                  </a:solidFill>
                  <a:effectLst>
                    <a:outerShdw blurRad="38100" dist="38100" dir="2700000" algn="tl">
                      <a:srgbClr val="C0C0C0"/>
                    </a:outerShdw>
                  </a:effectLst>
                  <a:latin typeface="Helvetica" charset="0"/>
                  <a:cs typeface="Helvetica" charset="0"/>
                  <a:sym typeface="Helvetica" charset="0"/>
                </a:rPr>
                <a:t>F = </a:t>
              </a:r>
              <a:r>
                <a:rPr lang="en-US" sz="2500" b="1" dirty="0" err="1" smtClean="0">
                  <a:solidFill>
                    <a:srgbClr val="FF0000"/>
                  </a:solidFill>
                  <a:effectLst>
                    <a:outerShdw blurRad="38100" dist="38100" dir="2700000" algn="tl">
                      <a:srgbClr val="C0C0C0"/>
                    </a:outerShdw>
                  </a:effectLst>
                  <a:latin typeface="Helvetica" charset="0"/>
                  <a:cs typeface="Helvetica" charset="0"/>
                  <a:sym typeface="Helvetica" charset="0"/>
                </a:rPr>
                <a:t>qv</a:t>
              </a:r>
              <a:r>
                <a:rPr lang="en-US" sz="2500" dirty="0" err="1" smtClean="0">
                  <a:solidFill>
                    <a:srgbClr val="FF0000"/>
                  </a:solidFill>
                  <a:effectLst>
                    <a:outerShdw blurRad="38100" dist="38100" dir="2700000" algn="tl">
                      <a:srgbClr val="C0C0C0"/>
                    </a:outerShdw>
                  </a:effectLst>
                  <a:latin typeface="Symbol" charset="2"/>
                  <a:cs typeface="Helvetica" charset="0"/>
                  <a:sym typeface="Symbol" charset="2"/>
                </a:rPr>
                <a:t></a:t>
              </a:r>
              <a:r>
                <a:rPr lang="en-US" sz="2500" b="1" dirty="0" err="1" smtClean="0">
                  <a:solidFill>
                    <a:srgbClr val="FF0000"/>
                  </a:solidFill>
                  <a:effectLst>
                    <a:outerShdw blurRad="38100" dist="38100" dir="2700000" algn="tl">
                      <a:srgbClr val="C0C0C0"/>
                    </a:outerShdw>
                  </a:effectLst>
                  <a:latin typeface="Helvetica" charset="0"/>
                  <a:cs typeface="Helvetica" charset="0"/>
                  <a:sym typeface="Helvetica" charset="0"/>
                </a:rPr>
                <a:t>B</a:t>
              </a:r>
              <a:r>
                <a:rPr lang="en-US" sz="2500" b="1" baseline="-14000" dirty="0" err="1" smtClean="0">
                  <a:solidFill>
                    <a:srgbClr val="FF0000"/>
                  </a:solidFill>
                  <a:effectLst>
                    <a:outerShdw blurRad="38100" dist="38100" dir="2700000" algn="tl">
                      <a:srgbClr val="C0C0C0"/>
                    </a:outerShdw>
                  </a:effectLst>
                  <a:latin typeface="Helvetica" charset="0"/>
                  <a:cs typeface="Helvetica" charset="0"/>
                  <a:sym typeface="Helvetica" charset="0"/>
                </a:rPr>
                <a:t>geo</a:t>
              </a:r>
              <a:endParaRPr lang="en-US" sz="2500" b="1" baseline="-14000" dirty="0">
                <a:solidFill>
                  <a:srgbClr val="FF0000"/>
                </a:solidFill>
                <a:effectLst>
                  <a:outerShdw blurRad="38100" dist="38100" dir="2700000" algn="tl">
                    <a:srgbClr val="C0C0C0"/>
                  </a:outerShdw>
                </a:effectLst>
                <a:latin typeface="Helvetica" charset="0"/>
                <a:cs typeface="Helvetica" charset="0"/>
                <a:sym typeface="Helvetica" charset="0"/>
              </a:endParaRPr>
            </a:p>
          </p:txBody>
        </p:sp>
        <p:sp>
          <p:nvSpPr>
            <p:cNvPr id="17418" name="Line 21"/>
            <p:cNvSpPr>
              <a:spLocks noChangeShapeType="1"/>
            </p:cNvSpPr>
            <p:nvPr/>
          </p:nvSpPr>
          <p:spPr bwMode="auto">
            <a:xfrm rot="10800000" flipH="1">
              <a:off x="7" y="-7"/>
              <a:ext cx="208" cy="5"/>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7419" name="Line 22"/>
            <p:cNvSpPr>
              <a:spLocks noChangeShapeType="1"/>
            </p:cNvSpPr>
            <p:nvPr/>
          </p:nvSpPr>
          <p:spPr bwMode="auto">
            <a:xfrm>
              <a:off x="693" y="37"/>
              <a:ext cx="218" cy="8"/>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7420" name="Line 23"/>
            <p:cNvSpPr>
              <a:spLocks noChangeShapeType="1"/>
            </p:cNvSpPr>
            <p:nvPr/>
          </p:nvSpPr>
          <p:spPr bwMode="auto">
            <a:xfrm>
              <a:off x="1002" y="-20"/>
              <a:ext cx="274" cy="13"/>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7415" name="Rectangle 24"/>
          <p:cNvSpPr>
            <a:spLocks/>
          </p:cNvSpPr>
          <p:nvPr/>
        </p:nvSpPr>
        <p:spPr bwMode="auto">
          <a:xfrm>
            <a:off x="179512" y="1631808"/>
            <a:ext cx="4287391" cy="219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625056" indent="-401822">
              <a:spcBef>
                <a:spcPts val="1687"/>
              </a:spcBef>
              <a:buSzPct val="171000"/>
              <a:buFont typeface="Papyrus" charset="0"/>
              <a:buChar char="•"/>
            </a:pPr>
            <a:r>
              <a:rPr lang="en-US" sz="2000" dirty="0">
                <a:solidFill>
                  <a:schemeClr val="bg2"/>
                </a:solidFill>
                <a:ea typeface="Papyrus" charset="0"/>
                <a:cs typeface="Papyrus" charset="0"/>
                <a:sym typeface="Papyrus" charset="0"/>
              </a:rPr>
              <a:t>Acceleration of relativistic charged particles  in the Earth magnetic field (Kahn &amp; </a:t>
            </a:r>
            <a:r>
              <a:rPr lang="en-US" sz="2000" dirty="0" err="1">
                <a:solidFill>
                  <a:schemeClr val="bg2"/>
                </a:solidFill>
                <a:ea typeface="Papyrus" charset="0"/>
                <a:cs typeface="Papyrus" charset="0"/>
                <a:sym typeface="Papyrus" charset="0"/>
              </a:rPr>
              <a:t>Lerche</a:t>
            </a:r>
            <a:r>
              <a:rPr lang="en-US" sz="2000" dirty="0">
                <a:solidFill>
                  <a:schemeClr val="bg2"/>
                </a:solidFill>
                <a:ea typeface="Papyrus" charset="0"/>
                <a:cs typeface="Papyrus" charset="0"/>
                <a:sym typeface="Papyrus" charset="0"/>
              </a:rPr>
              <a:t>, 1965</a:t>
            </a:r>
            <a:r>
              <a:rPr lang="en-US" sz="2000" dirty="0" smtClean="0">
                <a:solidFill>
                  <a:schemeClr val="bg2"/>
                </a:solidFill>
                <a:ea typeface="Papyrus" charset="0"/>
                <a:cs typeface="Papyrus" charset="0"/>
                <a:sym typeface="Papyrus" charset="0"/>
              </a:rPr>
              <a:t>): </a:t>
            </a:r>
            <a:r>
              <a:rPr lang="en-US" sz="2000" b="1" dirty="0" err="1" smtClean="0">
                <a:solidFill>
                  <a:schemeClr val="bg2"/>
                </a:solidFill>
                <a:ea typeface="Papyrus" charset="0"/>
                <a:cs typeface="Papyrus" charset="0"/>
                <a:sym typeface="Papyrus" charset="0"/>
              </a:rPr>
              <a:t>geosynchrotron</a:t>
            </a:r>
            <a:r>
              <a:rPr lang="en-US" sz="2000" b="1" dirty="0" smtClean="0">
                <a:solidFill>
                  <a:schemeClr val="bg2"/>
                </a:solidFill>
                <a:ea typeface="Papyrus" charset="0"/>
                <a:cs typeface="Papyrus" charset="0"/>
                <a:sym typeface="Papyrus" charset="0"/>
              </a:rPr>
              <a:t> emission</a:t>
            </a:r>
            <a:endParaRPr lang="en-US" sz="2000" b="1" dirty="0">
              <a:solidFill>
                <a:schemeClr val="bg2"/>
              </a:solidFill>
              <a:ea typeface="Papyrus" charset="0"/>
              <a:cs typeface="Papyrus" charset="0"/>
              <a:sym typeface="Papyrus" charset="0"/>
            </a:endParaRPr>
          </a:p>
        </p:txBody>
      </p:sp>
      <p:grpSp>
        <p:nvGrpSpPr>
          <p:cNvPr id="4" name="Group 3"/>
          <p:cNvGrpSpPr/>
          <p:nvPr/>
        </p:nvGrpSpPr>
        <p:grpSpPr>
          <a:xfrm>
            <a:off x="179512" y="3413930"/>
            <a:ext cx="4878488" cy="3004566"/>
            <a:chOff x="179512" y="3413930"/>
            <a:chExt cx="4878488" cy="3004566"/>
          </a:xfrm>
        </p:grpSpPr>
        <p:sp>
          <p:nvSpPr>
            <p:cNvPr id="21529" name="Rectangle 25"/>
            <p:cNvSpPr>
              <a:spLocks/>
            </p:cNvSpPr>
            <p:nvPr/>
          </p:nvSpPr>
          <p:spPr bwMode="auto">
            <a:xfrm>
              <a:off x="179512" y="3413930"/>
              <a:ext cx="4402336" cy="167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625056" indent="-401822">
                <a:spcBef>
                  <a:spcPts val="1687"/>
                </a:spcBef>
                <a:buSzPct val="171000"/>
                <a:buFont typeface="Papyrus" charset="0"/>
                <a:buChar char="•"/>
              </a:pPr>
              <a:r>
                <a:rPr lang="en-US" sz="2000" dirty="0">
                  <a:solidFill>
                    <a:schemeClr val="bg2"/>
                  </a:solidFill>
                  <a:ea typeface="Zapf Dingbats" charset="0"/>
                  <a:cs typeface="Zapf Dingbats" charset="0"/>
                  <a:sym typeface="Papyrus" charset="0"/>
                </a:rPr>
                <a:t>Coherent effect           </a:t>
              </a:r>
              <a:r>
                <a:rPr lang="en-US" sz="2000" dirty="0" smtClean="0">
                  <a:solidFill>
                    <a:schemeClr val="bg2"/>
                  </a:solidFill>
                  <a:ea typeface="Zapf Dingbats" charset="0"/>
                  <a:cs typeface="Zapf Dingbats" charset="0"/>
                  <a:sym typeface="Papyrus" charset="0"/>
                </a:rPr>
                <a:t>                </a:t>
              </a:r>
            </a:p>
            <a:p>
              <a:pPr marL="223234">
                <a:spcBef>
                  <a:spcPts val="1687"/>
                </a:spcBef>
                <a:buSzPct val="171000"/>
              </a:pPr>
              <a:r>
                <a:rPr lang="en-US" sz="2000" dirty="0">
                  <a:ea typeface="Zapf Dingbats" charset="0"/>
                  <a:cs typeface="Zapf Dingbats" charset="0"/>
                  <a:sym typeface="Papyrus" charset="0"/>
                </a:rPr>
                <a:t> </a:t>
              </a:r>
              <a:r>
                <a:rPr lang="en-US" sz="2000" dirty="0" smtClean="0">
                  <a:ea typeface="Zapf Dingbats" charset="0"/>
                  <a:cs typeface="Zapf Dingbats" charset="0"/>
                  <a:sym typeface="Papyrus" charset="0"/>
                </a:rPr>
                <a:t>           </a:t>
              </a:r>
              <a:r>
                <a:rPr lang="en-US" sz="2000" b="1" dirty="0" smtClean="0">
                  <a:ea typeface="Zapf Dingbats" charset="0"/>
                  <a:cs typeface="Zapf Dingbats" charset="0"/>
                  <a:sym typeface="Papyrus" charset="0"/>
                </a:rPr>
                <a:t>detectable radio emission</a:t>
              </a:r>
              <a:endParaRPr lang="en-US" sz="2000" b="1" dirty="0">
                <a:ea typeface="Papyrus" charset="0"/>
                <a:cs typeface="Papyrus" charset="0"/>
                <a:sym typeface="Papyrus" charset="0"/>
              </a:endParaRPr>
            </a:p>
          </p:txBody>
        </p:sp>
        <p:sp>
          <p:nvSpPr>
            <p:cNvPr id="2" name="Striped Right Arrow 1"/>
            <p:cNvSpPr/>
            <p:nvPr/>
          </p:nvSpPr>
          <p:spPr>
            <a:xfrm>
              <a:off x="486000" y="4337129"/>
              <a:ext cx="648072" cy="36914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6000" y="4941168"/>
              <a:ext cx="4572000" cy="1477328"/>
            </a:xfrm>
            <a:prstGeom prst="rect">
              <a:avLst/>
            </a:prstGeom>
          </p:spPr>
          <p:txBody>
            <a:bodyPr>
              <a:spAutoFit/>
            </a:bodyPr>
            <a:lstStyle/>
            <a:p>
              <a:r>
                <a:rPr lang="en-US" b="1" dirty="0" smtClean="0">
                  <a:solidFill>
                    <a:srgbClr val="92D050"/>
                  </a:solidFill>
                </a:rPr>
                <a:t>LOPES: </a:t>
              </a:r>
            </a:p>
            <a:p>
              <a:r>
                <a:rPr lang="en-US" b="1" dirty="0" smtClean="0">
                  <a:solidFill>
                    <a:srgbClr val="92D050"/>
                  </a:solidFill>
                </a:rPr>
                <a:t>H</a:t>
              </a:r>
              <a:r>
                <a:rPr lang="en-US" b="1" dirty="0">
                  <a:solidFill>
                    <a:srgbClr val="92D050"/>
                  </a:solidFill>
                </a:rPr>
                <a:t>. </a:t>
              </a:r>
              <a:r>
                <a:rPr lang="en-US" b="1" dirty="0" err="1">
                  <a:solidFill>
                    <a:srgbClr val="92D050"/>
                  </a:solidFill>
                </a:rPr>
                <a:t>Falcke</a:t>
              </a:r>
              <a:r>
                <a:rPr lang="en-US" b="1" dirty="0">
                  <a:solidFill>
                    <a:srgbClr val="92D050"/>
                  </a:solidFill>
                </a:rPr>
                <a:t> et al., Nature 435 (2005</a:t>
              </a:r>
              <a:r>
                <a:rPr lang="en-US" b="1" dirty="0" smtClean="0">
                  <a:solidFill>
                    <a:srgbClr val="92D050"/>
                  </a:solidFill>
                </a:rPr>
                <a:t>)</a:t>
              </a:r>
              <a:endParaRPr lang="en-US" b="1" dirty="0">
                <a:solidFill>
                  <a:srgbClr val="92D050"/>
                </a:solidFill>
              </a:endParaRPr>
            </a:p>
            <a:p>
              <a:r>
                <a:rPr lang="en-US" b="1" dirty="0" smtClean="0">
                  <a:solidFill>
                    <a:srgbClr val="92D050"/>
                  </a:solidFill>
                </a:rPr>
                <a:t>CODALEMA:</a:t>
              </a:r>
            </a:p>
            <a:p>
              <a:r>
                <a:rPr lang="en-US" b="1" dirty="0" smtClean="0">
                  <a:solidFill>
                    <a:srgbClr val="92D050"/>
                  </a:solidFill>
                </a:rPr>
                <a:t>D</a:t>
              </a:r>
              <a:r>
                <a:rPr lang="en-US" b="1" dirty="0">
                  <a:solidFill>
                    <a:srgbClr val="92D050"/>
                  </a:solidFill>
                </a:rPr>
                <a:t>. </a:t>
              </a:r>
              <a:r>
                <a:rPr lang="en-US" b="1" dirty="0" err="1">
                  <a:solidFill>
                    <a:srgbClr val="92D050"/>
                  </a:solidFill>
                </a:rPr>
                <a:t>Ardouin</a:t>
              </a:r>
              <a:r>
                <a:rPr lang="en-US" b="1" dirty="0">
                  <a:solidFill>
                    <a:srgbClr val="92D050"/>
                  </a:solidFill>
                </a:rPr>
                <a:t> et al., </a:t>
              </a:r>
              <a:r>
                <a:rPr lang="en-US" b="1" dirty="0" smtClean="0">
                  <a:solidFill>
                    <a:srgbClr val="92D050"/>
                  </a:solidFill>
                </a:rPr>
                <a:t>NIM A 555 (2005)</a:t>
              </a:r>
            </a:p>
            <a:p>
              <a:r>
                <a:rPr lang="fr-FR" b="1" dirty="0">
                  <a:solidFill>
                    <a:srgbClr val="92D050"/>
                  </a:solidFill>
                </a:rPr>
                <a:t>D. </a:t>
              </a:r>
              <a:r>
                <a:rPr lang="fr-FR" b="1" dirty="0" err="1">
                  <a:solidFill>
                    <a:srgbClr val="92D050"/>
                  </a:solidFill>
                </a:rPr>
                <a:t>Ardouin</a:t>
              </a:r>
              <a:r>
                <a:rPr lang="fr-FR" b="1" dirty="0">
                  <a:solidFill>
                    <a:srgbClr val="92D050"/>
                  </a:solidFill>
                </a:rPr>
                <a:t> et al., </a:t>
              </a:r>
              <a:r>
                <a:rPr lang="fr-FR" b="1" dirty="0" err="1" smtClean="0">
                  <a:solidFill>
                    <a:srgbClr val="92D050"/>
                  </a:solidFill>
                </a:rPr>
                <a:t>Astro</a:t>
              </a:r>
              <a:r>
                <a:rPr lang="fr-FR" b="1" dirty="0" smtClean="0">
                  <a:solidFill>
                    <a:srgbClr val="92D050"/>
                  </a:solidFill>
                </a:rPr>
                <a:t>. </a:t>
              </a:r>
              <a:r>
                <a:rPr lang="fr-FR" b="1" dirty="0">
                  <a:solidFill>
                    <a:srgbClr val="92D050"/>
                  </a:solidFill>
                </a:rPr>
                <a:t>Phys. 31 (2009</a:t>
              </a:r>
              <a:r>
                <a:rPr lang="fr-FR" b="1" dirty="0" smtClean="0">
                  <a:solidFill>
                    <a:srgbClr val="92D050"/>
                  </a:solidFill>
                </a:rPr>
                <a:t>)</a:t>
              </a:r>
              <a:endParaRPr lang="en-US" b="1" dirty="0">
                <a:solidFill>
                  <a:srgbClr val="92D050"/>
                </a:solidFill>
              </a:endParaRPr>
            </a:p>
          </p:txBody>
        </p:sp>
      </p:grpSp>
    </p:spTree>
    <p:extLst>
      <p:ext uri="{BB962C8B-B14F-4D97-AF65-F5344CB8AC3E}">
        <p14:creationId xmlns:p14="http://schemas.microsoft.com/office/powerpoint/2010/main" val="255913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animEffect transition="in" filter="wipe(up)">
                                      <p:cBhvr>
                                        <p:cTn id="11" dur="500"/>
                                        <p:tgtEl>
                                          <p:spTgt spid="215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Scintillator</a:t>
            </a:r>
            <a:r>
              <a:rPr lang="fr-FR" dirty="0" smtClean="0"/>
              <a:t> data</a:t>
            </a:r>
            <a:endParaRPr lang="en-US" dirty="0"/>
          </a:p>
        </p:txBody>
      </p:sp>
      <p:sp>
        <p:nvSpPr>
          <p:cNvPr id="3" name="Content Placeholder 2"/>
          <p:cNvSpPr>
            <a:spLocks noGrp="1"/>
          </p:cNvSpPr>
          <p:nvPr>
            <p:ph idx="1"/>
          </p:nvPr>
        </p:nvSpPr>
        <p:spPr>
          <a:xfrm>
            <a:off x="97160" y="1600201"/>
            <a:ext cx="9227368" cy="1108720"/>
          </a:xfrm>
        </p:spPr>
        <p:txBody>
          <a:bodyPr/>
          <a:lstStyle/>
          <a:p>
            <a:r>
              <a:rPr lang="fr-FR" dirty="0" smtClean="0">
                <a:solidFill>
                  <a:schemeClr val="bg2"/>
                </a:solidFill>
              </a:rPr>
              <a:t>620 3-fold </a:t>
            </a:r>
            <a:r>
              <a:rPr lang="fr-FR" dirty="0" err="1" smtClean="0">
                <a:solidFill>
                  <a:schemeClr val="bg2"/>
                </a:solidFill>
              </a:rPr>
              <a:t>coincidences</a:t>
            </a:r>
            <a:r>
              <a:rPr lang="fr-FR" dirty="0" smtClean="0">
                <a:solidFill>
                  <a:schemeClr val="bg2"/>
                </a:solidFill>
              </a:rPr>
              <a:t> </a:t>
            </a:r>
            <a:r>
              <a:rPr lang="fr-FR" dirty="0" err="1" smtClean="0">
                <a:solidFill>
                  <a:schemeClr val="bg2"/>
                </a:solidFill>
              </a:rPr>
              <a:t>found</a:t>
            </a:r>
            <a:r>
              <a:rPr lang="fr-FR" dirty="0" smtClean="0">
                <a:solidFill>
                  <a:schemeClr val="bg2"/>
                </a:solidFill>
              </a:rPr>
              <a:t> in 19 </a:t>
            </a:r>
            <a:r>
              <a:rPr lang="fr-FR" dirty="0" err="1" smtClean="0">
                <a:solidFill>
                  <a:schemeClr val="bg2"/>
                </a:solidFill>
              </a:rPr>
              <a:t>days</a:t>
            </a:r>
            <a:r>
              <a:rPr lang="fr-FR" dirty="0" smtClean="0">
                <a:solidFill>
                  <a:schemeClr val="bg2"/>
                </a:solidFill>
              </a:rPr>
              <a:t> of </a:t>
            </a:r>
            <a:r>
              <a:rPr lang="fr-FR" dirty="0" err="1" smtClean="0">
                <a:solidFill>
                  <a:schemeClr val="bg2"/>
                </a:solidFill>
              </a:rPr>
              <a:t>scintillators’data</a:t>
            </a:r>
            <a:r>
              <a:rPr lang="fr-FR" dirty="0" smtClean="0">
                <a:solidFill>
                  <a:schemeClr val="bg2"/>
                </a:solidFill>
              </a:rPr>
              <a:t>.</a:t>
            </a:r>
            <a:endParaRPr lang="en-US" dirty="0">
              <a:solidFill>
                <a:schemeClr val="bg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08920"/>
            <a:ext cx="4256208" cy="38896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227" y="2708920"/>
            <a:ext cx="4371269" cy="3889644"/>
          </a:xfrm>
          <a:prstGeom prst="rect">
            <a:avLst/>
          </a:prstGeom>
        </p:spPr>
      </p:pic>
      <p:sp>
        <p:nvSpPr>
          <p:cNvPr id="6" name="TextBox 5"/>
          <p:cNvSpPr txBox="1"/>
          <p:nvPr/>
        </p:nvSpPr>
        <p:spPr>
          <a:xfrm>
            <a:off x="2829023" y="4238243"/>
            <a:ext cx="3672408" cy="830997"/>
          </a:xfrm>
          <a:prstGeom prst="rect">
            <a:avLst/>
          </a:prstGeom>
          <a:solidFill>
            <a:srgbClr val="F8F8F8">
              <a:alpha val="74118"/>
            </a:srgbClr>
          </a:solidFill>
        </p:spPr>
        <p:txBody>
          <a:bodyPr wrap="square" rtlCol="0">
            <a:spAutoFit/>
          </a:bodyPr>
          <a:lstStyle/>
          <a:p>
            <a:pPr algn="ctr"/>
            <a:r>
              <a:rPr lang="fr-FR" sz="2400" b="1" dirty="0" smtClean="0">
                <a:solidFill>
                  <a:srgbClr val="C00000"/>
                </a:solidFill>
              </a:rPr>
              <a:t>The 3-scintillators </a:t>
            </a:r>
            <a:r>
              <a:rPr lang="fr-FR" sz="2400" b="1" dirty="0" err="1" smtClean="0">
                <a:solidFill>
                  <a:srgbClr val="C00000"/>
                </a:solidFill>
              </a:rPr>
              <a:t>array</a:t>
            </a:r>
            <a:r>
              <a:rPr lang="fr-FR" sz="2400" b="1" dirty="0" smtClean="0">
                <a:solidFill>
                  <a:srgbClr val="C00000"/>
                </a:solidFill>
              </a:rPr>
              <a:t> </a:t>
            </a:r>
            <a:r>
              <a:rPr lang="fr-FR" sz="2400" b="1" dirty="0" err="1" smtClean="0">
                <a:solidFill>
                  <a:srgbClr val="C00000"/>
                </a:solidFill>
              </a:rPr>
              <a:t>is</a:t>
            </a:r>
            <a:r>
              <a:rPr lang="fr-FR" sz="2400" b="1" dirty="0" smtClean="0">
                <a:solidFill>
                  <a:srgbClr val="C00000"/>
                </a:solidFill>
              </a:rPr>
              <a:t> a </a:t>
            </a:r>
            <a:r>
              <a:rPr lang="fr-FR" sz="2400" b="1" dirty="0" err="1" smtClean="0">
                <a:solidFill>
                  <a:srgbClr val="C00000"/>
                </a:solidFill>
              </a:rPr>
              <a:t>valid</a:t>
            </a:r>
            <a:r>
              <a:rPr lang="fr-FR" sz="2400" b="1" dirty="0" smtClean="0">
                <a:solidFill>
                  <a:srgbClr val="C00000"/>
                </a:solidFill>
              </a:rPr>
              <a:t> EAS detector</a:t>
            </a:r>
            <a:endParaRPr lang="en-US" sz="2400" b="1" dirty="0">
              <a:solidFill>
                <a:srgbClr val="C00000"/>
              </a:solidFill>
            </a:endParaRPr>
          </a:p>
        </p:txBody>
      </p:sp>
    </p:spTree>
    <p:extLst>
      <p:ext uri="{BB962C8B-B14F-4D97-AF65-F5344CB8AC3E}">
        <p14:creationId xmlns:p14="http://schemas.microsoft.com/office/powerpoint/2010/main" val="34697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Radio data</a:t>
            </a:r>
            <a:endParaRPr lang="en-US" dirty="0"/>
          </a:p>
        </p:txBody>
      </p:sp>
      <p:sp>
        <p:nvSpPr>
          <p:cNvPr id="3" name="Content Placeholder 2"/>
          <p:cNvSpPr>
            <a:spLocks noGrp="1"/>
          </p:cNvSpPr>
          <p:nvPr>
            <p:ph idx="1"/>
          </p:nvPr>
        </p:nvSpPr>
        <p:spPr>
          <a:xfrm>
            <a:off x="1" y="1600200"/>
            <a:ext cx="3594682" cy="4525963"/>
          </a:xfrm>
        </p:spPr>
        <p:txBody>
          <a:bodyPr>
            <a:normAutofit/>
          </a:bodyPr>
          <a:lstStyle/>
          <a:p>
            <a:r>
              <a:rPr lang="fr-FR" sz="2400" dirty="0" err="1" smtClean="0">
                <a:solidFill>
                  <a:schemeClr val="bg1"/>
                </a:solidFill>
              </a:rPr>
              <a:t>Selection</a:t>
            </a:r>
            <a:r>
              <a:rPr lang="fr-FR" sz="2400" dirty="0" smtClean="0">
                <a:solidFill>
                  <a:schemeClr val="bg1"/>
                </a:solidFill>
              </a:rPr>
              <a:t> of ~15 EAS candidates </a:t>
            </a:r>
            <a:r>
              <a:rPr lang="fr-FR" sz="2400" dirty="0" err="1" smtClean="0">
                <a:solidFill>
                  <a:schemeClr val="bg1"/>
                </a:solidFill>
              </a:rPr>
              <a:t>within</a:t>
            </a:r>
            <a:r>
              <a:rPr lang="fr-FR" sz="2400" dirty="0" smtClean="0">
                <a:solidFill>
                  <a:schemeClr val="bg1"/>
                </a:solidFill>
              </a:rPr>
              <a:t> the 19 live </a:t>
            </a:r>
            <a:r>
              <a:rPr lang="fr-FR" sz="2400" dirty="0" err="1" smtClean="0">
                <a:solidFill>
                  <a:schemeClr val="bg1"/>
                </a:solidFill>
              </a:rPr>
              <a:t>days</a:t>
            </a:r>
            <a:r>
              <a:rPr lang="fr-FR" sz="2400" dirty="0" smtClean="0">
                <a:solidFill>
                  <a:schemeClr val="bg1"/>
                </a:solidFill>
              </a:rPr>
              <a:t> (</a:t>
            </a:r>
            <a:r>
              <a:rPr lang="fr-FR" sz="2400" dirty="0" err="1" smtClean="0">
                <a:solidFill>
                  <a:schemeClr val="bg1"/>
                </a:solidFill>
              </a:rPr>
              <a:t>applying</a:t>
            </a:r>
            <a:r>
              <a:rPr lang="fr-FR" sz="2400" dirty="0" smtClean="0">
                <a:solidFill>
                  <a:schemeClr val="bg1"/>
                </a:solidFill>
              </a:rPr>
              <a:t> </a:t>
            </a:r>
            <a:r>
              <a:rPr lang="fr-FR" sz="2400" dirty="0" err="1" smtClean="0">
                <a:solidFill>
                  <a:schemeClr val="bg1"/>
                </a:solidFill>
              </a:rPr>
              <a:t>selection</a:t>
            </a:r>
            <a:r>
              <a:rPr lang="fr-FR" sz="2400" dirty="0" smtClean="0">
                <a:solidFill>
                  <a:schemeClr val="bg1"/>
                </a:solidFill>
              </a:rPr>
              <a:t> </a:t>
            </a:r>
            <a:r>
              <a:rPr lang="fr-FR" sz="2400" dirty="0" err="1" smtClean="0">
                <a:solidFill>
                  <a:schemeClr val="bg1"/>
                </a:solidFill>
              </a:rPr>
              <a:t>procedure</a:t>
            </a:r>
            <a:r>
              <a:rPr lang="fr-FR" sz="2400" dirty="0" smtClean="0">
                <a:solidFill>
                  <a:schemeClr val="bg1"/>
                </a:solidFill>
              </a:rPr>
              <a:t> </a:t>
            </a:r>
            <a:r>
              <a:rPr lang="fr-FR" sz="2400" dirty="0" err="1" smtClean="0">
                <a:solidFill>
                  <a:schemeClr val="bg1"/>
                </a:solidFill>
              </a:rPr>
              <a:t>defined</a:t>
            </a:r>
            <a:r>
              <a:rPr lang="fr-FR" sz="2400" dirty="0" smtClean="0">
                <a:solidFill>
                  <a:schemeClr val="bg1"/>
                </a:solidFill>
              </a:rPr>
              <a:t> </a:t>
            </a:r>
            <a:r>
              <a:rPr lang="fr-FR" sz="2400" dirty="0" err="1" smtClean="0">
                <a:solidFill>
                  <a:schemeClr val="bg1"/>
                </a:solidFill>
              </a:rPr>
              <a:t>with</a:t>
            </a:r>
            <a:r>
              <a:rPr lang="fr-FR" sz="2400" dirty="0" smtClean="0">
                <a:solidFill>
                  <a:schemeClr val="bg1"/>
                </a:solidFill>
              </a:rPr>
              <a:t> the prototype)</a:t>
            </a:r>
            <a:endParaRPr lang="en-US" sz="2400"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01" r="5012"/>
          <a:stretch/>
        </p:blipFill>
        <p:spPr>
          <a:xfrm>
            <a:off x="3594683" y="1556792"/>
            <a:ext cx="5549317" cy="4795462"/>
          </a:xfrm>
          <a:prstGeom prst="rect">
            <a:avLst/>
          </a:prstGeom>
        </p:spPr>
      </p:pic>
      <p:sp>
        <p:nvSpPr>
          <p:cNvPr id="5" name="Oval 4"/>
          <p:cNvSpPr/>
          <p:nvPr/>
        </p:nvSpPr>
        <p:spPr>
          <a:xfrm>
            <a:off x="6228184" y="2570902"/>
            <a:ext cx="216024" cy="2160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627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7384"/>
            <a:ext cx="9612560" cy="1143000"/>
          </a:xfrm>
        </p:spPr>
        <p:txBody>
          <a:bodyPr>
            <a:normAutofit/>
          </a:bodyPr>
          <a:lstStyle/>
          <a:p>
            <a:r>
              <a:rPr lang="fr-FR" dirty="0" err="1" smtClean="0"/>
              <a:t>Hybrid</a:t>
            </a:r>
            <a:r>
              <a:rPr lang="fr-FR" dirty="0" smtClean="0"/>
              <a:t> </a:t>
            </a:r>
            <a:r>
              <a:rPr lang="fr-FR" dirty="0" err="1" smtClean="0"/>
              <a:t>coincidences</a:t>
            </a:r>
            <a:endParaRPr lang="en-US" dirty="0"/>
          </a:p>
        </p:txBody>
      </p:sp>
      <p:sp>
        <p:nvSpPr>
          <p:cNvPr id="3" name="Content Placeholder 2"/>
          <p:cNvSpPr>
            <a:spLocks noGrp="1"/>
          </p:cNvSpPr>
          <p:nvPr>
            <p:ph idx="1"/>
          </p:nvPr>
        </p:nvSpPr>
        <p:spPr>
          <a:xfrm>
            <a:off x="97160" y="1600200"/>
            <a:ext cx="2818656" cy="4525963"/>
          </a:xfrm>
        </p:spPr>
        <p:txBody>
          <a:bodyPr>
            <a:normAutofit/>
          </a:bodyPr>
          <a:lstStyle/>
          <a:p>
            <a:r>
              <a:rPr lang="fr-FR" sz="2400" dirty="0">
                <a:solidFill>
                  <a:schemeClr val="bg2"/>
                </a:solidFill>
              </a:rPr>
              <a:t>3</a:t>
            </a:r>
            <a:r>
              <a:rPr lang="fr-FR" sz="2400" dirty="0" smtClean="0">
                <a:solidFill>
                  <a:schemeClr val="bg2"/>
                </a:solidFill>
              </a:rPr>
              <a:t> </a:t>
            </a:r>
            <a:r>
              <a:rPr lang="fr-FR" sz="2400" dirty="0" err="1" smtClean="0">
                <a:solidFill>
                  <a:schemeClr val="bg2"/>
                </a:solidFill>
              </a:rPr>
              <a:t>events</a:t>
            </a:r>
            <a:r>
              <a:rPr lang="fr-FR" sz="2400" dirty="0" smtClean="0">
                <a:solidFill>
                  <a:schemeClr val="bg2"/>
                </a:solidFill>
              </a:rPr>
              <a:t> </a:t>
            </a:r>
            <a:r>
              <a:rPr lang="fr-FR" sz="2400" dirty="0" err="1" smtClean="0">
                <a:solidFill>
                  <a:schemeClr val="bg2"/>
                </a:solidFill>
              </a:rPr>
              <a:t>with</a:t>
            </a:r>
            <a:r>
              <a:rPr lang="fr-FR" sz="2400" dirty="0" smtClean="0">
                <a:solidFill>
                  <a:schemeClr val="bg2"/>
                </a:solidFill>
              </a:rPr>
              <a:t>     4+ </a:t>
            </a:r>
            <a:r>
              <a:rPr lang="fr-FR" sz="2400" dirty="0" err="1" smtClean="0">
                <a:solidFill>
                  <a:schemeClr val="bg2"/>
                </a:solidFill>
              </a:rPr>
              <a:t>antennas</a:t>
            </a:r>
            <a:r>
              <a:rPr lang="fr-FR" sz="2400" dirty="0" smtClean="0">
                <a:solidFill>
                  <a:schemeClr val="bg2"/>
                </a:solidFill>
              </a:rPr>
              <a:t> &amp; </a:t>
            </a:r>
            <a:r>
              <a:rPr lang="fr-FR" sz="2400" dirty="0">
                <a:solidFill>
                  <a:schemeClr val="bg2"/>
                </a:solidFill>
              </a:rPr>
              <a:t>3</a:t>
            </a:r>
            <a:r>
              <a:rPr lang="fr-FR" sz="2400" dirty="0" smtClean="0">
                <a:solidFill>
                  <a:schemeClr val="bg2"/>
                </a:solidFill>
              </a:rPr>
              <a:t> </a:t>
            </a:r>
            <a:r>
              <a:rPr lang="fr-FR" sz="2400" dirty="0" err="1" smtClean="0">
                <a:solidFill>
                  <a:schemeClr val="bg2"/>
                </a:solidFill>
              </a:rPr>
              <a:t>scintillators</a:t>
            </a:r>
            <a:r>
              <a:rPr lang="fr-FR" sz="2400" dirty="0" smtClean="0">
                <a:solidFill>
                  <a:schemeClr val="bg2"/>
                </a:solidFill>
              </a:rPr>
              <a:t> in </a:t>
            </a:r>
            <a:r>
              <a:rPr lang="fr-FR" sz="2400" dirty="0" err="1" smtClean="0">
                <a:solidFill>
                  <a:schemeClr val="bg2"/>
                </a:solidFill>
              </a:rPr>
              <a:t>coincidence</a:t>
            </a:r>
            <a:endParaRPr lang="fr-FR" sz="2400" dirty="0" smtClean="0">
              <a:solidFill>
                <a:schemeClr val="bg2"/>
              </a:solidFill>
            </a:endParaRPr>
          </a:p>
          <a:p>
            <a:r>
              <a:rPr lang="fr-FR" sz="2400" dirty="0" smtClean="0">
                <a:solidFill>
                  <a:schemeClr val="bg2"/>
                </a:solidFill>
              </a:rPr>
              <a:t>2 </a:t>
            </a:r>
            <a:r>
              <a:rPr lang="fr-FR" sz="2400" dirty="0" err="1">
                <a:solidFill>
                  <a:schemeClr val="bg2"/>
                </a:solidFill>
              </a:rPr>
              <a:t>events</a:t>
            </a:r>
            <a:r>
              <a:rPr lang="fr-FR" sz="2400" dirty="0">
                <a:solidFill>
                  <a:schemeClr val="bg2"/>
                </a:solidFill>
              </a:rPr>
              <a:t> </a:t>
            </a:r>
            <a:r>
              <a:rPr lang="fr-FR" sz="2400" dirty="0" err="1">
                <a:solidFill>
                  <a:schemeClr val="bg2"/>
                </a:solidFill>
              </a:rPr>
              <a:t>with</a:t>
            </a:r>
            <a:r>
              <a:rPr lang="fr-FR" sz="2400" dirty="0">
                <a:solidFill>
                  <a:schemeClr val="bg2"/>
                </a:solidFill>
              </a:rPr>
              <a:t>     4+ </a:t>
            </a:r>
            <a:r>
              <a:rPr lang="fr-FR" sz="2400" dirty="0" err="1">
                <a:solidFill>
                  <a:schemeClr val="bg2"/>
                </a:solidFill>
              </a:rPr>
              <a:t>antennas</a:t>
            </a:r>
            <a:r>
              <a:rPr lang="fr-FR" sz="2400" dirty="0">
                <a:solidFill>
                  <a:schemeClr val="bg2"/>
                </a:solidFill>
              </a:rPr>
              <a:t> &amp; </a:t>
            </a:r>
            <a:r>
              <a:rPr lang="fr-FR" sz="2400" dirty="0" smtClean="0">
                <a:solidFill>
                  <a:schemeClr val="bg2"/>
                </a:solidFill>
              </a:rPr>
              <a:t>2 </a:t>
            </a:r>
            <a:r>
              <a:rPr lang="fr-FR" sz="2400" dirty="0" err="1">
                <a:solidFill>
                  <a:schemeClr val="bg2"/>
                </a:solidFill>
              </a:rPr>
              <a:t>scintillators</a:t>
            </a:r>
            <a:r>
              <a:rPr lang="fr-FR" sz="2400" dirty="0">
                <a:solidFill>
                  <a:schemeClr val="bg2"/>
                </a:solidFill>
              </a:rPr>
              <a:t> in </a:t>
            </a:r>
            <a:r>
              <a:rPr lang="fr-FR" sz="2400" dirty="0" err="1">
                <a:solidFill>
                  <a:schemeClr val="bg2"/>
                </a:solidFill>
              </a:rPr>
              <a:t>coincidence</a:t>
            </a:r>
            <a:endParaRPr lang="en-US" sz="2400" dirty="0">
              <a:solidFill>
                <a:schemeClr val="bg2"/>
              </a:solidFill>
            </a:endParaRPr>
          </a:p>
          <a:p>
            <a:endParaRPr lang="en-US" sz="2400" dirty="0">
              <a:solidFill>
                <a:schemeClr val="bg2"/>
              </a:solidFill>
            </a:endParaRPr>
          </a:p>
        </p:txBody>
      </p:sp>
      <p:grpSp>
        <p:nvGrpSpPr>
          <p:cNvPr id="7" name="Group 8"/>
          <p:cNvGrpSpPr>
            <a:grpSpLocks/>
          </p:cNvGrpSpPr>
          <p:nvPr/>
        </p:nvGrpSpPr>
        <p:grpSpPr bwMode="auto">
          <a:xfrm>
            <a:off x="3409701" y="980728"/>
            <a:ext cx="5626795" cy="5715000"/>
            <a:chOff x="0" y="0"/>
            <a:chExt cx="3544" cy="3600"/>
          </a:xfrm>
        </p:grpSpPr>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44"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10"/>
            <p:cNvSpPr>
              <a:spLocks/>
            </p:cNvSpPr>
            <p:nvPr/>
          </p:nvSpPr>
          <p:spPr bwMode="auto">
            <a:xfrm>
              <a:off x="240" y="184"/>
              <a:ext cx="1600" cy="800"/>
            </a:xfrm>
            <a:prstGeom prst="rect">
              <a:avLst/>
            </a:prstGeom>
            <a:blipFill dpi="0" rotWithShape="0">
              <a:blip r:embed="rId3">
                <a:alphaModFix amt="20000"/>
              </a:blip>
              <a:srcRect/>
              <a:tile tx="0" ty="0" sx="100000" sy="100000" flip="none" algn="tl"/>
            </a:blipFill>
            <a:ln>
              <a:noFill/>
            </a:ln>
            <a:extLst>
              <a:ext uri="{91240B29-F687-4F45-9708-019B960494DF}">
                <a14:hiddenLine xmlns:a14="http://schemas.microsoft.com/office/drawing/2010/main" w="25400">
                  <a:solidFill>
                    <a:srgbClr val="000000">
                      <a:alpha val="20000"/>
                    </a:srgbClr>
                  </a:solidFill>
                  <a:miter lim="800000"/>
                  <a:headEnd/>
                  <a:tailEnd/>
                </a14:hiddenLine>
              </a:ext>
            </a:extLst>
          </p:spPr>
          <p:txBody>
            <a:bodyPr lIns="0" tIns="0" rIns="0" bIns="0"/>
            <a:lstStyle/>
            <a:p>
              <a:endParaRPr lang="en-US"/>
            </a:p>
          </p:txBody>
        </p:sp>
        <p:sp>
          <p:nvSpPr>
            <p:cNvPr id="11" name="Rectangle 11"/>
            <p:cNvSpPr>
              <a:spLocks/>
            </p:cNvSpPr>
            <p:nvPr/>
          </p:nvSpPr>
          <p:spPr bwMode="auto">
            <a:xfrm>
              <a:off x="1840" y="184"/>
              <a:ext cx="1600" cy="800"/>
            </a:xfrm>
            <a:prstGeom prst="rect">
              <a:avLst/>
            </a:prstGeom>
            <a:blipFill dpi="0" rotWithShape="0">
              <a:blip r:embed="rId3">
                <a:alphaModFix amt="20000"/>
              </a:blip>
              <a:srcRect/>
              <a:tile tx="0" ty="0" sx="100000" sy="100000" flip="none" algn="tl"/>
            </a:blipFill>
            <a:ln>
              <a:noFill/>
            </a:ln>
            <a:extLst>
              <a:ext uri="{91240B29-F687-4F45-9708-019B960494DF}">
                <a14:hiddenLine xmlns:a14="http://schemas.microsoft.com/office/drawing/2010/main" w="25400">
                  <a:solidFill>
                    <a:srgbClr val="000000">
                      <a:alpha val="20000"/>
                    </a:srgbClr>
                  </a:solidFill>
                  <a:miter lim="800000"/>
                  <a:headEnd/>
                  <a:tailEnd/>
                </a14:hiddenLine>
              </a:ext>
            </a:extLst>
          </p:spPr>
          <p:txBody>
            <a:bodyPr lIns="0" tIns="0" rIns="0" bIns="0"/>
            <a:lstStyle/>
            <a:p>
              <a:endParaRPr lang="en-US"/>
            </a:p>
          </p:txBody>
        </p:sp>
        <p:sp>
          <p:nvSpPr>
            <p:cNvPr id="12" name="Rectangle 12"/>
            <p:cNvSpPr>
              <a:spLocks/>
            </p:cNvSpPr>
            <p:nvPr/>
          </p:nvSpPr>
          <p:spPr bwMode="auto">
            <a:xfrm>
              <a:off x="1840" y="984"/>
              <a:ext cx="1600" cy="800"/>
            </a:xfrm>
            <a:prstGeom prst="rect">
              <a:avLst/>
            </a:prstGeom>
            <a:blipFill dpi="0" rotWithShape="0">
              <a:blip r:embed="rId3">
                <a:alphaModFix amt="20000"/>
              </a:blip>
              <a:srcRect/>
              <a:tile tx="0" ty="0" sx="100000" sy="100000" flip="none" algn="tl"/>
            </a:blipFill>
            <a:ln>
              <a:noFill/>
            </a:ln>
            <a:extLst>
              <a:ext uri="{91240B29-F687-4F45-9708-019B960494DF}">
                <a14:hiddenLine xmlns:a14="http://schemas.microsoft.com/office/drawing/2010/main" w="25400">
                  <a:solidFill>
                    <a:srgbClr val="000000">
                      <a:alpha val="20000"/>
                    </a:srgbClr>
                  </a:solidFill>
                  <a:miter lim="800000"/>
                  <a:headEnd/>
                  <a:tailEnd/>
                </a14:hiddenLine>
              </a:ext>
            </a:extLst>
          </p:spPr>
          <p:txBody>
            <a:bodyPr lIns="0" tIns="0" rIns="0" bIns="0"/>
            <a:lstStyle/>
            <a:p>
              <a:endParaRPr lang="en-US"/>
            </a:p>
          </p:txBody>
        </p:sp>
      </p:grpSp>
    </p:spTree>
    <p:extLst>
      <p:ext uri="{BB962C8B-B14F-4D97-AF65-F5344CB8AC3E}">
        <p14:creationId xmlns:p14="http://schemas.microsoft.com/office/powerpoint/2010/main" val="780798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04"/>
            <a:ext cx="8229600" cy="1143000"/>
          </a:xfrm>
        </p:spPr>
        <p:txBody>
          <a:bodyPr/>
          <a:lstStyle/>
          <a:p>
            <a:r>
              <a:rPr lang="fr-FR" dirty="0" err="1" smtClean="0"/>
              <a:t>Hybrid</a:t>
            </a:r>
            <a:r>
              <a:rPr lang="fr-FR" dirty="0" smtClean="0"/>
              <a:t> </a:t>
            </a:r>
            <a:r>
              <a:rPr lang="fr-FR" dirty="0" err="1" smtClean="0"/>
              <a:t>coincidences</a:t>
            </a:r>
            <a:endParaRPr lang="en-US" dirty="0"/>
          </a:p>
        </p:txBody>
      </p:sp>
      <p:sp>
        <p:nvSpPr>
          <p:cNvPr id="3" name="Content Placeholder 2"/>
          <p:cNvSpPr>
            <a:spLocks noGrp="1"/>
          </p:cNvSpPr>
          <p:nvPr>
            <p:ph idx="1"/>
          </p:nvPr>
        </p:nvSpPr>
        <p:spPr>
          <a:xfrm>
            <a:off x="107504" y="1268760"/>
            <a:ext cx="9145016" cy="5688632"/>
          </a:xfrm>
        </p:spPr>
        <p:txBody>
          <a:bodyPr>
            <a:normAutofit/>
          </a:bodyPr>
          <a:lstStyle/>
          <a:p>
            <a:r>
              <a:rPr lang="fr-FR" sz="2400" dirty="0" err="1" smtClean="0">
                <a:solidFill>
                  <a:schemeClr val="bg2"/>
                </a:solidFill>
              </a:rPr>
              <a:t>Random</a:t>
            </a:r>
            <a:r>
              <a:rPr lang="fr-FR" sz="2400" dirty="0" smtClean="0">
                <a:solidFill>
                  <a:schemeClr val="bg2"/>
                </a:solidFill>
              </a:rPr>
              <a:t> </a:t>
            </a:r>
            <a:r>
              <a:rPr lang="fr-FR" sz="2400" dirty="0" err="1" smtClean="0">
                <a:solidFill>
                  <a:schemeClr val="bg2"/>
                </a:solidFill>
              </a:rPr>
              <a:t>coincidences</a:t>
            </a:r>
            <a:r>
              <a:rPr lang="fr-FR" sz="2400" dirty="0" smtClean="0">
                <a:solidFill>
                  <a:schemeClr val="bg2"/>
                </a:solidFill>
              </a:rPr>
              <a:t>?</a:t>
            </a:r>
          </a:p>
          <a:p>
            <a:endParaRPr lang="fr-FR" sz="2000" dirty="0" smtClean="0">
              <a:solidFill>
                <a:schemeClr val="bg2"/>
              </a:solidFill>
            </a:endParaRPr>
          </a:p>
          <a:p>
            <a:endParaRPr lang="fr-FR" sz="2000" dirty="0">
              <a:solidFill>
                <a:schemeClr val="bg2"/>
              </a:solidFill>
            </a:endParaRPr>
          </a:p>
          <a:p>
            <a:endParaRPr lang="fr-FR" sz="2000" dirty="0" smtClean="0">
              <a:solidFill>
                <a:schemeClr val="bg2"/>
              </a:solidFill>
            </a:endParaRPr>
          </a:p>
          <a:p>
            <a:endParaRPr lang="fr-FR" sz="2000" dirty="0" smtClean="0">
              <a:solidFill>
                <a:schemeClr val="bg2"/>
              </a:solidFill>
            </a:endParaRPr>
          </a:p>
          <a:p>
            <a:endParaRPr lang="fr-FR" sz="2000" dirty="0">
              <a:solidFill>
                <a:schemeClr val="bg2"/>
              </a:solidFill>
            </a:endParaRPr>
          </a:p>
          <a:p>
            <a:endParaRPr lang="fr-FR" sz="2000" dirty="0">
              <a:solidFill>
                <a:schemeClr val="bg2"/>
              </a:solidFill>
            </a:endParaRPr>
          </a:p>
          <a:p>
            <a:pPr marL="0" indent="0">
              <a:buNone/>
            </a:pPr>
            <a:endParaRPr lang="fr-FR" dirty="0">
              <a:solidFill>
                <a:schemeClr val="bg2"/>
              </a:solidFill>
            </a:endParaRPr>
          </a:p>
          <a:p>
            <a:r>
              <a:rPr lang="fr-FR" sz="2800" dirty="0" smtClean="0">
                <a:solidFill>
                  <a:schemeClr val="bg2"/>
                </a:solidFill>
              </a:rPr>
              <a:t>Triggers on PMT </a:t>
            </a:r>
            <a:r>
              <a:rPr lang="fr-FR" sz="2800" dirty="0" err="1" smtClean="0">
                <a:solidFill>
                  <a:schemeClr val="bg2"/>
                </a:solidFill>
              </a:rPr>
              <a:t>signals</a:t>
            </a:r>
            <a:r>
              <a:rPr lang="fr-FR" sz="2800" dirty="0" smtClean="0">
                <a:solidFill>
                  <a:schemeClr val="bg2"/>
                </a:solidFill>
              </a:rPr>
              <a:t>?</a:t>
            </a:r>
          </a:p>
          <a:p>
            <a:pPr lvl="1"/>
            <a:r>
              <a:rPr lang="fr-FR" sz="2400" dirty="0" smtClean="0">
                <a:solidFill>
                  <a:schemeClr val="bg2"/>
                </a:solidFill>
              </a:rPr>
              <a:t>Trigger </a:t>
            </a:r>
            <a:r>
              <a:rPr lang="fr-FR" sz="2400" dirty="0" err="1" smtClean="0">
                <a:solidFill>
                  <a:schemeClr val="bg2"/>
                </a:solidFill>
              </a:rPr>
              <a:t>delays</a:t>
            </a:r>
            <a:r>
              <a:rPr lang="fr-FR" sz="2400" dirty="0" smtClean="0">
                <a:solidFill>
                  <a:schemeClr val="bg2"/>
                </a:solidFill>
              </a:rPr>
              <a:t> not consistent </a:t>
            </a:r>
            <a:r>
              <a:rPr lang="fr-FR" sz="2400" dirty="0" err="1" smtClean="0">
                <a:solidFill>
                  <a:schemeClr val="bg2"/>
                </a:solidFill>
              </a:rPr>
              <a:t>with</a:t>
            </a:r>
            <a:r>
              <a:rPr lang="fr-FR" sz="2400" dirty="0" smtClean="0">
                <a:solidFill>
                  <a:schemeClr val="bg2"/>
                </a:solidFill>
              </a:rPr>
              <a:t> </a:t>
            </a:r>
            <a:r>
              <a:rPr lang="fr-FR" sz="2400" dirty="0" err="1" smtClean="0">
                <a:solidFill>
                  <a:schemeClr val="bg2"/>
                </a:solidFill>
              </a:rPr>
              <a:t>expected</a:t>
            </a:r>
            <a:r>
              <a:rPr lang="fr-FR" sz="2400" dirty="0" smtClean="0">
                <a:solidFill>
                  <a:schemeClr val="bg2"/>
                </a:solidFill>
              </a:rPr>
              <a:t> propagation times.</a:t>
            </a:r>
          </a:p>
          <a:p>
            <a:pPr lvl="1"/>
            <a:r>
              <a:rPr lang="fr-FR" sz="2400" dirty="0" smtClean="0">
                <a:solidFill>
                  <a:schemeClr val="bg2"/>
                </a:solidFill>
              </a:rPr>
              <a:t>For 4 </a:t>
            </a:r>
            <a:r>
              <a:rPr lang="fr-FR" sz="2400" dirty="0" err="1" smtClean="0">
                <a:solidFill>
                  <a:schemeClr val="bg2"/>
                </a:solidFill>
              </a:rPr>
              <a:t>hybrid</a:t>
            </a:r>
            <a:r>
              <a:rPr lang="fr-FR" sz="2400" dirty="0" smtClean="0">
                <a:solidFill>
                  <a:schemeClr val="bg2"/>
                </a:solidFill>
              </a:rPr>
              <a:t> </a:t>
            </a:r>
            <a:r>
              <a:rPr lang="fr-FR" sz="2400" dirty="0" err="1" smtClean="0">
                <a:solidFill>
                  <a:schemeClr val="bg2"/>
                </a:solidFill>
              </a:rPr>
              <a:t>coincs</a:t>
            </a:r>
            <a:r>
              <a:rPr lang="fr-FR" sz="2400" dirty="0" smtClean="0">
                <a:solidFill>
                  <a:schemeClr val="bg2"/>
                </a:solidFill>
              </a:rPr>
              <a:t> (out of 5), </a:t>
            </a:r>
            <a:r>
              <a:rPr lang="fr-FR" sz="2400" dirty="0" err="1" smtClean="0">
                <a:solidFill>
                  <a:schemeClr val="bg2"/>
                </a:solidFill>
              </a:rPr>
              <a:t>some</a:t>
            </a:r>
            <a:r>
              <a:rPr lang="fr-FR" sz="2400" dirty="0" smtClean="0">
                <a:solidFill>
                  <a:schemeClr val="bg2"/>
                </a:solidFill>
              </a:rPr>
              <a:t> </a:t>
            </a:r>
            <a:r>
              <a:rPr lang="fr-FR" sz="2400" dirty="0" err="1" smtClean="0">
                <a:solidFill>
                  <a:schemeClr val="bg2"/>
                </a:solidFill>
              </a:rPr>
              <a:t>antennas</a:t>
            </a:r>
            <a:r>
              <a:rPr lang="fr-FR" sz="2400" dirty="0" smtClean="0">
                <a:solidFill>
                  <a:schemeClr val="bg2"/>
                </a:solidFill>
              </a:rPr>
              <a:t> </a:t>
            </a:r>
            <a:r>
              <a:rPr lang="fr-FR" sz="2400" dirty="0" err="1" smtClean="0">
                <a:solidFill>
                  <a:schemeClr val="bg2"/>
                </a:solidFill>
              </a:rPr>
              <a:t>triggered</a:t>
            </a:r>
            <a:r>
              <a:rPr lang="fr-FR" sz="2400" dirty="0" smtClean="0">
                <a:solidFill>
                  <a:schemeClr val="bg2"/>
                </a:solidFill>
              </a:rPr>
              <a:t> </a:t>
            </a:r>
            <a:r>
              <a:rPr lang="fr-FR" sz="2400" dirty="0" err="1" smtClean="0">
                <a:solidFill>
                  <a:schemeClr val="bg2"/>
                </a:solidFill>
              </a:rPr>
              <a:t>before</a:t>
            </a:r>
            <a:r>
              <a:rPr lang="fr-FR" sz="2400" dirty="0" smtClean="0">
                <a:solidFill>
                  <a:schemeClr val="bg2"/>
                </a:solidFill>
              </a:rPr>
              <a:t> the </a:t>
            </a:r>
            <a:r>
              <a:rPr lang="fr-FR" sz="2400" dirty="0" err="1" smtClean="0">
                <a:solidFill>
                  <a:schemeClr val="bg2"/>
                </a:solidFill>
              </a:rPr>
              <a:t>scintillators</a:t>
            </a:r>
            <a:r>
              <a:rPr lang="fr-FR" sz="2400" dirty="0" smtClean="0">
                <a:solidFill>
                  <a:schemeClr val="bg2"/>
                </a:solidFill>
              </a:rPr>
              <a:t>.</a:t>
            </a:r>
            <a:endParaRPr lang="en-US" sz="2400" dirty="0">
              <a:solidFill>
                <a:schemeClr val="bg2"/>
              </a:solidFill>
            </a:endParaRPr>
          </a:p>
        </p:txBody>
      </p:sp>
      <p:sp>
        <p:nvSpPr>
          <p:cNvPr id="4" name="Rectangle 3"/>
          <p:cNvSpPr/>
          <p:nvPr/>
        </p:nvSpPr>
        <p:spPr>
          <a:xfrm>
            <a:off x="-108520" y="1772816"/>
            <a:ext cx="7992888" cy="2246769"/>
          </a:xfrm>
          <a:prstGeom prst="rect">
            <a:avLst/>
          </a:prstGeom>
        </p:spPr>
        <p:txBody>
          <a:bodyPr wrap="square">
            <a:spAutoFit/>
          </a:bodyPr>
          <a:lstStyle/>
          <a:p>
            <a:pPr marL="876300"/>
            <a:r>
              <a:rPr lang="en-US" sz="2000" dirty="0" smtClean="0">
                <a:solidFill>
                  <a:schemeClr val="bg2"/>
                </a:solidFill>
              </a:rPr>
              <a:t>Expected </a:t>
            </a:r>
            <a:r>
              <a:rPr lang="en-US" sz="2000" dirty="0">
                <a:solidFill>
                  <a:schemeClr val="bg2"/>
                </a:solidFill>
              </a:rPr>
              <a:t>rate for 2 independent events given by</a:t>
            </a:r>
            <a:r>
              <a:rPr lang="en-US" sz="2000" dirty="0" smtClean="0">
                <a:solidFill>
                  <a:schemeClr val="bg2"/>
                </a:solidFill>
              </a:rPr>
              <a:t>:</a:t>
            </a:r>
          </a:p>
          <a:p>
            <a:pPr marL="876300"/>
            <a:endParaRPr lang="en-US" sz="2000" b="1" dirty="0">
              <a:solidFill>
                <a:schemeClr val="bg2"/>
              </a:solidFill>
              <a:ea typeface="ヒラギノ角ゴ ProN W6" charset="0"/>
              <a:cs typeface="ヒラギノ角ゴ ProN W6" charset="0"/>
              <a:sym typeface="Helvetica" charset="0"/>
            </a:endParaRPr>
          </a:p>
          <a:p>
            <a:pPr marL="1333500" lvl="1"/>
            <a:endParaRPr lang="en-US" sz="2000" dirty="0">
              <a:solidFill>
                <a:schemeClr val="bg2"/>
              </a:solidFill>
            </a:endParaRPr>
          </a:p>
          <a:p>
            <a:pPr marL="889000"/>
            <a:endParaRPr lang="en-US" sz="2000" dirty="0">
              <a:solidFill>
                <a:schemeClr val="bg2"/>
              </a:solidFill>
            </a:endParaRPr>
          </a:p>
          <a:p>
            <a:pPr marL="876300"/>
            <a:r>
              <a:rPr lang="en-US" sz="2000" dirty="0" err="1">
                <a:solidFill>
                  <a:schemeClr val="bg2"/>
                </a:solidFill>
              </a:rPr>
              <a:t>f</a:t>
            </a:r>
            <a:r>
              <a:rPr lang="en-US" sz="2000" baseline="-6000" dirty="0" err="1">
                <a:solidFill>
                  <a:schemeClr val="bg2"/>
                </a:solidFill>
              </a:rPr>
              <a:t>A</a:t>
            </a:r>
            <a:r>
              <a:rPr lang="en-US" sz="2000" dirty="0">
                <a:solidFill>
                  <a:schemeClr val="bg2"/>
                </a:solidFill>
              </a:rPr>
              <a:t> = 1.6 10</a:t>
            </a:r>
            <a:r>
              <a:rPr lang="en-US" sz="2000" baseline="32000" dirty="0">
                <a:solidFill>
                  <a:schemeClr val="bg2"/>
                </a:solidFill>
              </a:rPr>
              <a:t>-4</a:t>
            </a:r>
            <a:r>
              <a:rPr lang="en-US" sz="2000" dirty="0">
                <a:solidFill>
                  <a:schemeClr val="bg2"/>
                </a:solidFill>
              </a:rPr>
              <a:t> Hz      rate of 3-folds scintillator events</a:t>
            </a:r>
          </a:p>
          <a:p>
            <a:pPr marL="876300"/>
            <a:r>
              <a:rPr lang="en-US" sz="2000" dirty="0" err="1">
                <a:solidFill>
                  <a:schemeClr val="bg2"/>
                </a:solidFill>
              </a:rPr>
              <a:t>f</a:t>
            </a:r>
            <a:r>
              <a:rPr lang="en-US" sz="2000" baseline="-6000" dirty="0" err="1">
                <a:solidFill>
                  <a:schemeClr val="bg2"/>
                </a:solidFill>
              </a:rPr>
              <a:t>B</a:t>
            </a:r>
            <a:r>
              <a:rPr lang="en-US" sz="2000" dirty="0">
                <a:solidFill>
                  <a:schemeClr val="bg2"/>
                </a:solidFill>
              </a:rPr>
              <a:t> &lt; 10 Hz     </a:t>
            </a:r>
            <a:r>
              <a:rPr lang="en-US" sz="2000" dirty="0" smtClean="0">
                <a:solidFill>
                  <a:schemeClr val="bg2"/>
                </a:solidFill>
              </a:rPr>
              <a:t>          </a:t>
            </a:r>
            <a:r>
              <a:rPr lang="en-US" sz="2000" dirty="0">
                <a:solidFill>
                  <a:schemeClr val="bg2"/>
                </a:solidFill>
              </a:rPr>
              <a:t>rate of radio events </a:t>
            </a:r>
            <a:r>
              <a:rPr lang="en-US" sz="2000" dirty="0" smtClean="0">
                <a:solidFill>
                  <a:schemeClr val="bg2"/>
                </a:solidFill>
              </a:rPr>
              <a:t>(multiplicity≥</a:t>
            </a:r>
            <a:r>
              <a:rPr lang="en-US" sz="2000" dirty="0">
                <a:solidFill>
                  <a:schemeClr val="bg2"/>
                </a:solidFill>
              </a:rPr>
              <a:t>4)</a:t>
            </a:r>
          </a:p>
          <a:p>
            <a:pPr marL="876300"/>
            <a:r>
              <a:rPr lang="en-US" sz="2000" dirty="0" err="1">
                <a:solidFill>
                  <a:schemeClr val="bg2"/>
                </a:solidFill>
                <a:ea typeface="Lucida Grande" charset="0"/>
                <a:cs typeface="Lucida Grande" charset="0"/>
              </a:rPr>
              <a:t>Δt</a:t>
            </a:r>
            <a:r>
              <a:rPr lang="en-US" sz="2000" dirty="0">
                <a:solidFill>
                  <a:schemeClr val="bg2"/>
                </a:solidFill>
                <a:ea typeface="Lucida Grande" charset="0"/>
                <a:cs typeface="Lucida Grande" charset="0"/>
              </a:rPr>
              <a:t> = 2 </a:t>
            </a:r>
            <a:r>
              <a:rPr lang="en-US" sz="2000" dirty="0" smtClean="0">
                <a:solidFill>
                  <a:schemeClr val="bg2"/>
                </a:solidFill>
                <a:ea typeface="Lucida Grande" charset="0"/>
                <a:cs typeface="Lucida Grande" charset="0"/>
              </a:rPr>
              <a:t>µ</a:t>
            </a:r>
            <a:r>
              <a:rPr lang="en-US" sz="2000" dirty="0" smtClean="0">
                <a:solidFill>
                  <a:schemeClr val="bg2"/>
                </a:solidFill>
              </a:rPr>
              <a:t>s</a:t>
            </a:r>
            <a:endParaRPr lang="en-US" sz="2000" dirty="0">
              <a:solidFill>
                <a:schemeClr val="bg2"/>
              </a:solidFill>
            </a:endParaRPr>
          </a:p>
        </p:txBody>
      </p:sp>
      <p:sp>
        <p:nvSpPr>
          <p:cNvPr id="5" name="AutoShape 3"/>
          <p:cNvSpPr>
            <a:spLocks/>
          </p:cNvSpPr>
          <p:nvPr/>
        </p:nvSpPr>
        <p:spPr bwMode="auto">
          <a:xfrm>
            <a:off x="741760" y="2219385"/>
            <a:ext cx="7430640" cy="724396"/>
          </a:xfrm>
          <a:prstGeom prst="roundRect">
            <a:avLst>
              <a:gd name="adj" fmla="val 14560"/>
            </a:avLst>
          </a:prstGeom>
          <a:solidFill>
            <a:srgbClr val="F8F8F8"/>
          </a:solidFill>
          <a:ln>
            <a:noFill/>
          </a:ln>
        </p:spPr>
        <p:txBody>
          <a:bodyPr lIns="0" tIns="0" rIns="0" bIns="0" anchor="ctr"/>
          <a:lstStyle/>
          <a:p>
            <a:pPr algn="l">
              <a:lnSpc>
                <a:spcPct val="80000"/>
              </a:lnSpc>
              <a:spcBef>
                <a:spcPts val="2400"/>
              </a:spcBef>
            </a:pPr>
            <a:r>
              <a:rPr lang="en-US" sz="2800" dirty="0">
                <a:solidFill>
                  <a:schemeClr val="tx1"/>
                </a:solidFill>
                <a:latin typeface="Papyrus" charset="0"/>
                <a:ea typeface="Papyrus" charset="0"/>
                <a:cs typeface="Papyrus" charset="0"/>
                <a:sym typeface="Papyrus" charset="0"/>
              </a:rPr>
              <a:t>  </a:t>
            </a:r>
            <a:r>
              <a:rPr lang="en-US" sz="2800" dirty="0" err="1">
                <a:solidFill>
                  <a:schemeClr val="tx1"/>
                </a:solidFill>
                <a:latin typeface="Papyrus" charset="0"/>
                <a:ea typeface="Papyrus" charset="0"/>
                <a:cs typeface="Papyrus" charset="0"/>
                <a:sym typeface="Papyrus" charset="0"/>
              </a:rPr>
              <a:t>f</a:t>
            </a:r>
            <a:r>
              <a:rPr lang="en-US" sz="2800" baseline="-6000" dirty="0" err="1">
                <a:solidFill>
                  <a:schemeClr val="tx1"/>
                </a:solidFill>
                <a:latin typeface="Papyrus" charset="0"/>
                <a:ea typeface="Papyrus" charset="0"/>
                <a:cs typeface="Papyrus" charset="0"/>
                <a:sym typeface="Papyrus" charset="0"/>
              </a:rPr>
              <a:t>rdm</a:t>
            </a:r>
            <a:r>
              <a:rPr lang="en-US" sz="2800" dirty="0">
                <a:solidFill>
                  <a:schemeClr val="tx1"/>
                </a:solidFill>
                <a:latin typeface="Papyrus" charset="0"/>
                <a:ea typeface="Papyrus" charset="0"/>
                <a:cs typeface="Papyrus" charset="0"/>
                <a:sym typeface="Papyrus" charset="0"/>
              </a:rPr>
              <a:t> = 2*</a:t>
            </a:r>
            <a:r>
              <a:rPr lang="en-US" sz="2800" dirty="0" err="1">
                <a:solidFill>
                  <a:schemeClr val="tx1"/>
                </a:solidFill>
                <a:latin typeface="Papyrus" charset="0"/>
                <a:ea typeface="Papyrus" charset="0"/>
                <a:cs typeface="Papyrus" charset="0"/>
                <a:sym typeface="Papyrus" charset="0"/>
              </a:rPr>
              <a:t>f</a:t>
            </a:r>
            <a:r>
              <a:rPr lang="en-US" sz="2800" baseline="-6000" dirty="0" err="1">
                <a:solidFill>
                  <a:schemeClr val="tx1"/>
                </a:solidFill>
                <a:latin typeface="Papyrus" charset="0"/>
                <a:ea typeface="Papyrus" charset="0"/>
                <a:cs typeface="Papyrus" charset="0"/>
                <a:sym typeface="Papyrus" charset="0"/>
              </a:rPr>
              <a:t>A</a:t>
            </a:r>
            <a:r>
              <a:rPr lang="en-US" sz="2800" dirty="0">
                <a:solidFill>
                  <a:schemeClr val="tx1"/>
                </a:solidFill>
                <a:latin typeface="Papyrus" charset="0"/>
                <a:ea typeface="Papyrus" charset="0"/>
                <a:cs typeface="Papyrus" charset="0"/>
                <a:sym typeface="Papyrus" charset="0"/>
              </a:rPr>
              <a:t>*</a:t>
            </a:r>
            <a:r>
              <a:rPr lang="en-US" sz="2800" dirty="0" err="1">
                <a:solidFill>
                  <a:schemeClr val="tx1"/>
                </a:solidFill>
                <a:latin typeface="Papyrus" charset="0"/>
                <a:ea typeface="Papyrus" charset="0"/>
                <a:cs typeface="Papyrus" charset="0"/>
                <a:sym typeface="Papyrus" charset="0"/>
              </a:rPr>
              <a:t>f</a:t>
            </a:r>
            <a:r>
              <a:rPr lang="en-US" sz="2800" baseline="-6000" dirty="0" err="1">
                <a:solidFill>
                  <a:schemeClr val="tx1"/>
                </a:solidFill>
                <a:latin typeface="Papyrus" charset="0"/>
                <a:ea typeface="Papyrus" charset="0"/>
                <a:cs typeface="Papyrus" charset="0"/>
                <a:sym typeface="Papyrus" charset="0"/>
              </a:rPr>
              <a:t>B</a:t>
            </a:r>
            <a:r>
              <a:rPr lang="en-US" sz="2800" dirty="0">
                <a:solidFill>
                  <a:schemeClr val="tx1"/>
                </a:solidFill>
                <a:latin typeface="Papyrus" charset="0"/>
                <a:ea typeface="Papyrus" charset="0"/>
                <a:cs typeface="Papyrus" charset="0"/>
                <a:sym typeface="Papyrus" charset="0"/>
              </a:rPr>
              <a:t>/(</a:t>
            </a:r>
            <a:r>
              <a:rPr lang="en-US" sz="2800" dirty="0" err="1">
                <a:solidFill>
                  <a:schemeClr val="tx1"/>
                </a:solidFill>
                <a:latin typeface="Papyrus" charset="0"/>
                <a:ea typeface="Papyrus" charset="0"/>
                <a:cs typeface="Papyrus" charset="0"/>
                <a:sym typeface="Papyrus" charset="0"/>
              </a:rPr>
              <a:t>f</a:t>
            </a:r>
            <a:r>
              <a:rPr lang="en-US" sz="2800" baseline="-6000" dirty="0" err="1">
                <a:solidFill>
                  <a:schemeClr val="tx1"/>
                </a:solidFill>
                <a:latin typeface="Papyrus" charset="0"/>
                <a:ea typeface="Papyrus" charset="0"/>
                <a:cs typeface="Papyrus" charset="0"/>
                <a:sym typeface="Papyrus" charset="0"/>
              </a:rPr>
              <a:t>A</a:t>
            </a:r>
            <a:r>
              <a:rPr lang="en-US" sz="2800" dirty="0" err="1">
                <a:solidFill>
                  <a:schemeClr val="tx1"/>
                </a:solidFill>
                <a:latin typeface="Papyrus" charset="0"/>
                <a:ea typeface="Papyrus" charset="0"/>
                <a:cs typeface="Papyrus" charset="0"/>
                <a:sym typeface="Papyrus" charset="0"/>
              </a:rPr>
              <a:t>+f</a:t>
            </a:r>
            <a:r>
              <a:rPr lang="en-US" sz="2800" baseline="-6000" dirty="0" err="1">
                <a:solidFill>
                  <a:schemeClr val="tx1"/>
                </a:solidFill>
                <a:latin typeface="Papyrus" charset="0"/>
                <a:ea typeface="Papyrus" charset="0"/>
                <a:cs typeface="Papyrus" charset="0"/>
                <a:sym typeface="Papyrus" charset="0"/>
              </a:rPr>
              <a:t>B</a:t>
            </a:r>
            <a:r>
              <a:rPr lang="en-US" sz="2800" dirty="0">
                <a:solidFill>
                  <a:schemeClr val="tx1"/>
                </a:solidFill>
                <a:latin typeface="Papyrus" charset="0"/>
                <a:ea typeface="Papyrus" charset="0"/>
                <a:cs typeface="Papyrus" charset="0"/>
                <a:sym typeface="Papyrus" charset="0"/>
              </a:rPr>
              <a:t>)*(1-exp(-(</a:t>
            </a:r>
            <a:r>
              <a:rPr lang="en-US" sz="2800" dirty="0" err="1">
                <a:solidFill>
                  <a:schemeClr val="tx1"/>
                </a:solidFill>
                <a:latin typeface="Papyrus" charset="0"/>
                <a:ea typeface="Papyrus" charset="0"/>
                <a:cs typeface="Papyrus" charset="0"/>
                <a:sym typeface="Papyrus" charset="0"/>
              </a:rPr>
              <a:t>f</a:t>
            </a:r>
            <a:r>
              <a:rPr lang="en-US" sz="2800" baseline="-6000" dirty="0" err="1">
                <a:solidFill>
                  <a:schemeClr val="tx1"/>
                </a:solidFill>
                <a:latin typeface="Papyrus" charset="0"/>
                <a:ea typeface="Papyrus" charset="0"/>
                <a:cs typeface="Papyrus" charset="0"/>
                <a:sym typeface="Papyrus" charset="0"/>
              </a:rPr>
              <a:t>A</a:t>
            </a:r>
            <a:r>
              <a:rPr lang="en-US" sz="2800" dirty="0" err="1">
                <a:solidFill>
                  <a:schemeClr val="tx1"/>
                </a:solidFill>
                <a:latin typeface="Papyrus" charset="0"/>
                <a:ea typeface="Papyrus" charset="0"/>
                <a:cs typeface="Papyrus" charset="0"/>
                <a:sym typeface="Papyrus" charset="0"/>
              </a:rPr>
              <a:t>+f</a:t>
            </a:r>
            <a:r>
              <a:rPr lang="en-US" sz="2800" baseline="-6000" dirty="0" err="1">
                <a:solidFill>
                  <a:schemeClr val="tx1"/>
                </a:solidFill>
                <a:latin typeface="Papyrus" charset="0"/>
                <a:ea typeface="Papyrus" charset="0"/>
                <a:cs typeface="Papyrus" charset="0"/>
                <a:sym typeface="Papyrus" charset="0"/>
              </a:rPr>
              <a:t>B</a:t>
            </a:r>
            <a:r>
              <a:rPr lang="en-US" sz="2800" dirty="0">
                <a:solidFill>
                  <a:schemeClr val="tx1"/>
                </a:solidFill>
                <a:latin typeface="Papyrus" charset="0"/>
                <a:ea typeface="Lucida Grande" charset="0"/>
                <a:cs typeface="Lucida Grande" charset="0"/>
                <a:sym typeface="Papyrus" charset="0"/>
              </a:rPr>
              <a:t>)</a:t>
            </a:r>
            <a:r>
              <a:rPr lang="en-US" sz="2800" dirty="0" err="1">
                <a:solidFill>
                  <a:schemeClr val="tx1"/>
                </a:solidFill>
                <a:latin typeface="Papyrus" charset="0"/>
                <a:ea typeface="Lucida Grande" charset="0"/>
                <a:cs typeface="Lucida Grande" charset="0"/>
                <a:sym typeface="Papyrus" charset="0"/>
              </a:rPr>
              <a:t>Δt</a:t>
            </a:r>
            <a:r>
              <a:rPr lang="en-US" sz="2800" dirty="0">
                <a:solidFill>
                  <a:schemeClr val="tx1"/>
                </a:solidFill>
                <a:latin typeface="Papyrus" charset="0"/>
                <a:ea typeface="Lucida Grande" charset="0"/>
                <a:cs typeface="Lucida Grande" charset="0"/>
                <a:sym typeface="Papyrus" charset="0"/>
              </a:rPr>
              <a:t>)) Hz </a:t>
            </a:r>
          </a:p>
        </p:txBody>
      </p:sp>
      <p:sp>
        <p:nvSpPr>
          <p:cNvPr id="6" name="Rectangle 5"/>
          <p:cNvSpPr/>
          <p:nvPr/>
        </p:nvSpPr>
        <p:spPr>
          <a:xfrm>
            <a:off x="3375657" y="3822138"/>
            <a:ext cx="3688830" cy="535531"/>
          </a:xfrm>
          <a:prstGeom prst="rect">
            <a:avLst/>
          </a:prstGeom>
          <a:ln w="28575">
            <a:solidFill>
              <a:srgbClr val="C00000"/>
            </a:solidFill>
          </a:ln>
        </p:spPr>
        <p:txBody>
          <a:bodyPr wrap="none">
            <a:spAutoFit/>
          </a:bodyPr>
          <a:lstStyle/>
          <a:p>
            <a:pPr marL="0" lvl="1">
              <a:lnSpc>
                <a:spcPct val="80000"/>
              </a:lnSpc>
              <a:spcBef>
                <a:spcPts val="2400"/>
              </a:spcBef>
            </a:pPr>
            <a:r>
              <a:rPr lang="en-US" sz="3600" dirty="0" err="1">
                <a:solidFill>
                  <a:srgbClr val="C00000"/>
                </a:solidFill>
                <a:ea typeface="Papyrus" charset="0"/>
                <a:cs typeface="Papyrus" charset="0"/>
                <a:sym typeface="Papyrus" charset="0"/>
              </a:rPr>
              <a:t>f</a:t>
            </a:r>
            <a:r>
              <a:rPr lang="en-US" sz="3600" baseline="-6000" dirty="0" err="1">
                <a:solidFill>
                  <a:srgbClr val="C00000"/>
                </a:solidFill>
                <a:ea typeface="Papyrus" charset="0"/>
                <a:cs typeface="Papyrus" charset="0"/>
                <a:sym typeface="Papyrus" charset="0"/>
              </a:rPr>
              <a:t>rdm</a:t>
            </a:r>
            <a:r>
              <a:rPr lang="en-US" sz="3600" dirty="0">
                <a:solidFill>
                  <a:srgbClr val="C00000"/>
                </a:solidFill>
                <a:ea typeface="Papyrus" charset="0"/>
                <a:cs typeface="Papyrus" charset="0"/>
                <a:sym typeface="Papyrus" charset="0"/>
              </a:rPr>
              <a:t> = 0.1/year...</a:t>
            </a:r>
          </a:p>
        </p:txBody>
      </p:sp>
      <p:sp>
        <p:nvSpPr>
          <p:cNvPr id="7" name="TextBox 6"/>
          <p:cNvSpPr txBox="1"/>
          <p:nvPr/>
        </p:nvSpPr>
        <p:spPr>
          <a:xfrm>
            <a:off x="4443382" y="1273957"/>
            <a:ext cx="705642" cy="461665"/>
          </a:xfrm>
          <a:prstGeom prst="rect">
            <a:avLst/>
          </a:prstGeom>
          <a:noFill/>
        </p:spPr>
        <p:txBody>
          <a:bodyPr wrap="none" rtlCol="0">
            <a:spAutoFit/>
          </a:bodyPr>
          <a:lstStyle/>
          <a:p>
            <a:r>
              <a:rPr lang="fr-FR" sz="2400" b="1" dirty="0" smtClean="0">
                <a:solidFill>
                  <a:srgbClr val="FF0000"/>
                </a:solidFill>
              </a:rPr>
              <a:t>No!</a:t>
            </a:r>
            <a:endParaRPr lang="en-US" sz="2400" b="1" dirty="0">
              <a:solidFill>
                <a:srgbClr val="FF0000"/>
              </a:solidFill>
            </a:endParaRPr>
          </a:p>
        </p:txBody>
      </p:sp>
      <p:sp>
        <p:nvSpPr>
          <p:cNvPr id="9" name="TextBox 8"/>
          <p:cNvSpPr txBox="1"/>
          <p:nvPr/>
        </p:nvSpPr>
        <p:spPr>
          <a:xfrm>
            <a:off x="4802462" y="4531698"/>
            <a:ext cx="705642" cy="461665"/>
          </a:xfrm>
          <a:prstGeom prst="rect">
            <a:avLst/>
          </a:prstGeom>
          <a:noFill/>
        </p:spPr>
        <p:txBody>
          <a:bodyPr wrap="none" rtlCol="0">
            <a:spAutoFit/>
          </a:bodyPr>
          <a:lstStyle/>
          <a:p>
            <a:r>
              <a:rPr lang="fr-FR" sz="2400" b="1" dirty="0" smtClean="0">
                <a:solidFill>
                  <a:srgbClr val="FF0000"/>
                </a:solidFill>
              </a:rPr>
              <a:t>No!</a:t>
            </a:r>
            <a:endParaRPr lang="en-US" sz="2400" b="1" dirty="0">
              <a:solidFill>
                <a:srgbClr val="FF0000"/>
              </a:solidFill>
            </a:endParaRPr>
          </a:p>
        </p:txBody>
      </p:sp>
    </p:spTree>
    <p:extLst>
      <p:ext uri="{BB962C8B-B14F-4D97-AF65-F5344CB8AC3E}">
        <p14:creationId xmlns:p14="http://schemas.microsoft.com/office/powerpoint/2010/main" val="219169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116211" y="-437555"/>
            <a:ext cx="7358063" cy="1714500"/>
          </a:xfrm>
        </p:spPr>
        <p:txBody>
          <a:bodyPr/>
          <a:lstStyle/>
          <a:p>
            <a:pPr eaLnBrk="1" hangingPunct="1"/>
            <a:r>
              <a:rPr lang="en-US" smtClean="0"/>
              <a:t>Hybrid coincidences</a:t>
            </a:r>
          </a:p>
        </p:txBody>
      </p:sp>
      <p:sp>
        <p:nvSpPr>
          <p:cNvPr id="39940" name="Rectangle 3"/>
          <p:cNvSpPr>
            <a:spLocks noGrp="1" noChangeArrowheads="1"/>
          </p:cNvSpPr>
          <p:nvPr>
            <p:ph type="body" idx="1"/>
          </p:nvPr>
        </p:nvSpPr>
        <p:spPr>
          <a:xfrm>
            <a:off x="-35719" y="955477"/>
            <a:ext cx="5536406" cy="4018359"/>
          </a:xfrm>
        </p:spPr>
        <p:txBody>
          <a:bodyPr>
            <a:normAutofit/>
          </a:bodyPr>
          <a:lstStyle/>
          <a:p>
            <a:pPr marL="625056"/>
            <a:r>
              <a:rPr lang="en-US" sz="2400" dirty="0" smtClean="0">
                <a:solidFill>
                  <a:schemeClr val="bg2"/>
                </a:solidFill>
              </a:rPr>
              <a:t>Independent reconstruction for 3 hybrid </a:t>
            </a:r>
            <a:r>
              <a:rPr lang="en-US" sz="2400" dirty="0" err="1" smtClean="0">
                <a:solidFill>
                  <a:schemeClr val="bg2"/>
                </a:solidFill>
              </a:rPr>
              <a:t>coincs</a:t>
            </a:r>
            <a:r>
              <a:rPr lang="en-US" sz="2400" dirty="0" smtClean="0">
                <a:solidFill>
                  <a:schemeClr val="bg2"/>
                </a:solidFill>
              </a:rPr>
              <a:t> with 3 </a:t>
            </a:r>
            <a:r>
              <a:rPr lang="en-US" sz="2400" dirty="0" err="1" smtClean="0">
                <a:solidFill>
                  <a:schemeClr val="bg2"/>
                </a:solidFill>
              </a:rPr>
              <a:t>scints</a:t>
            </a:r>
            <a:endParaRPr lang="en-US" sz="2400" dirty="0" smtClean="0">
              <a:solidFill>
                <a:schemeClr val="bg2"/>
              </a:solidFill>
            </a:endParaRPr>
          </a:p>
        </p:txBody>
      </p:sp>
      <p:graphicFrame>
        <p:nvGraphicFramePr>
          <p:cNvPr id="43012" name="Group 4"/>
          <p:cNvGraphicFramePr>
            <a:graphicFrameLocks noGrp="1"/>
          </p:cNvGraphicFramePr>
          <p:nvPr>
            <p:extLst>
              <p:ext uri="{D42A27DB-BD31-4B8C-83A1-F6EECF244321}">
                <p14:modId xmlns:p14="http://schemas.microsoft.com/office/powerpoint/2010/main" val="3805993212"/>
              </p:ext>
            </p:extLst>
          </p:nvPr>
        </p:nvGraphicFramePr>
        <p:xfrm>
          <a:off x="939255" y="2125910"/>
          <a:ext cx="3776761" cy="3751362"/>
        </p:xfrm>
        <a:graphic>
          <a:graphicData uri="http://schemas.openxmlformats.org/drawingml/2006/table">
            <a:tbl>
              <a:tblPr/>
              <a:tblGrid>
                <a:gridCol w="1138535"/>
                <a:gridCol w="1270074"/>
                <a:gridCol w="1368152"/>
              </a:tblGrid>
              <a:tr h="904131">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endParaRPr kumimoji="0" lang="en-US" sz="2000" b="0" i="0" u="none" strike="noStrike" cap="none" normalizeH="0" baseline="0" dirty="0" smtClean="0">
                        <a:ln>
                          <a:noFill/>
                        </a:ln>
                        <a:solidFill>
                          <a:schemeClr val="bg2"/>
                        </a:solidFill>
                        <a:effectLst/>
                        <a:latin typeface="+mn-lt"/>
                        <a:ea typeface="ヒラギノ角ゴ ProN W3" charset="0"/>
                        <a:cs typeface="ヒラギノ角ゴ ProN W3" charset="0"/>
                        <a:sym typeface="Papyrus" charset="0"/>
                      </a:endParaRP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2000" b="0" i="0" u="none" strike="noStrike" cap="none" normalizeH="0" baseline="0" dirty="0" smtClean="0">
                          <a:ln>
                            <a:noFill/>
                          </a:ln>
                          <a:solidFill>
                            <a:schemeClr val="bg2"/>
                          </a:solidFill>
                          <a:effectLst/>
                          <a:latin typeface="+mn-lt"/>
                          <a:ea typeface="ヒラギノ角ゴ ProN W3" charset="0"/>
                          <a:cs typeface="ヒラギノ角ゴ ProN W3" charset="0"/>
                          <a:sym typeface="Papyrus" charset="0"/>
                        </a:rPr>
                        <a:t>Radio recons</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2000" b="0" i="0" u="none" strike="noStrike" cap="none" normalizeH="0" baseline="0" smtClean="0">
                          <a:ln>
                            <a:noFill/>
                          </a:ln>
                          <a:solidFill>
                            <a:schemeClr val="bg2"/>
                          </a:solidFill>
                          <a:effectLst/>
                          <a:latin typeface="+mn-lt"/>
                          <a:ea typeface="ヒラギノ角ゴ ProN W3" charset="0"/>
                          <a:cs typeface="ヒラギノ角ゴ ProN W3" charset="0"/>
                          <a:sym typeface="Papyrus" charset="0"/>
                        </a:rPr>
                        <a:t>Scint recons</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r>
              <a:tr h="971550">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2000" b="0" i="0" u="none" strike="noStrike" cap="none" normalizeH="0" baseline="0" smtClean="0">
                          <a:ln>
                            <a:noFill/>
                          </a:ln>
                          <a:solidFill>
                            <a:schemeClr val="bg2"/>
                          </a:solidFill>
                          <a:effectLst/>
                          <a:latin typeface="+mn-lt"/>
                          <a:ea typeface="ヒラギノ角ゴ ProN W3" charset="0"/>
                          <a:cs typeface="ヒラギノ角ゴ ProN W3" charset="0"/>
                          <a:sym typeface="Papyrus" charset="0"/>
                        </a:rPr>
                        <a:t>CoincA</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1800" b="0" i="0" u="none" strike="noStrike" cap="none" normalizeH="0" baseline="0" dirty="0" smtClean="0">
                          <a:ln>
                            <a:noFill/>
                          </a:ln>
                          <a:solidFill>
                            <a:schemeClr val="bg2"/>
                          </a:solidFill>
                          <a:effectLst/>
                          <a:latin typeface="+mn-lt"/>
                          <a:cs typeface="Times New Roman" charset="0"/>
                          <a:sym typeface="Times New Roman" charset="0"/>
                        </a:rPr>
                        <a:t>Θ=</a:t>
                      </a:r>
                      <a:r>
                        <a:rPr kumimoji="0" lang="en-US" sz="1800" b="0" i="0" u="none" strike="noStrike" cap="none" normalizeH="0" baseline="0" dirty="0" smtClean="0">
                          <a:ln>
                            <a:noFill/>
                          </a:ln>
                          <a:solidFill>
                            <a:schemeClr val="bg2"/>
                          </a:solidFill>
                          <a:effectLst/>
                          <a:latin typeface="+mn-lt"/>
                          <a:ea typeface="Lucida Grande" charset="0"/>
                          <a:cs typeface="Lucida Grande" charset="0"/>
                          <a:sym typeface="Papyrus" charset="0"/>
                        </a:rPr>
                        <a:t> 52±1°  φ =195±1°</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1800" b="0" i="0" u="none" strike="noStrike" cap="none" normalizeH="0" baseline="0" dirty="0" smtClean="0">
                          <a:ln>
                            <a:noFill/>
                          </a:ln>
                          <a:solidFill>
                            <a:schemeClr val="bg2"/>
                          </a:solidFill>
                          <a:effectLst/>
                          <a:latin typeface="+mn-lt"/>
                          <a:cs typeface="Times New Roman" charset="0"/>
                          <a:sym typeface="Times New Roman" charset="0"/>
                        </a:rPr>
                        <a:t>Θ=</a:t>
                      </a:r>
                      <a:r>
                        <a:rPr kumimoji="0" lang="en-US" sz="1800" b="0" i="0" u="none" strike="noStrike" cap="none" normalizeH="0" baseline="0" dirty="0" smtClean="0">
                          <a:ln>
                            <a:noFill/>
                          </a:ln>
                          <a:solidFill>
                            <a:schemeClr val="bg2"/>
                          </a:solidFill>
                          <a:effectLst/>
                          <a:latin typeface="+mn-lt"/>
                          <a:ea typeface="Lucida Grande" charset="0"/>
                          <a:cs typeface="Lucida Grande" charset="0"/>
                          <a:sym typeface="Papyrus" charset="0"/>
                        </a:rPr>
                        <a:t> 49±3°     φ =191±4°</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r>
              <a:tr h="971550">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2000" b="0" i="0" u="none" strike="noStrike" cap="none" normalizeH="0" baseline="0" smtClean="0">
                          <a:ln>
                            <a:noFill/>
                          </a:ln>
                          <a:solidFill>
                            <a:schemeClr val="bg2"/>
                          </a:solidFill>
                          <a:effectLst/>
                          <a:latin typeface="+mn-lt"/>
                          <a:ea typeface="ヒラギノ角ゴ ProN W3" charset="0"/>
                          <a:cs typeface="ヒラギノ角ゴ ProN W3" charset="0"/>
                          <a:sym typeface="Papyrus" charset="0"/>
                        </a:rPr>
                        <a:t>CoincB</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1800" b="0" i="0" u="none" strike="noStrike" cap="none" normalizeH="0" baseline="0" dirty="0" smtClean="0">
                          <a:ln>
                            <a:noFill/>
                          </a:ln>
                          <a:solidFill>
                            <a:schemeClr val="bg2"/>
                          </a:solidFill>
                          <a:effectLst/>
                          <a:latin typeface="+mn-lt"/>
                          <a:cs typeface="Times New Roman" charset="0"/>
                          <a:sym typeface="Times New Roman" charset="0"/>
                        </a:rPr>
                        <a:t>Θ=</a:t>
                      </a:r>
                      <a:r>
                        <a:rPr kumimoji="0" lang="en-US" sz="1800" b="0" i="0" u="none" strike="noStrike" cap="none" normalizeH="0" baseline="0" dirty="0" smtClean="0">
                          <a:ln>
                            <a:noFill/>
                          </a:ln>
                          <a:solidFill>
                            <a:schemeClr val="bg2"/>
                          </a:solidFill>
                          <a:effectLst/>
                          <a:latin typeface="+mn-lt"/>
                          <a:ea typeface="Lucida Grande" charset="0"/>
                          <a:cs typeface="Lucida Grande" charset="0"/>
                          <a:sym typeface="Papyrus" charset="0"/>
                        </a:rPr>
                        <a:t> 61±3°  φ =359±2°</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1800" b="0" i="0" u="none" strike="noStrike" cap="none" normalizeH="0" baseline="0" dirty="0" smtClean="0">
                          <a:ln>
                            <a:noFill/>
                          </a:ln>
                          <a:solidFill>
                            <a:schemeClr val="bg2"/>
                          </a:solidFill>
                          <a:effectLst/>
                          <a:latin typeface="+mn-lt"/>
                          <a:cs typeface="Times New Roman" charset="0"/>
                          <a:sym typeface="Times New Roman" charset="0"/>
                        </a:rPr>
                        <a:t>Θ=</a:t>
                      </a:r>
                      <a:r>
                        <a:rPr kumimoji="0" lang="en-US" sz="1800" b="0" i="0" u="none" strike="noStrike" cap="none" normalizeH="0" baseline="0" dirty="0" smtClean="0">
                          <a:ln>
                            <a:noFill/>
                          </a:ln>
                          <a:solidFill>
                            <a:schemeClr val="bg2"/>
                          </a:solidFill>
                          <a:effectLst/>
                          <a:latin typeface="+mn-lt"/>
                          <a:ea typeface="Lucida Grande" charset="0"/>
                          <a:cs typeface="Lucida Grande" charset="0"/>
                          <a:sym typeface="Papyrus" charset="0"/>
                        </a:rPr>
                        <a:t> 67±5°  φ =3±4°</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r>
              <a:tr h="904131">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2000" b="0" i="0" u="none" strike="noStrike" cap="none" normalizeH="0" baseline="0" smtClean="0">
                          <a:ln>
                            <a:noFill/>
                          </a:ln>
                          <a:solidFill>
                            <a:schemeClr val="bg2"/>
                          </a:solidFill>
                          <a:effectLst/>
                          <a:latin typeface="+mn-lt"/>
                          <a:ea typeface="ヒラギノ角ゴ ProN W3" charset="0"/>
                          <a:cs typeface="ヒラギノ角ゴ ProN W3" charset="0"/>
                          <a:sym typeface="Papyrus" charset="0"/>
                        </a:rPr>
                        <a:t>CoincC</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pPr>
                      <a:r>
                        <a:rPr kumimoji="0" lang="en-US" sz="1800" b="0" i="0" u="none" strike="noStrike" cap="none" normalizeH="0" baseline="0" dirty="0" smtClean="0">
                          <a:ln>
                            <a:noFill/>
                          </a:ln>
                          <a:solidFill>
                            <a:schemeClr val="bg2"/>
                          </a:solidFill>
                          <a:effectLst/>
                          <a:latin typeface="+mn-lt"/>
                          <a:cs typeface="Times New Roman" charset="0"/>
                          <a:sym typeface="Times New Roman" charset="0"/>
                        </a:rPr>
                        <a:t>Θ=</a:t>
                      </a:r>
                      <a:r>
                        <a:rPr kumimoji="0" lang="en-US" sz="1800" b="0" i="0" u="none" strike="noStrike" cap="none" normalizeH="0" baseline="0" dirty="0" smtClean="0">
                          <a:ln>
                            <a:noFill/>
                          </a:ln>
                          <a:solidFill>
                            <a:schemeClr val="bg2"/>
                          </a:solidFill>
                          <a:effectLst/>
                          <a:latin typeface="+mn-lt"/>
                          <a:ea typeface="Lucida Grande" charset="0"/>
                          <a:cs typeface="Lucida Grande" charset="0"/>
                          <a:sym typeface="Papyrus" charset="0"/>
                        </a:rPr>
                        <a:t> 42±1°  φ =55°±4°</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Papyrus" charset="0"/>
                        <a:buNone/>
                        <a:tabLst>
                          <a:tab pos="914400" algn="l"/>
                        </a:tabLst>
                        <a:defRPr/>
                      </a:pPr>
                      <a:r>
                        <a:rPr kumimoji="0" lang="en-US" sz="1800" b="0" i="0" u="none" strike="noStrike" cap="none" normalizeH="0" baseline="0" dirty="0" smtClean="0">
                          <a:ln>
                            <a:noFill/>
                          </a:ln>
                          <a:solidFill>
                            <a:schemeClr val="bg2"/>
                          </a:solidFill>
                          <a:effectLst/>
                          <a:latin typeface="+mn-lt"/>
                          <a:cs typeface="Times New Roman" charset="0"/>
                          <a:sym typeface="Times New Roman" charset="0"/>
                        </a:rPr>
                        <a:t>Θ=</a:t>
                      </a:r>
                      <a:r>
                        <a:rPr kumimoji="0" lang="en-US" sz="1800" b="0" i="0" u="none" strike="noStrike" cap="none" normalizeH="0" baseline="0" dirty="0" smtClean="0">
                          <a:ln>
                            <a:noFill/>
                          </a:ln>
                          <a:solidFill>
                            <a:schemeClr val="bg2"/>
                          </a:solidFill>
                          <a:effectLst/>
                          <a:latin typeface="+mn-lt"/>
                          <a:ea typeface="Lucida Grande" charset="0"/>
                          <a:cs typeface="Lucida Grande" charset="0"/>
                          <a:sym typeface="Papyrus" charset="0"/>
                        </a:rPr>
                        <a:t> 36±3°  φ =56°±5°</a:t>
                      </a:r>
                    </a:p>
                  </a:txBody>
                  <a:tcPr marL="35719" marR="35719" marT="35719" marB="3571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tr>
            </a:tbl>
          </a:graphicData>
        </a:graphic>
      </p:graphicFrame>
      <p:grpSp>
        <p:nvGrpSpPr>
          <p:cNvPr id="39980" name="Group 65"/>
          <p:cNvGrpSpPr>
            <a:grpSpLocks/>
          </p:cNvGrpSpPr>
          <p:nvPr/>
        </p:nvGrpSpPr>
        <p:grpSpPr bwMode="auto">
          <a:xfrm>
            <a:off x="5732860" y="1205508"/>
            <a:ext cx="3286125" cy="5223867"/>
            <a:chOff x="0" y="0"/>
            <a:chExt cx="2944" cy="4680"/>
          </a:xfrm>
        </p:grpSpPr>
        <p:pic>
          <p:nvPicPr>
            <p:cNvPr id="39982"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944" cy="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83" name="Rectangle 67"/>
            <p:cNvSpPr>
              <a:spLocks/>
            </p:cNvSpPr>
            <p:nvPr/>
          </p:nvSpPr>
          <p:spPr bwMode="auto">
            <a:xfrm>
              <a:off x="600" y="76"/>
              <a:ext cx="170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200">
                  <a:latin typeface="Papyrus" charset="0"/>
                  <a:ea typeface="Papyrus" charset="0"/>
                  <a:cs typeface="Papyrus" charset="0"/>
                  <a:sym typeface="Papyrus" charset="0"/>
                </a:rPr>
                <a:t>Coincidence A</a:t>
              </a:r>
            </a:p>
          </p:txBody>
        </p:sp>
      </p:grpSp>
      <p:sp>
        <p:nvSpPr>
          <p:cNvPr id="2" name="TextBox 1"/>
          <p:cNvSpPr txBox="1"/>
          <p:nvPr/>
        </p:nvSpPr>
        <p:spPr>
          <a:xfrm>
            <a:off x="323528" y="6093296"/>
            <a:ext cx="5004896" cy="646331"/>
          </a:xfrm>
          <a:prstGeom prst="rect">
            <a:avLst/>
          </a:prstGeom>
          <a:solidFill>
            <a:srgbClr val="FFFFFF">
              <a:alpha val="50196"/>
            </a:srgbClr>
          </a:solidFill>
          <a:ln w="28575">
            <a:solidFill>
              <a:srgbClr val="F8F8F8"/>
            </a:solidFill>
          </a:ln>
        </p:spPr>
        <p:txBody>
          <a:bodyPr wrap="none" rtlCol="0">
            <a:spAutoFit/>
          </a:bodyPr>
          <a:lstStyle/>
          <a:p>
            <a:r>
              <a:rPr lang="fr-FR" b="1" dirty="0" smtClean="0">
                <a:solidFill>
                  <a:srgbClr val="FF0000"/>
                </a:solidFill>
              </a:rPr>
              <a:t>First </a:t>
            </a:r>
            <a:r>
              <a:rPr lang="fr-FR" b="1" dirty="0" err="1" smtClean="0">
                <a:solidFill>
                  <a:srgbClr val="FF0000"/>
                </a:solidFill>
              </a:rPr>
              <a:t>autonomous</a:t>
            </a:r>
            <a:r>
              <a:rPr lang="fr-FR" b="1" dirty="0" smtClean="0">
                <a:solidFill>
                  <a:srgbClr val="FF0000"/>
                </a:solidFill>
              </a:rPr>
              <a:t> </a:t>
            </a:r>
            <a:r>
              <a:rPr lang="fr-FR" b="1" dirty="0" err="1" smtClean="0">
                <a:solidFill>
                  <a:srgbClr val="FF0000"/>
                </a:solidFill>
              </a:rPr>
              <a:t>radio-detection</a:t>
            </a:r>
            <a:r>
              <a:rPr lang="fr-FR" b="1" dirty="0" smtClean="0">
                <a:solidFill>
                  <a:srgbClr val="FF0000"/>
                </a:solidFill>
              </a:rPr>
              <a:t> of EAS!</a:t>
            </a:r>
          </a:p>
          <a:p>
            <a:r>
              <a:rPr lang="fr-FR" b="1" dirty="0" smtClean="0">
                <a:solidFill>
                  <a:srgbClr val="FF0000"/>
                </a:solidFill>
              </a:rPr>
              <a:t>(</a:t>
            </a:r>
            <a:r>
              <a:rPr lang="fr-FR" b="1" dirty="0" err="1" smtClean="0">
                <a:solidFill>
                  <a:srgbClr val="FF0000"/>
                </a:solidFill>
              </a:rPr>
              <a:t>see</a:t>
            </a:r>
            <a:r>
              <a:rPr lang="fr-FR" b="1" dirty="0" smtClean="0">
                <a:solidFill>
                  <a:srgbClr val="FF0000"/>
                </a:solidFill>
              </a:rPr>
              <a:t> </a:t>
            </a:r>
            <a:r>
              <a:rPr lang="fr-FR" b="1" dirty="0" err="1">
                <a:solidFill>
                  <a:srgbClr val="FF0000"/>
                </a:solidFill>
              </a:rPr>
              <a:t>Astropart</a:t>
            </a:r>
            <a:r>
              <a:rPr lang="fr-FR" b="1" dirty="0">
                <a:solidFill>
                  <a:srgbClr val="FF0000"/>
                </a:solidFill>
              </a:rPr>
              <a:t> </a:t>
            </a:r>
            <a:r>
              <a:rPr lang="fr-FR" b="1" dirty="0" err="1">
                <a:solidFill>
                  <a:srgbClr val="FF0000"/>
                </a:solidFill>
              </a:rPr>
              <a:t>Phys</a:t>
            </a:r>
            <a:r>
              <a:rPr lang="fr-FR" b="1" dirty="0">
                <a:solidFill>
                  <a:srgbClr val="FF0000"/>
                </a:solidFill>
              </a:rPr>
              <a:t> </a:t>
            </a:r>
            <a:r>
              <a:rPr lang="fr-FR" b="1" dirty="0" err="1">
                <a:solidFill>
                  <a:srgbClr val="FF0000"/>
                </a:solidFill>
              </a:rPr>
              <a:t>paper</a:t>
            </a:r>
            <a:r>
              <a:rPr lang="fr-FR" b="1" dirty="0">
                <a:solidFill>
                  <a:srgbClr val="FF0000"/>
                </a:solidFill>
              </a:rPr>
              <a:t>: </a:t>
            </a:r>
            <a:r>
              <a:rPr lang="en-US" b="1" dirty="0" smtClean="0">
                <a:solidFill>
                  <a:srgbClr val="FF0000"/>
                </a:solidFill>
              </a:rPr>
              <a:t>arXiv:1007.4359)</a:t>
            </a:r>
            <a:endParaRPr lang="en-US" b="1" dirty="0">
              <a:solidFill>
                <a:srgbClr val="FF0000"/>
              </a:solidFill>
            </a:endParaRPr>
          </a:p>
        </p:txBody>
      </p:sp>
    </p:spTree>
    <p:extLst>
      <p:ext uri="{BB962C8B-B14F-4D97-AF65-F5344CB8AC3E}">
        <p14:creationId xmlns:p14="http://schemas.microsoft.com/office/powerpoint/2010/main" val="44008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TREND 3rd phase (2011)</a:t>
            </a:r>
            <a:endParaRPr lang="en-US" dirty="0"/>
          </a:p>
        </p:txBody>
      </p:sp>
      <p:sp>
        <p:nvSpPr>
          <p:cNvPr id="3" name="Content Placeholder 2"/>
          <p:cNvSpPr>
            <a:spLocks noGrp="1"/>
          </p:cNvSpPr>
          <p:nvPr>
            <p:ph idx="1"/>
          </p:nvPr>
        </p:nvSpPr>
        <p:spPr>
          <a:xfrm>
            <a:off x="35496" y="1484784"/>
            <a:ext cx="4978896" cy="1368152"/>
          </a:xfrm>
        </p:spPr>
        <p:txBody>
          <a:bodyPr>
            <a:normAutofit lnSpcReduction="10000"/>
          </a:bodyPr>
          <a:lstStyle/>
          <a:p>
            <a:r>
              <a:rPr lang="fr-FR" sz="2800" dirty="0" smtClean="0">
                <a:solidFill>
                  <a:schemeClr val="bg1"/>
                </a:solidFill>
              </a:rPr>
              <a:t>50 </a:t>
            </a:r>
            <a:r>
              <a:rPr lang="fr-FR" sz="2800" dirty="0" err="1" smtClean="0">
                <a:solidFill>
                  <a:schemeClr val="bg1"/>
                </a:solidFill>
              </a:rPr>
              <a:t>antennas</a:t>
            </a:r>
            <a:r>
              <a:rPr lang="fr-FR" sz="2800" dirty="0" smtClean="0">
                <a:solidFill>
                  <a:schemeClr val="bg1"/>
                </a:solidFill>
              </a:rPr>
              <a:t> (1.1 km²):                               </a:t>
            </a:r>
            <a:r>
              <a:rPr lang="fr-FR" sz="2800" dirty="0" err="1" smtClean="0">
                <a:solidFill>
                  <a:schemeClr val="bg1"/>
                </a:solidFill>
              </a:rPr>
              <a:t>largest</a:t>
            </a:r>
            <a:r>
              <a:rPr lang="fr-FR" sz="2800" dirty="0" smtClean="0">
                <a:solidFill>
                  <a:schemeClr val="bg1"/>
                </a:solidFill>
              </a:rPr>
              <a:t> EAS </a:t>
            </a:r>
            <a:r>
              <a:rPr lang="fr-FR" sz="2800" dirty="0" err="1" smtClean="0">
                <a:solidFill>
                  <a:schemeClr val="bg1"/>
                </a:solidFill>
              </a:rPr>
              <a:t>radio-detection</a:t>
            </a:r>
            <a:r>
              <a:rPr lang="fr-FR" sz="2800" dirty="0" smtClean="0">
                <a:solidFill>
                  <a:schemeClr val="bg1"/>
                </a:solidFill>
              </a:rPr>
              <a:t> setup</a:t>
            </a:r>
            <a:endParaRPr lang="en-US" sz="2800" dirty="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273" t="5490" r="7362" b="4522"/>
          <a:stretch/>
        </p:blipFill>
        <p:spPr>
          <a:xfrm>
            <a:off x="251520" y="2996952"/>
            <a:ext cx="4392487" cy="3600400"/>
          </a:xfrm>
          <a:prstGeom prst="rect">
            <a:avLst/>
          </a:prstGeom>
        </p:spPr>
      </p:pic>
      <p:pic>
        <p:nvPicPr>
          <p:cNvPr id="5" name="Picture 2" descr="C:\Documents and Settings\martineau\Mes documents\TREND\photos\TREND_antenna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02" t="7650" r="17367"/>
          <a:stretch/>
        </p:blipFill>
        <p:spPr bwMode="auto">
          <a:xfrm>
            <a:off x="4788024" y="1479105"/>
            <a:ext cx="4147980" cy="511824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028052" y="3534172"/>
            <a:ext cx="2936436" cy="2939646"/>
            <a:chOff x="1617598" y="3861048"/>
            <a:chExt cx="2936436" cy="2939646"/>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8471"/>
            <a:stretch/>
          </p:blipFill>
          <p:spPr>
            <a:xfrm>
              <a:off x="2453347" y="5085184"/>
              <a:ext cx="2100687" cy="1715510"/>
            </a:xfrm>
            <a:prstGeom prst="rect">
              <a:avLst/>
            </a:prstGeom>
          </p:spPr>
        </p:pic>
        <p:sp>
          <p:nvSpPr>
            <p:cNvPr id="8" name="U-Turn Arrow 7"/>
            <p:cNvSpPr/>
            <p:nvPr/>
          </p:nvSpPr>
          <p:spPr>
            <a:xfrm flipH="1">
              <a:off x="1617598" y="3861048"/>
              <a:ext cx="1740784" cy="1739071"/>
            </a:xfrm>
            <a:prstGeom prst="uturnArrow">
              <a:avLst>
                <a:gd name="adj1" fmla="val 16131"/>
                <a:gd name="adj2" fmla="val 25000"/>
                <a:gd name="adj3" fmla="val 52241"/>
                <a:gd name="adj4" fmla="val 27486"/>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extBox 8"/>
          <p:cNvSpPr txBox="1"/>
          <p:nvPr/>
        </p:nvSpPr>
        <p:spPr>
          <a:xfrm>
            <a:off x="2051720" y="4904159"/>
            <a:ext cx="4679486" cy="646331"/>
          </a:xfrm>
          <a:prstGeom prst="rect">
            <a:avLst/>
          </a:prstGeom>
          <a:solidFill>
            <a:srgbClr val="F8F8F8">
              <a:alpha val="74902"/>
            </a:srgbClr>
          </a:solidFill>
        </p:spPr>
        <p:txBody>
          <a:bodyPr wrap="none" rtlCol="0">
            <a:spAutoFit/>
          </a:bodyPr>
          <a:lstStyle/>
          <a:p>
            <a:pPr algn="ctr"/>
            <a:r>
              <a:rPr lang="fr-FR" b="1" dirty="0" err="1" smtClean="0">
                <a:solidFill>
                  <a:srgbClr val="C00000"/>
                </a:solidFill>
              </a:rPr>
              <a:t>Numerous</a:t>
            </a:r>
            <a:r>
              <a:rPr lang="fr-FR" b="1" dirty="0" smtClean="0">
                <a:solidFill>
                  <a:srgbClr val="C00000"/>
                </a:solidFill>
              </a:rPr>
              <a:t> EAS candidates </a:t>
            </a:r>
            <a:r>
              <a:rPr lang="fr-FR" b="1" dirty="0" err="1" smtClean="0">
                <a:solidFill>
                  <a:srgbClr val="C00000"/>
                </a:solidFill>
              </a:rPr>
              <a:t>expected</a:t>
            </a:r>
            <a:r>
              <a:rPr lang="fr-FR" b="1" dirty="0" smtClean="0">
                <a:solidFill>
                  <a:srgbClr val="C00000"/>
                </a:solidFill>
              </a:rPr>
              <a:t>!</a:t>
            </a:r>
          </a:p>
          <a:p>
            <a:pPr algn="ctr"/>
            <a:r>
              <a:rPr lang="fr-FR" b="1" dirty="0" smtClean="0">
                <a:solidFill>
                  <a:srgbClr val="C00000"/>
                </a:solidFill>
              </a:rPr>
              <a:t>Lots of </a:t>
            </a:r>
            <a:r>
              <a:rPr lang="fr-FR" b="1" dirty="0" err="1" smtClean="0">
                <a:solidFill>
                  <a:srgbClr val="C00000"/>
                </a:solidFill>
              </a:rPr>
              <a:t>analysis</a:t>
            </a:r>
            <a:r>
              <a:rPr lang="fr-FR" b="1" dirty="0" smtClean="0">
                <a:solidFill>
                  <a:srgbClr val="C00000"/>
                </a:solidFill>
              </a:rPr>
              <a:t> </a:t>
            </a:r>
            <a:r>
              <a:rPr lang="fr-FR" b="1" dirty="0" err="1" smtClean="0">
                <a:solidFill>
                  <a:srgbClr val="C00000"/>
                </a:solidFill>
              </a:rPr>
              <a:t>work</a:t>
            </a:r>
            <a:r>
              <a:rPr lang="fr-FR" b="1" dirty="0" smtClean="0">
                <a:solidFill>
                  <a:srgbClr val="C00000"/>
                </a:solidFill>
              </a:rPr>
              <a:t> and </a:t>
            </a:r>
            <a:r>
              <a:rPr lang="fr-FR" b="1" dirty="0" err="1" smtClean="0">
                <a:solidFill>
                  <a:srgbClr val="C00000"/>
                </a:solidFill>
              </a:rPr>
              <a:t>physics</a:t>
            </a:r>
            <a:r>
              <a:rPr lang="fr-FR" b="1" dirty="0" smtClean="0">
                <a:solidFill>
                  <a:srgbClr val="C00000"/>
                </a:solidFill>
              </a:rPr>
              <a:t> </a:t>
            </a:r>
            <a:r>
              <a:rPr lang="fr-FR" b="1" dirty="0" err="1" smtClean="0">
                <a:solidFill>
                  <a:srgbClr val="C00000"/>
                </a:solidFill>
              </a:rPr>
              <a:t>ahead</a:t>
            </a:r>
            <a:r>
              <a:rPr lang="fr-FR"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23702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Next</a:t>
            </a:r>
            <a:r>
              <a:rPr lang="fr-FR" dirty="0" smtClean="0"/>
              <a:t> </a:t>
            </a:r>
            <a:r>
              <a:rPr lang="fr-FR" dirty="0" err="1" smtClean="0"/>
              <a:t>steps</a:t>
            </a:r>
            <a:endParaRPr lang="en-US" dirty="0"/>
          </a:p>
        </p:txBody>
      </p:sp>
      <p:sp>
        <p:nvSpPr>
          <p:cNvPr id="3" name="Content Placeholder 2"/>
          <p:cNvSpPr>
            <a:spLocks noGrp="1"/>
          </p:cNvSpPr>
          <p:nvPr>
            <p:ph idx="1"/>
          </p:nvPr>
        </p:nvSpPr>
        <p:spPr>
          <a:xfrm>
            <a:off x="-36512" y="1700808"/>
            <a:ext cx="3888432" cy="3960440"/>
          </a:xfrm>
        </p:spPr>
        <p:txBody>
          <a:bodyPr>
            <a:normAutofit fontScale="92500"/>
          </a:bodyPr>
          <a:lstStyle/>
          <a:p>
            <a:r>
              <a:rPr lang="fr-FR" sz="2800" dirty="0" err="1" smtClean="0">
                <a:solidFill>
                  <a:schemeClr val="bg1"/>
                </a:solidFill>
              </a:rPr>
              <a:t>Improve</a:t>
            </a:r>
            <a:r>
              <a:rPr lang="fr-FR" sz="2800" dirty="0" smtClean="0">
                <a:solidFill>
                  <a:schemeClr val="bg1"/>
                </a:solidFill>
              </a:rPr>
              <a:t> setup:</a:t>
            </a:r>
          </a:p>
          <a:p>
            <a:pPr lvl="1"/>
            <a:r>
              <a:rPr lang="fr-FR" sz="2400" dirty="0" err="1" smtClean="0">
                <a:solidFill>
                  <a:schemeClr val="bg1"/>
                </a:solidFill>
              </a:rPr>
              <a:t>Faster</a:t>
            </a:r>
            <a:r>
              <a:rPr lang="fr-FR" sz="2400" dirty="0" smtClean="0">
                <a:solidFill>
                  <a:schemeClr val="bg1"/>
                </a:solidFill>
              </a:rPr>
              <a:t> </a:t>
            </a:r>
            <a:r>
              <a:rPr lang="fr-FR" sz="2400" dirty="0" smtClean="0">
                <a:solidFill>
                  <a:schemeClr val="bg1"/>
                </a:solidFill>
              </a:rPr>
              <a:t>ADC (500MHz)</a:t>
            </a:r>
            <a:endParaRPr lang="fr-FR" sz="2400" dirty="0" smtClean="0">
              <a:solidFill>
                <a:schemeClr val="bg1"/>
              </a:solidFill>
            </a:endParaRPr>
          </a:p>
          <a:p>
            <a:pPr lvl="1"/>
            <a:r>
              <a:rPr lang="fr-FR" sz="2400" dirty="0" smtClean="0">
                <a:solidFill>
                  <a:schemeClr val="bg1"/>
                </a:solidFill>
              </a:rPr>
              <a:t>Front end </a:t>
            </a:r>
            <a:r>
              <a:rPr lang="fr-FR" sz="2400" dirty="0" err="1" smtClean="0">
                <a:solidFill>
                  <a:schemeClr val="bg1"/>
                </a:solidFill>
              </a:rPr>
              <a:t>digitization</a:t>
            </a:r>
            <a:endParaRPr lang="fr-FR" sz="2400" dirty="0" smtClean="0">
              <a:solidFill>
                <a:schemeClr val="bg1"/>
              </a:solidFill>
            </a:endParaRPr>
          </a:p>
          <a:p>
            <a:pPr lvl="1"/>
            <a:r>
              <a:rPr lang="fr-FR" sz="2400" dirty="0" smtClean="0">
                <a:solidFill>
                  <a:schemeClr val="bg1"/>
                </a:solidFill>
              </a:rPr>
              <a:t>2</a:t>
            </a:r>
            <a:r>
              <a:rPr lang="fr-FR" sz="2400" baseline="30000" dirty="0" smtClean="0">
                <a:solidFill>
                  <a:schemeClr val="bg1"/>
                </a:solidFill>
              </a:rPr>
              <a:t>nd</a:t>
            </a:r>
            <a:r>
              <a:rPr lang="fr-FR" sz="2400" dirty="0" smtClean="0">
                <a:solidFill>
                  <a:schemeClr val="bg1"/>
                </a:solidFill>
              </a:rPr>
              <a:t> </a:t>
            </a:r>
            <a:r>
              <a:rPr lang="fr-FR" sz="2400" dirty="0" err="1" smtClean="0">
                <a:solidFill>
                  <a:schemeClr val="bg1"/>
                </a:solidFill>
              </a:rPr>
              <a:t>level</a:t>
            </a:r>
            <a:r>
              <a:rPr lang="fr-FR" sz="2400" dirty="0" smtClean="0">
                <a:solidFill>
                  <a:schemeClr val="bg1"/>
                </a:solidFill>
              </a:rPr>
              <a:t> trigger</a:t>
            </a:r>
          </a:p>
          <a:p>
            <a:pPr lvl="1"/>
            <a:r>
              <a:rPr lang="fr-FR" sz="2400" dirty="0" smtClean="0">
                <a:solidFill>
                  <a:schemeClr val="bg1"/>
                </a:solidFill>
              </a:rPr>
              <a:t>Upgrade </a:t>
            </a:r>
            <a:r>
              <a:rPr lang="fr-FR" sz="2400" dirty="0" err="1" smtClean="0">
                <a:solidFill>
                  <a:schemeClr val="bg1"/>
                </a:solidFill>
              </a:rPr>
              <a:t>optical</a:t>
            </a:r>
            <a:r>
              <a:rPr lang="fr-FR" sz="2400" dirty="0" smtClean="0">
                <a:solidFill>
                  <a:schemeClr val="bg1"/>
                </a:solidFill>
              </a:rPr>
              <a:t> </a:t>
            </a:r>
            <a:r>
              <a:rPr lang="fr-FR" sz="2400" dirty="0" err="1" smtClean="0">
                <a:solidFill>
                  <a:schemeClr val="bg1"/>
                </a:solidFill>
              </a:rPr>
              <a:t>transmetters</a:t>
            </a:r>
            <a:r>
              <a:rPr lang="fr-FR" sz="2400" dirty="0" smtClean="0">
                <a:solidFill>
                  <a:schemeClr val="bg1"/>
                </a:solidFill>
              </a:rPr>
              <a:t> &amp; </a:t>
            </a:r>
            <a:r>
              <a:rPr lang="fr-FR" sz="2400" dirty="0" err="1" smtClean="0">
                <a:solidFill>
                  <a:schemeClr val="bg1"/>
                </a:solidFill>
              </a:rPr>
              <a:t>receivers</a:t>
            </a:r>
            <a:endParaRPr lang="fr-FR" sz="2400" dirty="0" smtClean="0">
              <a:solidFill>
                <a:schemeClr val="bg1"/>
              </a:solidFill>
            </a:endParaRPr>
          </a:p>
          <a:p>
            <a:pPr lvl="1"/>
            <a:endParaRPr lang="fr-FR" sz="2400" dirty="0" smtClean="0">
              <a:solidFill>
                <a:schemeClr val="bg1"/>
              </a:solidFill>
            </a:endParaRPr>
          </a:p>
          <a:p>
            <a:pPr lvl="1"/>
            <a:r>
              <a:rPr lang="fr-FR" sz="2400" dirty="0" smtClean="0">
                <a:solidFill>
                  <a:schemeClr val="bg1"/>
                </a:solidFill>
              </a:rPr>
              <a:t>Move to 20-100MHz </a:t>
            </a:r>
            <a:r>
              <a:rPr lang="fr-FR" sz="2400" dirty="0" err="1" smtClean="0">
                <a:solidFill>
                  <a:schemeClr val="bg1"/>
                </a:solidFill>
              </a:rPr>
              <a:t>frequency</a:t>
            </a:r>
            <a:r>
              <a:rPr lang="fr-FR" sz="2400" dirty="0" smtClean="0">
                <a:solidFill>
                  <a:schemeClr val="bg1"/>
                </a:solidFill>
              </a:rPr>
              <a:t> range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8471"/>
          <a:stretch/>
        </p:blipFill>
        <p:spPr>
          <a:xfrm>
            <a:off x="3995936" y="1556792"/>
            <a:ext cx="5026014" cy="4104456"/>
          </a:xfrm>
          <a:prstGeom prst="rect">
            <a:avLst/>
          </a:prstGeom>
        </p:spPr>
      </p:pic>
      <p:sp>
        <p:nvSpPr>
          <p:cNvPr id="6" name="TextBox 5"/>
          <p:cNvSpPr txBox="1"/>
          <p:nvPr/>
        </p:nvSpPr>
        <p:spPr>
          <a:xfrm>
            <a:off x="3122365" y="6165304"/>
            <a:ext cx="5900974" cy="461665"/>
          </a:xfrm>
          <a:prstGeom prst="rect">
            <a:avLst/>
          </a:prstGeom>
          <a:solidFill>
            <a:srgbClr val="FFFFFF">
              <a:alpha val="72157"/>
            </a:srgbClr>
          </a:solidFill>
        </p:spPr>
        <p:txBody>
          <a:bodyPr wrap="none" rtlCol="0">
            <a:spAutoFit/>
          </a:bodyPr>
          <a:lstStyle/>
          <a:p>
            <a:r>
              <a:rPr lang="fr-FR" sz="2400" b="1" dirty="0" err="1" smtClean="0">
                <a:solidFill>
                  <a:srgbClr val="C00000"/>
                </a:solidFill>
              </a:rPr>
              <a:t>Need</a:t>
            </a:r>
            <a:r>
              <a:rPr lang="fr-FR" sz="2400" b="1" dirty="0" smtClean="0">
                <a:solidFill>
                  <a:srgbClr val="C00000"/>
                </a:solidFill>
              </a:rPr>
              <a:t> for </a:t>
            </a:r>
            <a:r>
              <a:rPr lang="fr-FR" sz="2400" b="1" dirty="0" err="1" smtClean="0">
                <a:solidFill>
                  <a:srgbClr val="C00000"/>
                </a:solidFill>
              </a:rPr>
              <a:t>financial</a:t>
            </a:r>
            <a:r>
              <a:rPr lang="fr-FR" sz="2400" b="1" dirty="0" smtClean="0">
                <a:solidFill>
                  <a:srgbClr val="C00000"/>
                </a:solidFill>
              </a:rPr>
              <a:t> support &amp; expertise!</a:t>
            </a:r>
            <a:endParaRPr lang="en-US" sz="2400" b="1" dirty="0">
              <a:solidFill>
                <a:srgbClr val="C00000"/>
              </a:solidFill>
            </a:endParaRPr>
          </a:p>
        </p:txBody>
      </p:sp>
    </p:spTree>
    <p:extLst>
      <p:ext uri="{BB962C8B-B14F-4D97-AF65-F5344CB8AC3E}">
        <p14:creationId xmlns:p14="http://schemas.microsoft.com/office/powerpoint/2010/main" val="6141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651" r="7730"/>
          <a:stretch/>
        </p:blipFill>
        <p:spPr>
          <a:xfrm>
            <a:off x="1043608" y="4099036"/>
            <a:ext cx="7646097" cy="2573358"/>
          </a:xfrm>
          <a:prstGeom prst="rect">
            <a:avLst/>
          </a:prstGeom>
        </p:spPr>
      </p:pic>
      <p:sp>
        <p:nvSpPr>
          <p:cNvPr id="2" name="Title 1"/>
          <p:cNvSpPr>
            <a:spLocks noGrp="1"/>
          </p:cNvSpPr>
          <p:nvPr>
            <p:ph type="title"/>
          </p:nvPr>
        </p:nvSpPr>
        <p:spPr>
          <a:xfrm>
            <a:off x="755576" y="116632"/>
            <a:ext cx="8229600" cy="1143000"/>
          </a:xfrm>
        </p:spPr>
        <p:txBody>
          <a:bodyPr/>
          <a:lstStyle/>
          <a:p>
            <a:r>
              <a:rPr lang="fr-FR" dirty="0" err="1" smtClean="0"/>
              <a:t>Next</a:t>
            </a:r>
            <a:r>
              <a:rPr lang="fr-FR" dirty="0" smtClean="0"/>
              <a:t> </a:t>
            </a:r>
            <a:r>
              <a:rPr lang="fr-FR" dirty="0" err="1" smtClean="0"/>
              <a:t>steps</a:t>
            </a:r>
            <a:endParaRPr lang="en-US" dirty="0"/>
          </a:p>
        </p:txBody>
      </p:sp>
      <p:sp>
        <p:nvSpPr>
          <p:cNvPr id="3" name="Content Placeholder 2"/>
          <p:cNvSpPr>
            <a:spLocks noGrp="1"/>
          </p:cNvSpPr>
          <p:nvPr>
            <p:ph idx="1"/>
          </p:nvPr>
        </p:nvSpPr>
        <p:spPr>
          <a:xfrm>
            <a:off x="97160" y="1268761"/>
            <a:ext cx="9515400" cy="2736304"/>
          </a:xfrm>
        </p:spPr>
        <p:txBody>
          <a:bodyPr>
            <a:normAutofit fontScale="92500" lnSpcReduction="10000"/>
          </a:bodyPr>
          <a:lstStyle/>
          <a:p>
            <a:r>
              <a:rPr lang="fr-FR" dirty="0" smtClean="0">
                <a:solidFill>
                  <a:schemeClr val="bg1"/>
                </a:solidFill>
              </a:rPr>
              <a:t>A </a:t>
            </a:r>
            <a:r>
              <a:rPr lang="fr-FR" dirty="0" err="1" smtClean="0">
                <a:solidFill>
                  <a:schemeClr val="bg1"/>
                </a:solidFill>
              </a:rPr>
              <a:t>hybrid</a:t>
            </a:r>
            <a:r>
              <a:rPr lang="fr-FR" dirty="0" smtClean="0">
                <a:solidFill>
                  <a:schemeClr val="bg1"/>
                </a:solidFill>
              </a:rPr>
              <a:t> detector?</a:t>
            </a:r>
          </a:p>
          <a:p>
            <a:pPr lvl="1"/>
            <a:r>
              <a:rPr lang="fr-FR" dirty="0" smtClean="0">
                <a:solidFill>
                  <a:schemeClr val="bg1"/>
                </a:solidFill>
              </a:rPr>
              <a:t>24 </a:t>
            </a:r>
            <a:r>
              <a:rPr lang="fr-FR" dirty="0" err="1" smtClean="0">
                <a:solidFill>
                  <a:schemeClr val="bg1"/>
                </a:solidFill>
              </a:rPr>
              <a:t>scintillators</a:t>
            </a:r>
            <a:r>
              <a:rPr lang="fr-FR" dirty="0" smtClean="0">
                <a:solidFill>
                  <a:schemeClr val="bg1"/>
                </a:solidFill>
              </a:rPr>
              <a:t> (?) for full </a:t>
            </a:r>
            <a:r>
              <a:rPr lang="fr-FR" dirty="0" err="1" smtClean="0">
                <a:solidFill>
                  <a:schemeClr val="bg1"/>
                </a:solidFill>
              </a:rPr>
              <a:t>ground</a:t>
            </a:r>
            <a:r>
              <a:rPr lang="fr-FR" dirty="0" smtClean="0">
                <a:solidFill>
                  <a:schemeClr val="bg1"/>
                </a:solidFill>
              </a:rPr>
              <a:t> </a:t>
            </a:r>
            <a:r>
              <a:rPr lang="fr-FR" dirty="0" err="1" smtClean="0">
                <a:solidFill>
                  <a:schemeClr val="bg1"/>
                </a:solidFill>
              </a:rPr>
              <a:t>array</a:t>
            </a:r>
            <a:endParaRPr lang="fr-FR" dirty="0" smtClean="0">
              <a:solidFill>
                <a:schemeClr val="bg1"/>
              </a:solidFill>
            </a:endParaRPr>
          </a:p>
          <a:p>
            <a:pPr lvl="1"/>
            <a:r>
              <a:rPr lang="fr-FR" dirty="0" err="1" smtClean="0">
                <a:solidFill>
                  <a:schemeClr val="bg1"/>
                </a:solidFill>
              </a:rPr>
              <a:t>Energy</a:t>
            </a:r>
            <a:r>
              <a:rPr lang="fr-FR" dirty="0" smtClean="0">
                <a:solidFill>
                  <a:schemeClr val="bg1"/>
                </a:solidFill>
              </a:rPr>
              <a:t> calibration, </a:t>
            </a:r>
            <a:r>
              <a:rPr lang="fr-FR" dirty="0" err="1" smtClean="0">
                <a:solidFill>
                  <a:schemeClr val="bg1"/>
                </a:solidFill>
              </a:rPr>
              <a:t>shower</a:t>
            </a:r>
            <a:r>
              <a:rPr lang="fr-FR" dirty="0" smtClean="0">
                <a:solidFill>
                  <a:schemeClr val="bg1"/>
                </a:solidFill>
              </a:rPr>
              <a:t> reconstruction </a:t>
            </a:r>
            <a:r>
              <a:rPr lang="fr-FR" dirty="0" err="1" smtClean="0">
                <a:solidFill>
                  <a:schemeClr val="bg1"/>
                </a:solidFill>
              </a:rPr>
              <a:t>comparison</a:t>
            </a:r>
            <a:r>
              <a:rPr lang="fr-FR" dirty="0" smtClean="0">
                <a:solidFill>
                  <a:schemeClr val="bg1"/>
                </a:solidFill>
              </a:rPr>
              <a:t>, </a:t>
            </a:r>
            <a:r>
              <a:rPr lang="fr-FR" dirty="0" err="1" smtClean="0">
                <a:solidFill>
                  <a:schemeClr val="bg1"/>
                </a:solidFill>
              </a:rPr>
              <a:t>lateral</a:t>
            </a:r>
            <a:r>
              <a:rPr lang="fr-FR" dirty="0" smtClean="0">
                <a:solidFill>
                  <a:schemeClr val="bg1"/>
                </a:solidFill>
              </a:rPr>
              <a:t> profile </a:t>
            </a:r>
            <a:r>
              <a:rPr lang="fr-FR" dirty="0" err="1" smtClean="0">
                <a:solidFill>
                  <a:schemeClr val="bg1"/>
                </a:solidFill>
              </a:rPr>
              <a:t>studies</a:t>
            </a:r>
            <a:r>
              <a:rPr lang="fr-FR" dirty="0" smtClean="0">
                <a:solidFill>
                  <a:schemeClr val="bg1"/>
                </a:solidFill>
              </a:rPr>
              <a:t>…</a:t>
            </a:r>
          </a:p>
          <a:p>
            <a:pPr lvl="1"/>
            <a:r>
              <a:rPr lang="fr-FR" dirty="0" err="1" smtClean="0">
                <a:solidFill>
                  <a:schemeClr val="bg1"/>
                </a:solidFill>
              </a:rPr>
              <a:t>Complementary</a:t>
            </a:r>
            <a:r>
              <a:rPr lang="fr-FR" dirty="0" smtClean="0">
                <a:solidFill>
                  <a:schemeClr val="bg1"/>
                </a:solidFill>
              </a:rPr>
              <a:t> (?) to CODALEMA &amp; AERA</a:t>
            </a:r>
          </a:p>
          <a:p>
            <a:pPr lvl="1"/>
            <a:r>
              <a:rPr lang="fr-FR" dirty="0" smtClean="0">
                <a:solidFill>
                  <a:schemeClr val="bg1"/>
                </a:solidFill>
              </a:rPr>
              <a:t>Financial support?</a:t>
            </a:r>
            <a:endParaRPr lang="en-US"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889" r="7493"/>
          <a:stretch/>
        </p:blipFill>
        <p:spPr>
          <a:xfrm>
            <a:off x="1043608" y="4077072"/>
            <a:ext cx="7646097" cy="2573358"/>
          </a:xfrm>
          <a:prstGeom prst="rect">
            <a:avLst/>
          </a:prstGeom>
        </p:spPr>
      </p:pic>
    </p:spTree>
    <p:extLst>
      <p:ext uri="{BB962C8B-B14F-4D97-AF65-F5344CB8AC3E}">
        <p14:creationId xmlns:p14="http://schemas.microsoft.com/office/powerpoint/2010/main" val="423597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8560" y="2303506"/>
            <a:ext cx="4072990" cy="3886951"/>
            <a:chOff x="-468560" y="2303506"/>
            <a:chExt cx="4072990" cy="3886951"/>
          </a:xfrm>
        </p:grpSpPr>
        <p:grpSp>
          <p:nvGrpSpPr>
            <p:cNvPr id="68611" name="Group 3"/>
            <p:cNvGrpSpPr>
              <a:grpSpLocks/>
            </p:cNvGrpSpPr>
            <p:nvPr/>
          </p:nvGrpSpPr>
          <p:grpSpPr bwMode="auto">
            <a:xfrm>
              <a:off x="-468560" y="2303506"/>
              <a:ext cx="4072990" cy="3849812"/>
              <a:chOff x="0" y="0"/>
              <a:chExt cx="3386" cy="3449"/>
            </a:xfrm>
          </p:grpSpPr>
          <p:sp>
            <p:nvSpPr>
              <p:cNvPr id="58388" name="Rectangle 4"/>
              <p:cNvSpPr>
                <a:spLocks/>
              </p:cNvSpPr>
              <p:nvPr/>
            </p:nvSpPr>
            <p:spPr bwMode="auto">
              <a:xfrm>
                <a:off x="362" y="0"/>
                <a:ext cx="3024" cy="2656"/>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pic>
            <p:nvPicPr>
              <p:cNvPr id="58389" name="Picture 5"/>
              <p:cNvPicPr>
                <a:picLocks noChangeAspect="1" noChangeArrowheads="1"/>
              </p:cNvPicPr>
              <p:nvPr/>
            </p:nvPicPr>
            <p:blipFill>
              <a:blip r:embed="rId3">
                <a:extLst>
                  <a:ext uri="{28A0092B-C50C-407E-A947-70E740481C1C}">
                    <a14:useLocalDpi xmlns:a14="http://schemas.microsoft.com/office/drawing/2010/main" val="0"/>
                  </a:ext>
                </a:extLst>
              </a:blip>
              <a:srcRect l="14258" t="14833" r="13670" b="20459"/>
              <a:stretch>
                <a:fillRect/>
              </a:stretch>
            </p:blipFill>
            <p:spPr bwMode="auto">
              <a:xfrm rot="1804115">
                <a:off x="234" y="1455"/>
                <a:ext cx="22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 name="Rectangle 1"/>
            <p:cNvSpPr/>
            <p:nvPr/>
          </p:nvSpPr>
          <p:spPr>
            <a:xfrm>
              <a:off x="1916719" y="5217911"/>
              <a:ext cx="1687711" cy="972546"/>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p:nvPr/>
          </p:nvSpPr>
          <p:spPr>
            <a:xfrm>
              <a:off x="0" y="5134613"/>
              <a:ext cx="2057188" cy="1055843"/>
            </a:xfrm>
            <a:prstGeom prst="rtTriangl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70" name="Rectangle 1"/>
          <p:cNvSpPr>
            <a:spLocks noGrp="1" noChangeArrowheads="1"/>
          </p:cNvSpPr>
          <p:nvPr>
            <p:ph type="title"/>
          </p:nvPr>
        </p:nvSpPr>
        <p:spPr>
          <a:xfrm>
            <a:off x="179512" y="254595"/>
            <a:ext cx="9268296" cy="1014165"/>
          </a:xfrm>
        </p:spPr>
        <p:txBody>
          <a:bodyPr/>
          <a:lstStyle/>
          <a:p>
            <a:pPr eaLnBrk="1" hangingPunct="1"/>
            <a:r>
              <a:rPr lang="en-US" dirty="0" smtClean="0"/>
              <a:t>TREND long term perspective</a:t>
            </a:r>
          </a:p>
        </p:txBody>
      </p:sp>
      <p:pic>
        <p:nvPicPr>
          <p:cNvPr id="68610" name="Picture 2"/>
          <p:cNvPicPr>
            <a:picLocks noChangeAspect="1" noChangeArrowheads="1"/>
          </p:cNvPicPr>
          <p:nvPr/>
        </p:nvPicPr>
        <p:blipFill>
          <a:blip r:embed="rId4">
            <a:extLst>
              <a:ext uri="{28A0092B-C50C-407E-A947-70E740481C1C}">
                <a14:useLocalDpi xmlns:a14="http://schemas.microsoft.com/office/drawing/2010/main" val="0"/>
              </a:ext>
            </a:extLst>
          </a:blip>
          <a:srcRect t="20000"/>
          <a:stretch>
            <a:fillRect/>
          </a:stretch>
        </p:blipFill>
        <p:spPr bwMode="auto">
          <a:xfrm>
            <a:off x="3604430" y="2392958"/>
            <a:ext cx="5567660"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8614" name="Picture 6"/>
          <p:cNvPicPr>
            <a:picLocks noChangeArrowheads="1"/>
          </p:cNvPicPr>
          <p:nvPr/>
        </p:nvPicPr>
        <p:blipFill>
          <a:blip r:embed="rId5">
            <a:extLst>
              <a:ext uri="{28A0092B-C50C-407E-A947-70E740481C1C}">
                <a14:useLocalDpi xmlns:a14="http://schemas.microsoft.com/office/drawing/2010/main" val="0"/>
              </a:ext>
            </a:extLst>
          </a:blip>
          <a:srcRect l="41907" t="22865" r="29974" b="26260"/>
          <a:stretch>
            <a:fillRect/>
          </a:stretch>
        </p:blipFill>
        <p:spPr bwMode="auto">
          <a:xfrm rot="-6138596">
            <a:off x="7436382" y="1916336"/>
            <a:ext cx="973336" cy="280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68616" name="AutoShape 8"/>
          <p:cNvSpPr>
            <a:spLocks/>
          </p:cNvSpPr>
          <p:nvPr/>
        </p:nvSpPr>
        <p:spPr bwMode="auto">
          <a:xfrm>
            <a:off x="8328235" y="3705622"/>
            <a:ext cx="303609" cy="330398"/>
          </a:xfrm>
          <a:custGeom>
            <a:avLst/>
            <a:gdLst>
              <a:gd name="T0" fmla="*/ 11078 w 22155"/>
              <a:gd name="T1" fmla="*/ 0 h 22725"/>
              <a:gd name="T2" fmla="*/ 12914 w 22155"/>
              <a:gd name="T3" fmla="*/ 7452 h 22725"/>
              <a:gd name="T4" fmla="*/ 19739 w 22155"/>
              <a:gd name="T5" fmla="*/ 4278 h 22725"/>
              <a:gd name="T6" fmla="*/ 15203 w 22155"/>
              <a:gd name="T7" fmla="*/ 10397 h 22725"/>
              <a:gd name="T8" fmla="*/ 21878 w 22155"/>
              <a:gd name="T9" fmla="*/ 13891 h 22725"/>
              <a:gd name="T10" fmla="*/ 14386 w 22155"/>
              <a:gd name="T11" fmla="*/ 14069 h 22725"/>
              <a:gd name="T12" fmla="*/ 15884 w 22155"/>
              <a:gd name="T13" fmla="*/ 21600 h 22725"/>
              <a:gd name="T14" fmla="*/ 11078 w 22155"/>
              <a:gd name="T15" fmla="*/ 15703 h 22725"/>
              <a:gd name="T16" fmla="*/ 6272 w 22155"/>
              <a:gd name="T17" fmla="*/ 21600 h 22725"/>
              <a:gd name="T18" fmla="*/ 7770 w 22155"/>
              <a:gd name="T19" fmla="*/ 14069 h 22725"/>
              <a:gd name="T20" fmla="*/ 278 w 22155"/>
              <a:gd name="T21" fmla="*/ 13891 h 22725"/>
              <a:gd name="T22" fmla="*/ 6953 w 22155"/>
              <a:gd name="T23" fmla="*/ 10397 h 22725"/>
              <a:gd name="T24" fmla="*/ 2417 w 22155"/>
              <a:gd name="T25" fmla="*/ 4278 h 22725"/>
              <a:gd name="T26" fmla="*/ 9242 w 22155"/>
              <a:gd name="T27" fmla="*/ 7452 h 22725"/>
              <a:gd name="T28" fmla="*/ 11078 w 22155"/>
              <a:gd name="T29" fmla="*/ 0 h 22725"/>
              <a:gd name="T30" fmla="*/ 11078 w 22155"/>
              <a:gd name="T31" fmla="*/ 0 h 2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55" h="22725">
                <a:moveTo>
                  <a:pt x="11078" y="0"/>
                </a:moveTo>
                <a:lnTo>
                  <a:pt x="12914" y="7452"/>
                </a:lnTo>
                <a:lnTo>
                  <a:pt x="19739" y="4278"/>
                </a:lnTo>
                <a:lnTo>
                  <a:pt x="15203" y="10397"/>
                </a:lnTo>
                <a:lnTo>
                  <a:pt x="21878" y="13891"/>
                </a:lnTo>
                <a:lnTo>
                  <a:pt x="14386" y="14069"/>
                </a:lnTo>
                <a:lnTo>
                  <a:pt x="15884" y="21600"/>
                </a:lnTo>
                <a:lnTo>
                  <a:pt x="11078" y="15703"/>
                </a:lnTo>
                <a:lnTo>
                  <a:pt x="6272" y="21600"/>
                </a:lnTo>
                <a:lnTo>
                  <a:pt x="7770" y="14069"/>
                </a:lnTo>
                <a:lnTo>
                  <a:pt x="278" y="13891"/>
                </a:lnTo>
                <a:lnTo>
                  <a:pt x="6953" y="10397"/>
                </a:lnTo>
                <a:lnTo>
                  <a:pt x="2417" y="4278"/>
                </a:lnTo>
                <a:lnTo>
                  <a:pt x="9242" y="7452"/>
                </a:lnTo>
                <a:lnTo>
                  <a:pt x="11078" y="0"/>
                </a:lnTo>
                <a:close/>
                <a:moveTo>
                  <a:pt x="11078" y="0"/>
                </a:moveTo>
              </a:path>
            </a:pathLst>
          </a:custGeom>
          <a:blipFill dpi="0" rotWithShape="0">
            <a:blip r:embed="rId6"/>
            <a:srcRect/>
            <a:tile tx="0" ty="0" sx="100000" sy="100000" flip="none" algn="tl"/>
          </a:blipFill>
          <a:ln w="25400" cap="flat">
            <a:solidFill>
              <a:srgbClr val="000000"/>
            </a:solidFill>
            <a:prstDash val="solid"/>
            <a:miter lim="800000"/>
            <a:headEnd type="none" w="med" len="med"/>
            <a:tailEnd type="none" w="med" len="med"/>
          </a:ln>
        </p:spPr>
        <p:txBody>
          <a:bodyPr lIns="0" tIns="0" rIns="0" bIns="0"/>
          <a:lstStyle/>
          <a:p>
            <a:endParaRPr lang="en-US"/>
          </a:p>
        </p:txBody>
      </p:sp>
      <p:sp>
        <p:nvSpPr>
          <p:cNvPr id="68617" name="AutoShape 9"/>
          <p:cNvSpPr>
            <a:spLocks/>
          </p:cNvSpPr>
          <p:nvPr/>
        </p:nvSpPr>
        <p:spPr bwMode="auto">
          <a:xfrm>
            <a:off x="7604930" y="3705622"/>
            <a:ext cx="303609" cy="330398"/>
          </a:xfrm>
          <a:custGeom>
            <a:avLst/>
            <a:gdLst>
              <a:gd name="T0" fmla="*/ 11078 w 22155"/>
              <a:gd name="T1" fmla="*/ 0 h 22725"/>
              <a:gd name="T2" fmla="*/ 12914 w 22155"/>
              <a:gd name="T3" fmla="*/ 7452 h 22725"/>
              <a:gd name="T4" fmla="*/ 19739 w 22155"/>
              <a:gd name="T5" fmla="*/ 4278 h 22725"/>
              <a:gd name="T6" fmla="*/ 15203 w 22155"/>
              <a:gd name="T7" fmla="*/ 10397 h 22725"/>
              <a:gd name="T8" fmla="*/ 21878 w 22155"/>
              <a:gd name="T9" fmla="*/ 13891 h 22725"/>
              <a:gd name="T10" fmla="*/ 14386 w 22155"/>
              <a:gd name="T11" fmla="*/ 14069 h 22725"/>
              <a:gd name="T12" fmla="*/ 15884 w 22155"/>
              <a:gd name="T13" fmla="*/ 21600 h 22725"/>
              <a:gd name="T14" fmla="*/ 11078 w 22155"/>
              <a:gd name="T15" fmla="*/ 15703 h 22725"/>
              <a:gd name="T16" fmla="*/ 6272 w 22155"/>
              <a:gd name="T17" fmla="*/ 21600 h 22725"/>
              <a:gd name="T18" fmla="*/ 7770 w 22155"/>
              <a:gd name="T19" fmla="*/ 14069 h 22725"/>
              <a:gd name="T20" fmla="*/ 278 w 22155"/>
              <a:gd name="T21" fmla="*/ 13891 h 22725"/>
              <a:gd name="T22" fmla="*/ 6953 w 22155"/>
              <a:gd name="T23" fmla="*/ 10397 h 22725"/>
              <a:gd name="T24" fmla="*/ 2417 w 22155"/>
              <a:gd name="T25" fmla="*/ 4278 h 22725"/>
              <a:gd name="T26" fmla="*/ 9242 w 22155"/>
              <a:gd name="T27" fmla="*/ 7452 h 22725"/>
              <a:gd name="T28" fmla="*/ 11078 w 22155"/>
              <a:gd name="T29" fmla="*/ 0 h 22725"/>
              <a:gd name="T30" fmla="*/ 11078 w 22155"/>
              <a:gd name="T31" fmla="*/ 0 h 2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55" h="22725">
                <a:moveTo>
                  <a:pt x="11078" y="0"/>
                </a:moveTo>
                <a:lnTo>
                  <a:pt x="12914" y="7452"/>
                </a:lnTo>
                <a:lnTo>
                  <a:pt x="19739" y="4278"/>
                </a:lnTo>
                <a:lnTo>
                  <a:pt x="15203" y="10397"/>
                </a:lnTo>
                <a:lnTo>
                  <a:pt x="21878" y="13891"/>
                </a:lnTo>
                <a:lnTo>
                  <a:pt x="14386" y="14069"/>
                </a:lnTo>
                <a:lnTo>
                  <a:pt x="15884" y="21600"/>
                </a:lnTo>
                <a:lnTo>
                  <a:pt x="11078" y="15703"/>
                </a:lnTo>
                <a:lnTo>
                  <a:pt x="6272" y="21600"/>
                </a:lnTo>
                <a:lnTo>
                  <a:pt x="7770" y="14069"/>
                </a:lnTo>
                <a:lnTo>
                  <a:pt x="278" y="13891"/>
                </a:lnTo>
                <a:lnTo>
                  <a:pt x="6953" y="10397"/>
                </a:lnTo>
                <a:lnTo>
                  <a:pt x="2417" y="4278"/>
                </a:lnTo>
                <a:lnTo>
                  <a:pt x="9242" y="7452"/>
                </a:lnTo>
                <a:lnTo>
                  <a:pt x="11078" y="0"/>
                </a:lnTo>
                <a:close/>
                <a:moveTo>
                  <a:pt x="11078" y="0"/>
                </a:moveTo>
              </a:path>
            </a:pathLst>
          </a:custGeom>
          <a:blipFill dpi="0" rotWithShape="0">
            <a:blip r:embed="rId6"/>
            <a:srcRect/>
            <a:tile tx="0" ty="0" sx="100000" sy="100000" flip="none" algn="tl"/>
          </a:blipFill>
          <a:ln w="25400" cap="flat">
            <a:solidFill>
              <a:srgbClr val="000000"/>
            </a:solidFill>
            <a:prstDash val="solid"/>
            <a:miter lim="800000"/>
            <a:headEnd type="none" w="med" len="med"/>
            <a:tailEnd type="none" w="med" len="med"/>
          </a:ln>
        </p:spPr>
        <p:txBody>
          <a:bodyPr lIns="0" tIns="0" rIns="0" bIns="0"/>
          <a:lstStyle/>
          <a:p>
            <a:endParaRPr lang="en-US"/>
          </a:p>
        </p:txBody>
      </p:sp>
      <p:sp>
        <p:nvSpPr>
          <p:cNvPr id="68618" name="AutoShape 10"/>
          <p:cNvSpPr>
            <a:spLocks/>
          </p:cNvSpPr>
          <p:nvPr/>
        </p:nvSpPr>
        <p:spPr bwMode="auto">
          <a:xfrm>
            <a:off x="7988907" y="3803849"/>
            <a:ext cx="303609" cy="330398"/>
          </a:xfrm>
          <a:custGeom>
            <a:avLst/>
            <a:gdLst>
              <a:gd name="T0" fmla="*/ 11078 w 22155"/>
              <a:gd name="T1" fmla="*/ 0 h 22725"/>
              <a:gd name="T2" fmla="*/ 12914 w 22155"/>
              <a:gd name="T3" fmla="*/ 7452 h 22725"/>
              <a:gd name="T4" fmla="*/ 19739 w 22155"/>
              <a:gd name="T5" fmla="*/ 4278 h 22725"/>
              <a:gd name="T6" fmla="*/ 15203 w 22155"/>
              <a:gd name="T7" fmla="*/ 10397 h 22725"/>
              <a:gd name="T8" fmla="*/ 21878 w 22155"/>
              <a:gd name="T9" fmla="*/ 13891 h 22725"/>
              <a:gd name="T10" fmla="*/ 14386 w 22155"/>
              <a:gd name="T11" fmla="*/ 14069 h 22725"/>
              <a:gd name="T12" fmla="*/ 15884 w 22155"/>
              <a:gd name="T13" fmla="*/ 21600 h 22725"/>
              <a:gd name="T14" fmla="*/ 11078 w 22155"/>
              <a:gd name="T15" fmla="*/ 15703 h 22725"/>
              <a:gd name="T16" fmla="*/ 6272 w 22155"/>
              <a:gd name="T17" fmla="*/ 21600 h 22725"/>
              <a:gd name="T18" fmla="*/ 7770 w 22155"/>
              <a:gd name="T19" fmla="*/ 14069 h 22725"/>
              <a:gd name="T20" fmla="*/ 278 w 22155"/>
              <a:gd name="T21" fmla="*/ 13891 h 22725"/>
              <a:gd name="T22" fmla="*/ 6953 w 22155"/>
              <a:gd name="T23" fmla="*/ 10397 h 22725"/>
              <a:gd name="T24" fmla="*/ 2417 w 22155"/>
              <a:gd name="T25" fmla="*/ 4278 h 22725"/>
              <a:gd name="T26" fmla="*/ 9242 w 22155"/>
              <a:gd name="T27" fmla="*/ 7452 h 22725"/>
              <a:gd name="T28" fmla="*/ 11078 w 22155"/>
              <a:gd name="T29" fmla="*/ 0 h 22725"/>
              <a:gd name="T30" fmla="*/ 11078 w 22155"/>
              <a:gd name="T31" fmla="*/ 0 h 2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55" h="22725">
                <a:moveTo>
                  <a:pt x="11078" y="0"/>
                </a:moveTo>
                <a:lnTo>
                  <a:pt x="12914" y="7452"/>
                </a:lnTo>
                <a:lnTo>
                  <a:pt x="19739" y="4278"/>
                </a:lnTo>
                <a:lnTo>
                  <a:pt x="15203" y="10397"/>
                </a:lnTo>
                <a:lnTo>
                  <a:pt x="21878" y="13891"/>
                </a:lnTo>
                <a:lnTo>
                  <a:pt x="14386" y="14069"/>
                </a:lnTo>
                <a:lnTo>
                  <a:pt x="15884" y="21600"/>
                </a:lnTo>
                <a:lnTo>
                  <a:pt x="11078" y="15703"/>
                </a:lnTo>
                <a:lnTo>
                  <a:pt x="6272" y="21600"/>
                </a:lnTo>
                <a:lnTo>
                  <a:pt x="7770" y="14069"/>
                </a:lnTo>
                <a:lnTo>
                  <a:pt x="278" y="13891"/>
                </a:lnTo>
                <a:lnTo>
                  <a:pt x="6953" y="10397"/>
                </a:lnTo>
                <a:lnTo>
                  <a:pt x="2417" y="4278"/>
                </a:lnTo>
                <a:lnTo>
                  <a:pt x="9242" y="7452"/>
                </a:lnTo>
                <a:lnTo>
                  <a:pt x="11078" y="0"/>
                </a:lnTo>
                <a:close/>
                <a:moveTo>
                  <a:pt x="11078" y="0"/>
                </a:moveTo>
              </a:path>
            </a:pathLst>
          </a:custGeom>
          <a:blipFill dpi="0" rotWithShape="0">
            <a:blip r:embed="rId6"/>
            <a:srcRect/>
            <a:tile tx="0" ty="0" sx="100000" sy="100000" flip="none" algn="tl"/>
          </a:blipFill>
          <a:ln w="25400" cap="flat">
            <a:solidFill>
              <a:srgbClr val="000000"/>
            </a:solidFill>
            <a:prstDash val="solid"/>
            <a:miter lim="800000"/>
            <a:headEnd type="none" w="med" len="med"/>
            <a:tailEnd type="none" w="med" len="med"/>
          </a:ln>
        </p:spPr>
        <p:txBody>
          <a:bodyPr lIns="0" tIns="0" rIns="0" bIns="0"/>
          <a:lstStyle/>
          <a:p>
            <a:endParaRPr lang="en-US"/>
          </a:p>
        </p:txBody>
      </p:sp>
      <p:sp>
        <p:nvSpPr>
          <p:cNvPr id="68619" name="AutoShape 11"/>
          <p:cNvSpPr>
            <a:spLocks/>
          </p:cNvSpPr>
          <p:nvPr/>
        </p:nvSpPr>
        <p:spPr bwMode="auto">
          <a:xfrm>
            <a:off x="8712211" y="3794919"/>
            <a:ext cx="303609" cy="330398"/>
          </a:xfrm>
          <a:custGeom>
            <a:avLst/>
            <a:gdLst>
              <a:gd name="T0" fmla="*/ 11078 w 22155"/>
              <a:gd name="T1" fmla="*/ 0 h 22725"/>
              <a:gd name="T2" fmla="*/ 12914 w 22155"/>
              <a:gd name="T3" fmla="*/ 7452 h 22725"/>
              <a:gd name="T4" fmla="*/ 19739 w 22155"/>
              <a:gd name="T5" fmla="*/ 4278 h 22725"/>
              <a:gd name="T6" fmla="*/ 15203 w 22155"/>
              <a:gd name="T7" fmla="*/ 10397 h 22725"/>
              <a:gd name="T8" fmla="*/ 21878 w 22155"/>
              <a:gd name="T9" fmla="*/ 13891 h 22725"/>
              <a:gd name="T10" fmla="*/ 14386 w 22155"/>
              <a:gd name="T11" fmla="*/ 14069 h 22725"/>
              <a:gd name="T12" fmla="*/ 15884 w 22155"/>
              <a:gd name="T13" fmla="*/ 21600 h 22725"/>
              <a:gd name="T14" fmla="*/ 11078 w 22155"/>
              <a:gd name="T15" fmla="*/ 15703 h 22725"/>
              <a:gd name="T16" fmla="*/ 6272 w 22155"/>
              <a:gd name="T17" fmla="*/ 21600 h 22725"/>
              <a:gd name="T18" fmla="*/ 7770 w 22155"/>
              <a:gd name="T19" fmla="*/ 14069 h 22725"/>
              <a:gd name="T20" fmla="*/ 278 w 22155"/>
              <a:gd name="T21" fmla="*/ 13891 h 22725"/>
              <a:gd name="T22" fmla="*/ 6953 w 22155"/>
              <a:gd name="T23" fmla="*/ 10397 h 22725"/>
              <a:gd name="T24" fmla="*/ 2417 w 22155"/>
              <a:gd name="T25" fmla="*/ 4278 h 22725"/>
              <a:gd name="T26" fmla="*/ 9242 w 22155"/>
              <a:gd name="T27" fmla="*/ 7452 h 22725"/>
              <a:gd name="T28" fmla="*/ 11078 w 22155"/>
              <a:gd name="T29" fmla="*/ 0 h 22725"/>
              <a:gd name="T30" fmla="*/ 11078 w 22155"/>
              <a:gd name="T31" fmla="*/ 0 h 2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55" h="22725">
                <a:moveTo>
                  <a:pt x="11078" y="0"/>
                </a:moveTo>
                <a:lnTo>
                  <a:pt x="12914" y="7452"/>
                </a:lnTo>
                <a:lnTo>
                  <a:pt x="19739" y="4278"/>
                </a:lnTo>
                <a:lnTo>
                  <a:pt x="15203" y="10397"/>
                </a:lnTo>
                <a:lnTo>
                  <a:pt x="21878" y="13891"/>
                </a:lnTo>
                <a:lnTo>
                  <a:pt x="14386" y="14069"/>
                </a:lnTo>
                <a:lnTo>
                  <a:pt x="15884" y="21600"/>
                </a:lnTo>
                <a:lnTo>
                  <a:pt x="11078" y="15703"/>
                </a:lnTo>
                <a:lnTo>
                  <a:pt x="6272" y="21600"/>
                </a:lnTo>
                <a:lnTo>
                  <a:pt x="7770" y="14069"/>
                </a:lnTo>
                <a:lnTo>
                  <a:pt x="278" y="13891"/>
                </a:lnTo>
                <a:lnTo>
                  <a:pt x="6953" y="10397"/>
                </a:lnTo>
                <a:lnTo>
                  <a:pt x="2417" y="4278"/>
                </a:lnTo>
                <a:lnTo>
                  <a:pt x="9242" y="7452"/>
                </a:lnTo>
                <a:lnTo>
                  <a:pt x="11078" y="0"/>
                </a:lnTo>
                <a:close/>
                <a:moveTo>
                  <a:pt x="11078" y="0"/>
                </a:moveTo>
              </a:path>
            </a:pathLst>
          </a:custGeom>
          <a:blipFill dpi="0" rotWithShape="0">
            <a:blip r:embed="rId6"/>
            <a:srcRect/>
            <a:tile tx="0" ty="0" sx="100000" sy="100000" flip="none" algn="tl"/>
          </a:blipFill>
          <a:ln w="25400" cap="flat">
            <a:solidFill>
              <a:srgbClr val="000000"/>
            </a:solidFill>
            <a:prstDash val="solid"/>
            <a:miter lim="800000"/>
            <a:headEnd type="none" w="med" len="med"/>
            <a:tailEnd type="none" w="med" len="med"/>
          </a:ln>
        </p:spPr>
        <p:txBody>
          <a:bodyPr lIns="0" tIns="0" rIns="0" bIns="0"/>
          <a:lstStyle/>
          <a:p>
            <a:endParaRPr lang="en-US"/>
          </a:p>
        </p:txBody>
      </p:sp>
      <p:sp>
        <p:nvSpPr>
          <p:cNvPr id="68620" name="Rectangle 12"/>
          <p:cNvSpPr>
            <a:spLocks/>
          </p:cNvSpPr>
          <p:nvPr/>
        </p:nvSpPr>
        <p:spPr bwMode="auto">
          <a:xfrm>
            <a:off x="99368" y="1179289"/>
            <a:ext cx="7424960" cy="109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223234">
              <a:spcBef>
                <a:spcPts val="1687"/>
              </a:spcBef>
              <a:buSzPct val="171000"/>
            </a:pPr>
            <a:r>
              <a:rPr lang="en-US" sz="2400" dirty="0" smtClean="0">
                <a:solidFill>
                  <a:schemeClr val="bg1"/>
                </a:solidFill>
                <a:ea typeface="Papyrus" charset="0"/>
                <a:cs typeface="Papyrus" charset="0"/>
                <a:sym typeface="Papyrus" charset="0"/>
              </a:rPr>
              <a:t>High </a:t>
            </a:r>
            <a:r>
              <a:rPr lang="en-US" sz="2400" dirty="0">
                <a:solidFill>
                  <a:schemeClr val="bg1"/>
                </a:solidFill>
                <a:ea typeface="Papyrus" charset="0"/>
                <a:cs typeface="Papyrus" charset="0"/>
                <a:sym typeface="Papyrus" charset="0"/>
              </a:rPr>
              <a:t>energy neutrinos </a:t>
            </a:r>
            <a:r>
              <a:rPr lang="en-US" sz="2400" dirty="0" smtClean="0">
                <a:solidFill>
                  <a:schemeClr val="bg1"/>
                </a:solidFill>
                <a:ea typeface="Papyrus" charset="0"/>
                <a:cs typeface="Papyrus" charset="0"/>
                <a:sym typeface="Papyrus" charset="0"/>
              </a:rPr>
              <a:t>detection through tau production in rock  and decay in atmosphere</a:t>
            </a:r>
            <a:endParaRPr lang="en-US" sz="2400" dirty="0">
              <a:solidFill>
                <a:schemeClr val="bg1"/>
              </a:solidFill>
              <a:ea typeface="Papyrus" charset="0"/>
              <a:cs typeface="Papyrus" charset="0"/>
              <a:sym typeface="Papyrus" charset="0"/>
            </a:endParaRPr>
          </a:p>
        </p:txBody>
      </p:sp>
      <p:grpSp>
        <p:nvGrpSpPr>
          <p:cNvPr id="68621" name="Group 13"/>
          <p:cNvGrpSpPr>
            <a:grpSpLocks/>
          </p:cNvGrpSpPr>
          <p:nvPr/>
        </p:nvGrpSpPr>
        <p:grpSpPr bwMode="auto">
          <a:xfrm>
            <a:off x="977986" y="3483496"/>
            <a:ext cx="3596432" cy="1272481"/>
            <a:chOff x="0" y="-15"/>
            <a:chExt cx="3221" cy="1140"/>
          </a:xfrm>
        </p:grpSpPr>
        <p:sp>
          <p:nvSpPr>
            <p:cNvPr id="58386" name="Line 14"/>
            <p:cNvSpPr>
              <a:spLocks noChangeShapeType="1"/>
            </p:cNvSpPr>
            <p:nvPr/>
          </p:nvSpPr>
          <p:spPr bwMode="auto">
            <a:xfrm rot="10800000" flipH="1">
              <a:off x="0" y="570"/>
              <a:ext cx="3221" cy="555"/>
            </a:xfrm>
            <a:prstGeom prst="line">
              <a:avLst/>
            </a:prstGeom>
            <a:noFill/>
            <a:ln w="76200">
              <a:solidFill>
                <a:srgbClr val="003DCC"/>
              </a:solidFill>
              <a:prstDash val="lg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87" name="Rectangle 15"/>
            <p:cNvSpPr>
              <a:spLocks/>
            </p:cNvSpPr>
            <p:nvPr/>
          </p:nvSpPr>
          <p:spPr bwMode="auto">
            <a:xfrm>
              <a:off x="1861" y="-15"/>
              <a:ext cx="383"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4100" dirty="0" err="1" smtClean="0">
                  <a:solidFill>
                    <a:srgbClr val="2E6FFD"/>
                  </a:solidFill>
                  <a:latin typeface="Symbol" pitchFamily="18" charset="2"/>
                  <a:ea typeface="华文仿宋" charset="0"/>
                  <a:cs typeface="华文仿宋" charset="0"/>
                  <a:sym typeface="华文仿宋" charset="0"/>
                </a:rPr>
                <a:t>n</a:t>
              </a:r>
              <a:r>
                <a:rPr lang="en-US" sz="4100" baseline="-25000" dirty="0" err="1" smtClean="0">
                  <a:solidFill>
                    <a:srgbClr val="2E6FFD"/>
                  </a:solidFill>
                  <a:latin typeface="Symbol" pitchFamily="18" charset="2"/>
                  <a:ea typeface="华文仿宋" charset="0"/>
                  <a:cs typeface="华文仿宋" charset="0"/>
                  <a:sym typeface="华文仿宋" charset="0"/>
                </a:rPr>
                <a:t>t</a:t>
              </a:r>
              <a:endParaRPr lang="en-US" sz="4100" baseline="-25000" dirty="0">
                <a:solidFill>
                  <a:srgbClr val="2E6FFD"/>
                </a:solidFill>
                <a:latin typeface="Symbol" pitchFamily="18" charset="2"/>
                <a:ea typeface="华文仿宋" charset="0"/>
                <a:cs typeface="华文仿宋" charset="0"/>
                <a:sym typeface="华文仿宋" charset="0"/>
              </a:endParaRPr>
            </a:p>
          </p:txBody>
        </p:sp>
      </p:grpSp>
      <p:grpSp>
        <p:nvGrpSpPr>
          <p:cNvPr id="68624" name="Group 16"/>
          <p:cNvGrpSpPr>
            <a:grpSpLocks/>
          </p:cNvGrpSpPr>
          <p:nvPr/>
        </p:nvGrpSpPr>
        <p:grpSpPr bwMode="auto">
          <a:xfrm>
            <a:off x="4574418" y="3242395"/>
            <a:ext cx="2012528" cy="888504"/>
            <a:chOff x="0" y="-11"/>
            <a:chExt cx="1802" cy="796"/>
          </a:xfrm>
        </p:grpSpPr>
        <p:sp>
          <p:nvSpPr>
            <p:cNvPr id="58384" name="Line 17"/>
            <p:cNvSpPr>
              <a:spLocks noChangeShapeType="1"/>
            </p:cNvSpPr>
            <p:nvPr/>
          </p:nvSpPr>
          <p:spPr bwMode="auto">
            <a:xfrm flipH="1">
              <a:off x="0" y="470"/>
              <a:ext cx="1802" cy="315"/>
            </a:xfrm>
            <a:prstGeom prst="line">
              <a:avLst/>
            </a:prstGeom>
            <a:noFill/>
            <a:ln w="76200">
              <a:solidFill>
                <a:srgbClr val="003DCC"/>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8385" name="Rectangle 18"/>
            <p:cNvSpPr>
              <a:spLocks/>
            </p:cNvSpPr>
            <p:nvPr/>
          </p:nvSpPr>
          <p:spPr bwMode="auto">
            <a:xfrm>
              <a:off x="524" y="-11"/>
              <a:ext cx="207"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4100" dirty="0" smtClean="0">
                  <a:solidFill>
                    <a:srgbClr val="2E6FFD"/>
                  </a:solidFill>
                  <a:latin typeface="Symbol" pitchFamily="18" charset="2"/>
                  <a:ea typeface="华文楷体" charset="0"/>
                  <a:cs typeface="华文楷体" charset="0"/>
                  <a:sym typeface="华文楷体" charset="0"/>
                </a:rPr>
                <a:t>t</a:t>
              </a:r>
              <a:endParaRPr lang="en-US" sz="4100" dirty="0">
                <a:solidFill>
                  <a:srgbClr val="2E6FFD"/>
                </a:solidFill>
                <a:latin typeface="Symbol" pitchFamily="18" charset="2"/>
                <a:ea typeface="华文楷体" charset="0"/>
                <a:cs typeface="华文楷体" charset="0"/>
                <a:sym typeface="华文楷体" charset="0"/>
              </a:endParaRPr>
            </a:p>
          </p:txBody>
        </p:sp>
      </p:grpSp>
      <p:sp>
        <p:nvSpPr>
          <p:cNvPr id="68627" name="AutoShape 19"/>
          <p:cNvSpPr>
            <a:spLocks/>
          </p:cNvSpPr>
          <p:nvPr/>
        </p:nvSpPr>
        <p:spPr bwMode="auto">
          <a:xfrm>
            <a:off x="4247367" y="3857426"/>
            <a:ext cx="651867" cy="517922"/>
          </a:xfrm>
          <a:prstGeom prst="star8">
            <a:avLst>
              <a:gd name="adj" fmla="val 19097"/>
            </a:avLst>
          </a:prstGeom>
          <a:solidFill>
            <a:srgbClr val="0044FE"/>
          </a:solidFill>
          <a:ln w="25400">
            <a:solidFill>
              <a:srgbClr val="000000"/>
            </a:solidFill>
            <a:miter lim="800000"/>
            <a:headEnd/>
            <a:tailEnd/>
          </a:ln>
        </p:spPr>
        <p:txBody>
          <a:bodyPr lIns="0" tIns="0" rIns="0" bIns="0"/>
          <a:lstStyle/>
          <a:p>
            <a:endParaRPr lang="en-US"/>
          </a:p>
        </p:txBody>
      </p:sp>
      <p:sp>
        <p:nvSpPr>
          <p:cNvPr id="68628" name="AutoShape 20"/>
          <p:cNvSpPr>
            <a:spLocks/>
          </p:cNvSpPr>
          <p:nvPr/>
        </p:nvSpPr>
        <p:spPr bwMode="auto">
          <a:xfrm>
            <a:off x="6122602" y="3535958"/>
            <a:ext cx="651867" cy="517922"/>
          </a:xfrm>
          <a:prstGeom prst="star8">
            <a:avLst>
              <a:gd name="adj" fmla="val 19097"/>
            </a:avLst>
          </a:prstGeom>
          <a:solidFill>
            <a:srgbClr val="2E6FFD"/>
          </a:solidFill>
          <a:ln w="25400">
            <a:solidFill>
              <a:srgbClr val="000000"/>
            </a:solidFill>
            <a:miter lim="800000"/>
            <a:headEnd/>
            <a:tailEnd/>
          </a:ln>
        </p:spPr>
        <p:txBody>
          <a:bodyPr lIns="0" tIns="0" rIns="0" bIns="0"/>
          <a:lstStyle/>
          <a:p>
            <a:endParaRPr lang="en-US"/>
          </a:p>
        </p:txBody>
      </p:sp>
    </p:spTree>
    <p:extLst>
      <p:ext uri="{BB962C8B-B14F-4D97-AF65-F5344CB8AC3E}">
        <p14:creationId xmlns:p14="http://schemas.microsoft.com/office/powerpoint/2010/main" val="93271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8621"/>
                                        </p:tgtEl>
                                        <p:attrNameLst>
                                          <p:attrName>style.visibility</p:attrName>
                                        </p:attrNameLst>
                                      </p:cBhvr>
                                      <p:to>
                                        <p:strVal val="visible"/>
                                      </p:to>
                                    </p:set>
                                    <p:animEffect transition="in" filter="wipe(left)">
                                      <p:cBhvr>
                                        <p:cTn id="11" dur="500"/>
                                        <p:tgtEl>
                                          <p:spTgt spid="68621"/>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68610"/>
                                        </p:tgtEl>
                                        <p:attrNameLst>
                                          <p:attrName>style.visibility</p:attrName>
                                        </p:attrNameLst>
                                      </p:cBhvr>
                                      <p:to>
                                        <p:strVal val="visible"/>
                                      </p:to>
                                    </p:set>
                                  </p:childTnLst>
                                </p:cTn>
                              </p:par>
                            </p:childTnLst>
                          </p:cTn>
                        </p:par>
                        <p:par>
                          <p:cTn id="15" fill="hold">
                            <p:stCondLst>
                              <p:cond delay="1000"/>
                            </p:stCondLst>
                            <p:childTnLst>
                              <p:par>
                                <p:cTn id="16" presetID="23" presetClass="entr" presetSubtype="16" fill="hold" grpId="0" nodeType="afterEffect">
                                  <p:stCondLst>
                                    <p:cond delay="0"/>
                                  </p:stCondLst>
                                  <p:iterate type="lt">
                                    <p:tmPct val="100000"/>
                                  </p:iterate>
                                  <p:childTnLst>
                                    <p:set>
                                      <p:cBhvr>
                                        <p:cTn id="17" dur="1" fill="hold">
                                          <p:stCondLst>
                                            <p:cond delay="0"/>
                                          </p:stCondLst>
                                        </p:cTn>
                                        <p:tgtEl>
                                          <p:spTgt spid="68627"/>
                                        </p:tgtEl>
                                        <p:attrNameLst>
                                          <p:attrName>style.visibility</p:attrName>
                                        </p:attrNameLst>
                                      </p:cBhvr>
                                      <p:to>
                                        <p:strVal val="visible"/>
                                      </p:to>
                                    </p:set>
                                    <p:anim calcmode="lin" valueType="num">
                                      <p:cBhvr>
                                        <p:cTn id="18" dur="75" fill="hold"/>
                                        <p:tgtEl>
                                          <p:spTgt spid="68627"/>
                                        </p:tgtEl>
                                        <p:attrNameLst>
                                          <p:attrName>ppt_w</p:attrName>
                                        </p:attrNameLst>
                                      </p:cBhvr>
                                      <p:tavLst>
                                        <p:tav tm="0">
                                          <p:val>
                                            <p:fltVal val="0"/>
                                          </p:val>
                                        </p:tav>
                                        <p:tav tm="100000">
                                          <p:val>
                                            <p:strVal val="#ppt_w"/>
                                          </p:val>
                                        </p:tav>
                                      </p:tavLst>
                                    </p:anim>
                                    <p:anim calcmode="lin" valueType="num">
                                      <p:cBhvr>
                                        <p:cTn id="19" dur="75" fill="hold"/>
                                        <p:tgtEl>
                                          <p:spTgt spid="6862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8624"/>
                                        </p:tgtEl>
                                        <p:attrNameLst>
                                          <p:attrName>style.visibility</p:attrName>
                                        </p:attrNameLst>
                                      </p:cBhvr>
                                      <p:to>
                                        <p:strVal val="visible"/>
                                      </p:to>
                                    </p:set>
                                    <p:animEffect transition="in" filter="wipe(left)">
                                      <p:cBhvr>
                                        <p:cTn id="24" dur="500"/>
                                        <p:tgtEl>
                                          <p:spTgt spid="68624"/>
                                        </p:tgtEl>
                                      </p:cBhvr>
                                    </p:animEffect>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68628"/>
                                        </p:tgtEl>
                                        <p:attrNameLst>
                                          <p:attrName>style.visibility</p:attrName>
                                        </p:attrNameLst>
                                      </p:cBhvr>
                                      <p:to>
                                        <p:strVal val="visible"/>
                                      </p:to>
                                    </p:set>
                                    <p:anim calcmode="lin" valueType="num">
                                      <p:cBhvr>
                                        <p:cTn id="28" dur="500" fill="hold"/>
                                        <p:tgtEl>
                                          <p:spTgt spid="68628"/>
                                        </p:tgtEl>
                                        <p:attrNameLst>
                                          <p:attrName>ppt_w</p:attrName>
                                        </p:attrNameLst>
                                      </p:cBhvr>
                                      <p:tavLst>
                                        <p:tav tm="0">
                                          <p:val>
                                            <p:fltVal val="0"/>
                                          </p:val>
                                        </p:tav>
                                        <p:tav tm="100000">
                                          <p:val>
                                            <p:strVal val="#ppt_w"/>
                                          </p:val>
                                        </p:tav>
                                      </p:tavLst>
                                    </p:anim>
                                    <p:anim calcmode="lin" valueType="num">
                                      <p:cBhvr>
                                        <p:cTn id="29" dur="500" fill="hold"/>
                                        <p:tgtEl>
                                          <p:spTgt spid="6862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68614"/>
                                        </p:tgtEl>
                                        <p:attrNameLst>
                                          <p:attrName>style.visibility</p:attrName>
                                        </p:attrNameLst>
                                      </p:cBhvr>
                                      <p:to>
                                        <p:strVal val="visible"/>
                                      </p:to>
                                    </p:set>
                                    <p:animEffect transition="in" filter="strips(upRight)">
                                      <p:cBhvr>
                                        <p:cTn id="34" dur="500"/>
                                        <p:tgtEl>
                                          <p:spTgt spid="68614"/>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68617"/>
                                        </p:tgtEl>
                                        <p:attrNameLst>
                                          <p:attrName>style.visibility</p:attrName>
                                        </p:attrNameLst>
                                      </p:cBhvr>
                                      <p:to>
                                        <p:strVal val="visible"/>
                                      </p:to>
                                    </p:set>
                                    <p:anim calcmode="lin" valueType="num">
                                      <p:cBhvr>
                                        <p:cTn id="39" dur="500" fill="hold"/>
                                        <p:tgtEl>
                                          <p:spTgt spid="68617"/>
                                        </p:tgtEl>
                                        <p:attrNameLst>
                                          <p:attrName>ppt_w</p:attrName>
                                        </p:attrNameLst>
                                      </p:cBhvr>
                                      <p:tavLst>
                                        <p:tav tm="0">
                                          <p:val>
                                            <p:fltVal val="0"/>
                                          </p:val>
                                        </p:tav>
                                        <p:tav tm="100000">
                                          <p:val>
                                            <p:strVal val="#ppt_w"/>
                                          </p:val>
                                        </p:tav>
                                      </p:tavLst>
                                    </p:anim>
                                    <p:anim calcmode="lin" valueType="num">
                                      <p:cBhvr>
                                        <p:cTn id="40" dur="500" fill="hold"/>
                                        <p:tgtEl>
                                          <p:spTgt spid="68617"/>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3" presetClass="entr" presetSubtype="16" fill="hold" grpId="0" nodeType="afterEffect">
                                  <p:stCondLst>
                                    <p:cond delay="0"/>
                                  </p:stCondLst>
                                  <p:childTnLst>
                                    <p:set>
                                      <p:cBhvr>
                                        <p:cTn id="43" dur="1" fill="hold">
                                          <p:stCondLst>
                                            <p:cond delay="0"/>
                                          </p:stCondLst>
                                        </p:cTn>
                                        <p:tgtEl>
                                          <p:spTgt spid="68618"/>
                                        </p:tgtEl>
                                        <p:attrNameLst>
                                          <p:attrName>style.visibility</p:attrName>
                                        </p:attrNameLst>
                                      </p:cBhvr>
                                      <p:to>
                                        <p:strVal val="visible"/>
                                      </p:to>
                                    </p:set>
                                    <p:anim calcmode="lin" valueType="num">
                                      <p:cBhvr>
                                        <p:cTn id="44" dur="500" fill="hold"/>
                                        <p:tgtEl>
                                          <p:spTgt spid="68618"/>
                                        </p:tgtEl>
                                        <p:attrNameLst>
                                          <p:attrName>ppt_w</p:attrName>
                                        </p:attrNameLst>
                                      </p:cBhvr>
                                      <p:tavLst>
                                        <p:tav tm="0">
                                          <p:val>
                                            <p:fltVal val="0"/>
                                          </p:val>
                                        </p:tav>
                                        <p:tav tm="100000">
                                          <p:val>
                                            <p:strVal val="#ppt_w"/>
                                          </p:val>
                                        </p:tav>
                                      </p:tavLst>
                                    </p:anim>
                                    <p:anim calcmode="lin" valueType="num">
                                      <p:cBhvr>
                                        <p:cTn id="45" dur="500" fill="hold"/>
                                        <p:tgtEl>
                                          <p:spTgt spid="68618"/>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68616"/>
                                        </p:tgtEl>
                                        <p:attrNameLst>
                                          <p:attrName>style.visibility</p:attrName>
                                        </p:attrNameLst>
                                      </p:cBhvr>
                                      <p:to>
                                        <p:strVal val="visible"/>
                                      </p:to>
                                    </p:set>
                                    <p:anim calcmode="lin" valueType="num">
                                      <p:cBhvr>
                                        <p:cTn id="49" dur="500" fill="hold"/>
                                        <p:tgtEl>
                                          <p:spTgt spid="68616"/>
                                        </p:tgtEl>
                                        <p:attrNameLst>
                                          <p:attrName>ppt_w</p:attrName>
                                        </p:attrNameLst>
                                      </p:cBhvr>
                                      <p:tavLst>
                                        <p:tav tm="0">
                                          <p:val>
                                            <p:fltVal val="0"/>
                                          </p:val>
                                        </p:tav>
                                        <p:tav tm="100000">
                                          <p:val>
                                            <p:strVal val="#ppt_w"/>
                                          </p:val>
                                        </p:tav>
                                      </p:tavLst>
                                    </p:anim>
                                    <p:anim calcmode="lin" valueType="num">
                                      <p:cBhvr>
                                        <p:cTn id="50" dur="500" fill="hold"/>
                                        <p:tgtEl>
                                          <p:spTgt spid="68616"/>
                                        </p:tgtEl>
                                        <p:attrNameLst>
                                          <p:attrName>ppt_h</p:attrName>
                                        </p:attrNameLst>
                                      </p:cBhvr>
                                      <p:tavLst>
                                        <p:tav tm="0">
                                          <p:val>
                                            <p:fltVal val="0"/>
                                          </p:val>
                                        </p:tav>
                                        <p:tav tm="100000">
                                          <p:val>
                                            <p:strVal val="#ppt_h"/>
                                          </p:val>
                                        </p:tav>
                                      </p:tavLst>
                                    </p:anim>
                                  </p:childTnLst>
                                </p:cTn>
                              </p:par>
                            </p:childTnLst>
                          </p:cTn>
                        </p:par>
                        <p:par>
                          <p:cTn id="51" fill="hold">
                            <p:stCondLst>
                              <p:cond delay="1500"/>
                            </p:stCondLst>
                            <p:childTnLst>
                              <p:par>
                                <p:cTn id="52" presetID="23" presetClass="entr" presetSubtype="16" fill="hold" grpId="0" nodeType="afterEffect">
                                  <p:stCondLst>
                                    <p:cond delay="0"/>
                                  </p:stCondLst>
                                  <p:childTnLst>
                                    <p:set>
                                      <p:cBhvr>
                                        <p:cTn id="53" dur="1" fill="hold">
                                          <p:stCondLst>
                                            <p:cond delay="0"/>
                                          </p:stCondLst>
                                        </p:cTn>
                                        <p:tgtEl>
                                          <p:spTgt spid="68619"/>
                                        </p:tgtEl>
                                        <p:attrNameLst>
                                          <p:attrName>style.visibility</p:attrName>
                                        </p:attrNameLst>
                                      </p:cBhvr>
                                      <p:to>
                                        <p:strVal val="visible"/>
                                      </p:to>
                                    </p:set>
                                    <p:anim calcmode="lin" valueType="num">
                                      <p:cBhvr>
                                        <p:cTn id="54" dur="500" fill="hold"/>
                                        <p:tgtEl>
                                          <p:spTgt spid="68619"/>
                                        </p:tgtEl>
                                        <p:attrNameLst>
                                          <p:attrName>ppt_w</p:attrName>
                                        </p:attrNameLst>
                                      </p:cBhvr>
                                      <p:tavLst>
                                        <p:tav tm="0">
                                          <p:val>
                                            <p:fltVal val="0"/>
                                          </p:val>
                                        </p:tav>
                                        <p:tav tm="100000">
                                          <p:val>
                                            <p:strVal val="#ppt_w"/>
                                          </p:val>
                                        </p:tav>
                                      </p:tavLst>
                                    </p:anim>
                                    <p:anim calcmode="lin" valueType="num">
                                      <p:cBhvr>
                                        <p:cTn id="55" dur="500" fill="hold"/>
                                        <p:tgtEl>
                                          <p:spTgt spid="686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17" grpId="0" animBg="1"/>
      <p:bldP spid="68618" grpId="0" animBg="1"/>
      <p:bldP spid="68619" grpId="0" animBg="1"/>
      <p:bldP spid="68627" grpId="0" animBg="1"/>
      <p:bldP spid="686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Neutrino </a:t>
            </a:r>
            <a:r>
              <a:rPr lang="fr-FR" dirty="0" err="1" smtClean="0"/>
              <a:t>detection</a:t>
            </a:r>
            <a:r>
              <a:rPr lang="fr-FR" dirty="0" smtClean="0"/>
              <a:t> </a:t>
            </a:r>
            <a:r>
              <a:rPr lang="fr-FR" dirty="0" err="1" smtClean="0"/>
              <a:t>at</a:t>
            </a:r>
            <a:r>
              <a:rPr lang="fr-FR" dirty="0" smtClean="0"/>
              <a:t> TREND</a:t>
            </a:r>
            <a:endParaRPr lang="en-US" dirty="0"/>
          </a:p>
        </p:txBody>
      </p:sp>
      <p:sp>
        <p:nvSpPr>
          <p:cNvPr id="3" name="Content Placeholder 2"/>
          <p:cNvSpPr>
            <a:spLocks noGrp="1"/>
          </p:cNvSpPr>
          <p:nvPr>
            <p:ph idx="1"/>
          </p:nvPr>
        </p:nvSpPr>
        <p:spPr>
          <a:xfrm>
            <a:off x="0" y="1844824"/>
            <a:ext cx="3707904" cy="4525963"/>
          </a:xfrm>
        </p:spPr>
        <p:txBody>
          <a:bodyPr>
            <a:normAutofit/>
          </a:bodyPr>
          <a:lstStyle/>
          <a:p>
            <a:r>
              <a:rPr lang="fr-FR" sz="2400" dirty="0" smtClean="0">
                <a:solidFill>
                  <a:schemeClr val="bg1"/>
                </a:solidFill>
              </a:rPr>
              <a:t>High </a:t>
            </a:r>
            <a:r>
              <a:rPr lang="fr-FR" sz="2400" dirty="0" err="1" smtClean="0">
                <a:solidFill>
                  <a:schemeClr val="bg1"/>
                </a:solidFill>
              </a:rPr>
              <a:t>mountains</a:t>
            </a:r>
            <a:r>
              <a:rPr lang="fr-FR" sz="2400" dirty="0" smtClean="0">
                <a:solidFill>
                  <a:schemeClr val="bg1"/>
                </a:solidFill>
              </a:rPr>
              <a:t>:</a:t>
            </a:r>
          </a:p>
          <a:p>
            <a:pPr lvl="1"/>
            <a:r>
              <a:rPr lang="fr-FR" sz="2000" dirty="0" err="1" smtClean="0">
                <a:solidFill>
                  <a:schemeClr val="bg1"/>
                </a:solidFill>
              </a:rPr>
              <a:t>Additional</a:t>
            </a:r>
            <a:r>
              <a:rPr lang="fr-FR" sz="2000" dirty="0" smtClean="0">
                <a:solidFill>
                  <a:schemeClr val="bg1"/>
                </a:solidFill>
              </a:rPr>
              <a:t> </a:t>
            </a:r>
            <a:r>
              <a:rPr lang="fr-FR" sz="2000" dirty="0" err="1" smtClean="0">
                <a:solidFill>
                  <a:schemeClr val="bg1"/>
                </a:solidFill>
              </a:rPr>
              <a:t>target</a:t>
            </a:r>
            <a:r>
              <a:rPr lang="fr-FR" sz="2000" dirty="0" smtClean="0">
                <a:solidFill>
                  <a:schemeClr val="bg1"/>
                </a:solidFill>
              </a:rPr>
              <a:t> for </a:t>
            </a:r>
            <a:r>
              <a:rPr lang="fr-FR" sz="2000" dirty="0" smtClean="0">
                <a:solidFill>
                  <a:schemeClr val="bg1"/>
                </a:solidFill>
                <a:latin typeface="Symbol" pitchFamily="18" charset="2"/>
              </a:rPr>
              <a:t>n</a:t>
            </a:r>
          </a:p>
          <a:p>
            <a:pPr lvl="1"/>
            <a:r>
              <a:rPr lang="fr-FR" sz="2000" dirty="0" err="1" smtClean="0">
                <a:solidFill>
                  <a:schemeClr val="bg1"/>
                </a:solidFill>
              </a:rPr>
              <a:t>Screen</a:t>
            </a:r>
            <a:r>
              <a:rPr lang="fr-FR" sz="2000" dirty="0" smtClean="0">
                <a:solidFill>
                  <a:schemeClr val="bg1"/>
                </a:solidFill>
              </a:rPr>
              <a:t> for CR </a:t>
            </a:r>
            <a:r>
              <a:rPr lang="fr-FR" sz="2000" dirty="0" err="1" smtClean="0">
                <a:solidFill>
                  <a:schemeClr val="bg1"/>
                </a:solidFill>
              </a:rPr>
              <a:t>showers</a:t>
            </a:r>
            <a:endParaRPr lang="fr-FR" sz="2000" dirty="0" smtClean="0">
              <a:solidFill>
                <a:schemeClr val="bg1"/>
              </a:solidFill>
            </a:endParaRPr>
          </a:p>
          <a:p>
            <a:r>
              <a:rPr lang="fr-FR" sz="2400" dirty="0" err="1" smtClean="0">
                <a:solidFill>
                  <a:schemeClr val="bg1"/>
                </a:solidFill>
              </a:rPr>
              <a:t>Environment</a:t>
            </a:r>
            <a:r>
              <a:rPr lang="fr-FR" sz="2400" dirty="0" smtClean="0">
                <a:solidFill>
                  <a:schemeClr val="bg1"/>
                </a:solidFill>
              </a:rPr>
              <a:t>: few RFI </a:t>
            </a:r>
            <a:r>
              <a:rPr lang="fr-FR" sz="2400" dirty="0" err="1" smtClean="0">
                <a:solidFill>
                  <a:schemeClr val="bg1"/>
                </a:solidFill>
              </a:rPr>
              <a:t>sources+very</a:t>
            </a:r>
            <a:r>
              <a:rPr lang="fr-FR" sz="2400" dirty="0" smtClean="0">
                <a:solidFill>
                  <a:schemeClr val="bg1"/>
                </a:solidFill>
              </a:rPr>
              <a:t> </a:t>
            </a:r>
            <a:r>
              <a:rPr lang="fr-FR" sz="2400" dirty="0" err="1" smtClean="0">
                <a:solidFill>
                  <a:schemeClr val="bg1"/>
                </a:solidFill>
              </a:rPr>
              <a:t>little</a:t>
            </a:r>
            <a:r>
              <a:rPr lang="fr-FR" sz="2400" dirty="0" smtClean="0">
                <a:solidFill>
                  <a:schemeClr val="bg1"/>
                </a:solidFill>
              </a:rPr>
              <a:t> </a:t>
            </a:r>
            <a:r>
              <a:rPr lang="fr-FR" sz="2400" dirty="0" err="1" smtClean="0">
                <a:solidFill>
                  <a:schemeClr val="bg1"/>
                </a:solidFill>
              </a:rPr>
              <a:t>thunder</a:t>
            </a:r>
            <a:r>
              <a:rPr lang="fr-FR" sz="2400" dirty="0" smtClean="0">
                <a:solidFill>
                  <a:schemeClr val="bg1"/>
                </a:solidFill>
              </a:rPr>
              <a:t> </a:t>
            </a:r>
            <a:r>
              <a:rPr lang="fr-FR" sz="2400" dirty="0" err="1" smtClean="0">
                <a:solidFill>
                  <a:schemeClr val="bg1"/>
                </a:solidFill>
              </a:rPr>
              <a:t>activity</a:t>
            </a:r>
            <a:endParaRPr lang="fr-FR" sz="2400" dirty="0" smtClean="0">
              <a:solidFill>
                <a:schemeClr val="bg1"/>
              </a:solidFill>
            </a:endParaRPr>
          </a:p>
          <a:p>
            <a:r>
              <a:rPr lang="fr-FR" sz="2400" dirty="0" smtClean="0">
                <a:solidFill>
                  <a:schemeClr val="bg1"/>
                </a:solidFill>
              </a:rPr>
              <a:t>Radio optimal for </a:t>
            </a:r>
            <a:r>
              <a:rPr lang="fr-FR" sz="2400" dirty="0" err="1" smtClean="0">
                <a:solidFill>
                  <a:schemeClr val="bg1"/>
                </a:solidFill>
              </a:rPr>
              <a:t>inclined</a:t>
            </a:r>
            <a:r>
              <a:rPr lang="fr-FR" sz="2400" dirty="0" smtClean="0">
                <a:solidFill>
                  <a:schemeClr val="bg1"/>
                </a:solidFill>
              </a:rPr>
              <a:t> </a:t>
            </a:r>
            <a:r>
              <a:rPr lang="fr-FR" sz="2400" dirty="0" err="1" smtClean="0">
                <a:solidFill>
                  <a:schemeClr val="bg1"/>
                </a:solidFill>
              </a:rPr>
              <a:t>showers</a:t>
            </a:r>
            <a:r>
              <a:rPr lang="fr-FR" sz="2400" dirty="0" smtClean="0">
                <a:solidFill>
                  <a:schemeClr val="bg1"/>
                </a:solidFill>
              </a:rPr>
              <a:t> </a:t>
            </a:r>
            <a:r>
              <a:rPr lang="fr-FR" sz="2400" dirty="0" err="1" smtClean="0">
                <a:solidFill>
                  <a:schemeClr val="bg1"/>
                </a:solidFill>
              </a:rPr>
              <a:t>detection</a:t>
            </a:r>
            <a:r>
              <a:rPr lang="fr-FR" sz="2400" dirty="0" smtClean="0">
                <a:solidFill>
                  <a:schemeClr val="bg1"/>
                </a:solidFill>
              </a:rPr>
              <a:t> (?)</a:t>
            </a:r>
            <a:endParaRPr lang="en-US" sz="2400" dirty="0">
              <a:solidFill>
                <a:schemeClr val="bg1"/>
              </a:solidFill>
            </a:endParaRPr>
          </a:p>
        </p:txBody>
      </p:sp>
      <p:grpSp>
        <p:nvGrpSpPr>
          <p:cNvPr id="4" name="Group 3"/>
          <p:cNvGrpSpPr/>
          <p:nvPr/>
        </p:nvGrpSpPr>
        <p:grpSpPr>
          <a:xfrm>
            <a:off x="3779912" y="1484784"/>
            <a:ext cx="5317514" cy="4320480"/>
            <a:chOff x="13173" y="1556792"/>
            <a:chExt cx="5317514" cy="432048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3" y="1556792"/>
              <a:ext cx="5317514"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62218" y="3861048"/>
              <a:ext cx="756938" cy="523220"/>
            </a:xfrm>
            <a:prstGeom prst="rect">
              <a:avLst/>
            </a:prstGeom>
            <a:noFill/>
          </p:spPr>
          <p:txBody>
            <a:bodyPr wrap="none" rtlCol="0">
              <a:spAutoFit/>
            </a:bodyPr>
            <a:lstStyle/>
            <a:p>
              <a:pPr algn="ctr"/>
              <a:r>
                <a:rPr lang="fr-FR" sz="1400" b="1" dirty="0" err="1" smtClean="0"/>
                <a:t>Ulastai</a:t>
              </a:r>
              <a:endParaRPr lang="fr-FR" sz="1400" b="1" dirty="0" smtClean="0"/>
            </a:p>
            <a:p>
              <a:pPr algn="ctr"/>
              <a:r>
                <a:rPr lang="fr-FR" sz="1400" b="1" dirty="0" smtClean="0"/>
                <a:t>TREND</a:t>
              </a:r>
              <a:endParaRPr lang="en-US" sz="1400" b="1" dirty="0"/>
            </a:p>
          </p:txBody>
        </p:sp>
      </p:grpSp>
    </p:spTree>
    <p:extLst>
      <p:ext uri="{BB962C8B-B14F-4D97-AF65-F5344CB8AC3E}">
        <p14:creationId xmlns:p14="http://schemas.microsoft.com/office/powerpoint/2010/main" val="2963783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lstStyle/>
          <a:p>
            <a:r>
              <a:rPr lang="fr-FR" dirty="0" smtClean="0"/>
              <a:t>Radio  </a:t>
            </a:r>
            <a:r>
              <a:rPr lang="fr-FR" dirty="0" err="1" smtClean="0"/>
              <a:t>detection</a:t>
            </a:r>
            <a:r>
              <a:rPr lang="fr-FR" dirty="0" smtClean="0"/>
              <a:t> of EAS</a:t>
            </a:r>
            <a:endParaRPr lang="en-US" dirty="0"/>
          </a:p>
        </p:txBody>
      </p:sp>
      <p:sp>
        <p:nvSpPr>
          <p:cNvPr id="3" name="Content Placeholder 2"/>
          <p:cNvSpPr>
            <a:spLocks noGrp="1"/>
          </p:cNvSpPr>
          <p:nvPr>
            <p:ph idx="1"/>
          </p:nvPr>
        </p:nvSpPr>
        <p:spPr>
          <a:xfrm>
            <a:off x="-36512" y="1268760"/>
            <a:ext cx="9515400" cy="4525963"/>
          </a:xfrm>
        </p:spPr>
        <p:txBody>
          <a:bodyPr/>
          <a:lstStyle/>
          <a:p>
            <a:r>
              <a:rPr lang="fr-FR" dirty="0" err="1" smtClean="0">
                <a:solidFill>
                  <a:schemeClr val="bg2"/>
                </a:solidFill>
              </a:rPr>
              <a:t>Why</a:t>
            </a:r>
            <a:r>
              <a:rPr lang="fr-FR" dirty="0" smtClean="0">
                <a:solidFill>
                  <a:schemeClr val="bg2"/>
                </a:solidFill>
              </a:rPr>
              <a:t> radio?</a:t>
            </a:r>
          </a:p>
          <a:p>
            <a:pPr lvl="1"/>
            <a:r>
              <a:rPr lang="fr-FR" dirty="0" err="1" smtClean="0">
                <a:solidFill>
                  <a:schemeClr val="bg2"/>
                </a:solidFill>
              </a:rPr>
              <a:t>Measurement</a:t>
            </a:r>
            <a:r>
              <a:rPr lang="fr-FR" dirty="0" smtClean="0">
                <a:solidFill>
                  <a:schemeClr val="bg2"/>
                </a:solidFill>
              </a:rPr>
              <a:t> of direction of </a:t>
            </a:r>
            <a:r>
              <a:rPr lang="fr-FR" dirty="0" err="1" smtClean="0">
                <a:solidFill>
                  <a:schemeClr val="bg2"/>
                </a:solidFill>
              </a:rPr>
              <a:t>origin</a:t>
            </a:r>
            <a:r>
              <a:rPr lang="fr-FR" dirty="0" smtClean="0">
                <a:solidFill>
                  <a:schemeClr val="bg2"/>
                </a:solidFill>
              </a:rPr>
              <a:t>, </a:t>
            </a:r>
            <a:r>
              <a:rPr lang="fr-FR" dirty="0" err="1" smtClean="0">
                <a:solidFill>
                  <a:schemeClr val="bg2"/>
                </a:solidFill>
              </a:rPr>
              <a:t>energy</a:t>
            </a:r>
            <a:r>
              <a:rPr lang="fr-FR" dirty="0" smtClean="0">
                <a:solidFill>
                  <a:schemeClr val="bg2"/>
                </a:solidFill>
              </a:rPr>
              <a:t> (?), nature of </a:t>
            </a:r>
            <a:r>
              <a:rPr lang="fr-FR" dirty="0" err="1" smtClean="0">
                <a:solidFill>
                  <a:schemeClr val="bg2"/>
                </a:solidFill>
              </a:rPr>
              <a:t>primary</a:t>
            </a:r>
            <a:r>
              <a:rPr lang="fr-FR" dirty="0" smtClean="0">
                <a:solidFill>
                  <a:schemeClr val="bg2"/>
                </a:solidFill>
              </a:rPr>
              <a:t> (??)</a:t>
            </a:r>
          </a:p>
          <a:p>
            <a:pPr lvl="1"/>
            <a:r>
              <a:rPr lang="fr-FR" dirty="0" err="1" smtClean="0">
                <a:solidFill>
                  <a:schemeClr val="bg2"/>
                </a:solidFill>
              </a:rPr>
              <a:t>Easiness</a:t>
            </a:r>
            <a:r>
              <a:rPr lang="fr-FR" dirty="0" smtClean="0">
                <a:solidFill>
                  <a:schemeClr val="bg2"/>
                </a:solidFill>
              </a:rPr>
              <a:t> of </a:t>
            </a:r>
            <a:r>
              <a:rPr lang="fr-FR" dirty="0" err="1" smtClean="0">
                <a:solidFill>
                  <a:schemeClr val="bg2"/>
                </a:solidFill>
              </a:rPr>
              <a:t>deployment</a:t>
            </a:r>
            <a:r>
              <a:rPr lang="fr-FR" dirty="0" smtClean="0">
                <a:solidFill>
                  <a:schemeClr val="bg2"/>
                </a:solidFill>
              </a:rPr>
              <a:t> &amp; </a:t>
            </a:r>
            <a:r>
              <a:rPr lang="fr-FR" dirty="0" err="1" smtClean="0">
                <a:solidFill>
                  <a:schemeClr val="bg2"/>
                </a:solidFill>
              </a:rPr>
              <a:t>cost</a:t>
            </a:r>
            <a:r>
              <a:rPr lang="fr-FR" dirty="0" smtClean="0">
                <a:solidFill>
                  <a:schemeClr val="bg2"/>
                </a:solidFill>
              </a:rPr>
              <a:t>!</a:t>
            </a:r>
            <a:endParaRPr lang="en-US" dirty="0">
              <a:solidFill>
                <a:schemeClr val="bg2"/>
              </a:solidFill>
            </a:endParaRPr>
          </a:p>
        </p:txBody>
      </p:sp>
      <p:grpSp>
        <p:nvGrpSpPr>
          <p:cNvPr id="4" name="Group 3"/>
          <p:cNvGrpSpPr/>
          <p:nvPr/>
        </p:nvGrpSpPr>
        <p:grpSpPr>
          <a:xfrm>
            <a:off x="683568" y="3573016"/>
            <a:ext cx="7163544" cy="2952328"/>
            <a:chOff x="0" y="0"/>
            <a:chExt cx="5867400" cy="215265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28925" cy="2124075"/>
            </a:xfrm>
            <a:prstGeom prst="rect">
              <a:avLst/>
            </a:prstGeom>
          </p:spPr>
        </p:pic>
        <p:pic>
          <p:nvPicPr>
            <p:cNvPr id="6" name="Picture 5" descr="D:\laboratoire\rapports\labo\in2p3\jpg_CIMG120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0"/>
              <a:ext cx="2867025" cy="2152650"/>
            </a:xfrm>
            <a:prstGeom prst="rect">
              <a:avLst/>
            </a:prstGeom>
            <a:noFill/>
            <a:extLst/>
          </p:spPr>
        </p:pic>
      </p:grpSp>
      <p:sp>
        <p:nvSpPr>
          <p:cNvPr id="7" name="Explosion 1 6"/>
          <p:cNvSpPr/>
          <p:nvPr/>
        </p:nvSpPr>
        <p:spPr>
          <a:xfrm>
            <a:off x="-99288" y="3212976"/>
            <a:ext cx="2223016" cy="15121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15k€/unit</a:t>
            </a:r>
          </a:p>
          <a:p>
            <a:pPr algn="ctr"/>
            <a:r>
              <a:rPr lang="fr-FR" dirty="0">
                <a:solidFill>
                  <a:schemeClr val="tx1"/>
                </a:solidFill>
              </a:rPr>
              <a:t>3</a:t>
            </a:r>
            <a:r>
              <a:rPr lang="fr-FR" dirty="0" smtClean="0">
                <a:solidFill>
                  <a:schemeClr val="tx1"/>
                </a:solidFill>
              </a:rPr>
              <a:t> tons</a:t>
            </a:r>
            <a:endParaRPr lang="en-US" dirty="0">
              <a:solidFill>
                <a:schemeClr val="tx1"/>
              </a:solidFill>
            </a:endParaRPr>
          </a:p>
        </p:txBody>
      </p:sp>
      <p:sp>
        <p:nvSpPr>
          <p:cNvPr id="8" name="Explosion 1 7"/>
          <p:cNvSpPr/>
          <p:nvPr/>
        </p:nvSpPr>
        <p:spPr>
          <a:xfrm>
            <a:off x="6335688" y="3068960"/>
            <a:ext cx="2808312" cy="165618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&lt;1k€/unit (?)</a:t>
            </a:r>
          </a:p>
          <a:p>
            <a:pPr algn="ctr"/>
            <a:r>
              <a:rPr lang="fr-FR" dirty="0" smtClean="0">
                <a:solidFill>
                  <a:schemeClr val="tx1"/>
                </a:solidFill>
              </a:rPr>
              <a:t>&lt;10kg (?)</a:t>
            </a:r>
            <a:endParaRPr lang="en-US" dirty="0">
              <a:solidFill>
                <a:schemeClr val="tx1"/>
              </a:solidFill>
            </a:endParaRPr>
          </a:p>
        </p:txBody>
      </p:sp>
    </p:spTree>
    <p:extLst>
      <p:ext uri="{BB962C8B-B14F-4D97-AF65-F5344CB8AC3E}">
        <p14:creationId xmlns:p14="http://schemas.microsoft.com/office/powerpoint/2010/main" val="3918911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Detection</a:t>
            </a:r>
            <a:r>
              <a:rPr lang="fr-FR" dirty="0" smtClean="0"/>
              <a:t> cross sections</a:t>
            </a:r>
            <a:endParaRPr lang="fr-F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2044368"/>
            <a:ext cx="4449584" cy="352839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065768"/>
            <a:ext cx="4374132" cy="3506992"/>
          </a:xfrm>
          <a:prstGeom prst="rect">
            <a:avLst/>
          </a:prstGeom>
        </p:spPr>
      </p:pic>
      <p:sp>
        <p:nvSpPr>
          <p:cNvPr id="6" name="TextBox 5"/>
          <p:cNvSpPr txBox="1"/>
          <p:nvPr/>
        </p:nvSpPr>
        <p:spPr>
          <a:xfrm>
            <a:off x="5273724" y="2068228"/>
            <a:ext cx="2073003" cy="646331"/>
          </a:xfrm>
          <a:prstGeom prst="rect">
            <a:avLst/>
          </a:prstGeom>
          <a:solidFill>
            <a:srgbClr val="FFFFFF">
              <a:alpha val="80000"/>
            </a:srgbClr>
          </a:solidFill>
        </p:spPr>
        <p:txBody>
          <a:bodyPr wrap="none" rtlCol="0">
            <a:spAutoFit/>
          </a:bodyPr>
          <a:lstStyle/>
          <a:p>
            <a:r>
              <a:rPr lang="fr-FR" dirty="0" smtClean="0"/>
              <a:t>E</a:t>
            </a:r>
            <a:r>
              <a:rPr lang="fr-FR" baseline="-25000" dirty="0" smtClean="0">
                <a:latin typeface="Symbol" pitchFamily="18" charset="2"/>
              </a:rPr>
              <a:t>n</a:t>
            </a:r>
            <a:r>
              <a:rPr lang="fr-FR" dirty="0" smtClean="0"/>
              <a:t> = 10</a:t>
            </a:r>
            <a:r>
              <a:rPr lang="fr-FR" baseline="30000" dirty="0" smtClean="0"/>
              <a:t>16 </a:t>
            </a:r>
            <a:r>
              <a:rPr lang="fr-FR" dirty="0" smtClean="0"/>
              <a:t>eV</a:t>
            </a:r>
          </a:p>
          <a:p>
            <a:r>
              <a:rPr lang="fr-FR" dirty="0" err="1" smtClean="0"/>
              <a:t>Averaged</a:t>
            </a:r>
            <a:r>
              <a:rPr lang="fr-FR" dirty="0" smtClean="0"/>
              <a:t> over </a:t>
            </a:r>
            <a:r>
              <a:rPr lang="fr-FR" dirty="0">
                <a:latin typeface="Symbol" pitchFamily="18" charset="2"/>
              </a:rPr>
              <a:t>f</a:t>
            </a:r>
          </a:p>
        </p:txBody>
      </p:sp>
      <p:sp>
        <p:nvSpPr>
          <p:cNvPr id="7" name="TextBox 6"/>
          <p:cNvSpPr txBox="1"/>
          <p:nvPr/>
        </p:nvSpPr>
        <p:spPr>
          <a:xfrm>
            <a:off x="668656" y="2044368"/>
            <a:ext cx="2073003" cy="646331"/>
          </a:xfrm>
          <a:prstGeom prst="rect">
            <a:avLst/>
          </a:prstGeom>
          <a:solidFill>
            <a:srgbClr val="FFFFFF">
              <a:alpha val="80000"/>
            </a:srgbClr>
          </a:solidFill>
        </p:spPr>
        <p:txBody>
          <a:bodyPr wrap="none" rtlCol="0">
            <a:spAutoFit/>
          </a:bodyPr>
          <a:lstStyle/>
          <a:p>
            <a:r>
              <a:rPr lang="fr-FR" dirty="0" smtClean="0"/>
              <a:t>E</a:t>
            </a:r>
            <a:r>
              <a:rPr lang="fr-FR" baseline="-25000" dirty="0">
                <a:latin typeface="Symbol" pitchFamily="18" charset="2"/>
              </a:rPr>
              <a:t>n</a:t>
            </a:r>
            <a:r>
              <a:rPr lang="fr-FR" dirty="0" smtClean="0"/>
              <a:t> = 10</a:t>
            </a:r>
            <a:r>
              <a:rPr lang="fr-FR" baseline="30000" dirty="0" smtClean="0"/>
              <a:t>18 </a:t>
            </a:r>
            <a:r>
              <a:rPr lang="fr-FR" dirty="0" smtClean="0"/>
              <a:t>eV</a:t>
            </a:r>
          </a:p>
          <a:p>
            <a:r>
              <a:rPr lang="fr-FR" dirty="0" err="1" smtClean="0"/>
              <a:t>Averaged</a:t>
            </a:r>
            <a:r>
              <a:rPr lang="fr-FR" dirty="0" smtClean="0"/>
              <a:t> over </a:t>
            </a:r>
            <a:r>
              <a:rPr lang="fr-FR" dirty="0">
                <a:latin typeface="Symbol" pitchFamily="18" charset="2"/>
              </a:rPr>
              <a:t>f</a:t>
            </a:r>
          </a:p>
        </p:txBody>
      </p:sp>
      <p:cxnSp>
        <p:nvCxnSpPr>
          <p:cNvPr id="12" name="Straight Connector 11"/>
          <p:cNvCxnSpPr/>
          <p:nvPr/>
        </p:nvCxnSpPr>
        <p:spPr>
          <a:xfrm>
            <a:off x="-1044624" y="2492896"/>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63340" y="2838692"/>
            <a:ext cx="2191626" cy="523220"/>
          </a:xfrm>
          <a:prstGeom prst="rect">
            <a:avLst/>
          </a:prstGeom>
          <a:solidFill>
            <a:srgbClr val="FFFFFF">
              <a:alpha val="63922"/>
            </a:srgbClr>
          </a:solidFill>
        </p:spPr>
        <p:txBody>
          <a:bodyPr wrap="none" rtlCol="0">
            <a:spAutoFit/>
          </a:bodyPr>
          <a:lstStyle/>
          <a:p>
            <a:r>
              <a:rPr lang="fr-FR" sz="1400" dirty="0" smtClean="0"/>
              <a:t>TREND site </a:t>
            </a:r>
            <a:r>
              <a:rPr lang="fr-FR" sz="1400" dirty="0" err="1" smtClean="0"/>
              <a:t>topology</a:t>
            </a:r>
            <a:endParaRPr lang="fr-FR" sz="1400" dirty="0" smtClean="0"/>
          </a:p>
          <a:p>
            <a:r>
              <a:rPr lang="fr-FR" sz="1400" dirty="0" smtClean="0"/>
              <a:t>Flat site (close </a:t>
            </a:r>
            <a:r>
              <a:rPr lang="fr-FR" sz="1400" dirty="0" err="1" smtClean="0"/>
              <a:t>showers</a:t>
            </a:r>
            <a:r>
              <a:rPr lang="fr-FR" sz="1400" dirty="0" smtClean="0"/>
              <a:t>)</a:t>
            </a:r>
            <a:endParaRPr lang="fr-FR" sz="1400" dirty="0"/>
          </a:p>
        </p:txBody>
      </p:sp>
      <p:cxnSp>
        <p:nvCxnSpPr>
          <p:cNvPr id="10" name="Straight Connector 9"/>
          <p:cNvCxnSpPr/>
          <p:nvPr/>
        </p:nvCxnSpPr>
        <p:spPr>
          <a:xfrm>
            <a:off x="5399273" y="3003613"/>
            <a:ext cx="5360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99272" y="3219637"/>
            <a:ext cx="536099"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32752" y="4429932"/>
            <a:ext cx="2191626" cy="523220"/>
          </a:xfrm>
          <a:prstGeom prst="rect">
            <a:avLst/>
          </a:prstGeom>
          <a:solidFill>
            <a:srgbClr val="FFFFFF">
              <a:alpha val="63922"/>
            </a:srgbClr>
          </a:solidFill>
        </p:spPr>
        <p:txBody>
          <a:bodyPr wrap="none" rtlCol="0">
            <a:spAutoFit/>
          </a:bodyPr>
          <a:lstStyle/>
          <a:p>
            <a:r>
              <a:rPr lang="fr-FR" sz="1400" dirty="0" smtClean="0"/>
              <a:t>TREND site </a:t>
            </a:r>
            <a:r>
              <a:rPr lang="fr-FR" sz="1400" dirty="0" err="1" smtClean="0"/>
              <a:t>topology</a:t>
            </a:r>
            <a:endParaRPr lang="fr-FR" sz="1400" dirty="0" smtClean="0"/>
          </a:p>
          <a:p>
            <a:r>
              <a:rPr lang="fr-FR" sz="1400" dirty="0" smtClean="0"/>
              <a:t>Flat site (close </a:t>
            </a:r>
            <a:r>
              <a:rPr lang="fr-FR" sz="1400" dirty="0" err="1" smtClean="0"/>
              <a:t>showers</a:t>
            </a:r>
            <a:r>
              <a:rPr lang="fr-FR" sz="1400" dirty="0" smtClean="0"/>
              <a:t>)</a:t>
            </a:r>
            <a:endParaRPr lang="fr-FR" sz="1400" dirty="0"/>
          </a:p>
        </p:txBody>
      </p:sp>
      <p:cxnSp>
        <p:nvCxnSpPr>
          <p:cNvPr id="17" name="Straight Connector 16"/>
          <p:cNvCxnSpPr/>
          <p:nvPr/>
        </p:nvCxnSpPr>
        <p:spPr>
          <a:xfrm>
            <a:off x="868685" y="4607038"/>
            <a:ext cx="5360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8684" y="4823062"/>
            <a:ext cx="536099"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60015" y="4658056"/>
            <a:ext cx="1253869" cy="276999"/>
          </a:xfrm>
          <a:prstGeom prst="rect">
            <a:avLst/>
          </a:prstGeom>
          <a:noFill/>
        </p:spPr>
        <p:txBody>
          <a:bodyPr wrap="none" rtlCol="0">
            <a:spAutoFit/>
          </a:bodyPr>
          <a:lstStyle/>
          <a:p>
            <a:r>
              <a:rPr lang="fr-FR" sz="1200" dirty="0" err="1" smtClean="0">
                <a:solidFill>
                  <a:srgbClr val="C00000"/>
                </a:solidFill>
              </a:rPr>
              <a:t>Upward</a:t>
            </a:r>
            <a:r>
              <a:rPr lang="fr-FR" sz="1200" dirty="0" smtClean="0">
                <a:solidFill>
                  <a:srgbClr val="C00000"/>
                </a:solidFill>
              </a:rPr>
              <a:t> </a:t>
            </a:r>
            <a:r>
              <a:rPr lang="fr-FR" sz="1200" dirty="0" err="1" smtClean="0">
                <a:solidFill>
                  <a:srgbClr val="C00000"/>
                </a:solidFill>
              </a:rPr>
              <a:t>going</a:t>
            </a:r>
            <a:endParaRPr lang="fr-FR" sz="1200" dirty="0">
              <a:solidFill>
                <a:srgbClr val="C00000"/>
              </a:solidFill>
            </a:endParaRPr>
          </a:p>
        </p:txBody>
      </p:sp>
      <p:sp>
        <p:nvSpPr>
          <p:cNvPr id="20" name="TextBox 19"/>
          <p:cNvSpPr txBox="1"/>
          <p:nvPr/>
        </p:nvSpPr>
        <p:spPr>
          <a:xfrm>
            <a:off x="7505972" y="4673283"/>
            <a:ext cx="1486304" cy="276999"/>
          </a:xfrm>
          <a:prstGeom prst="rect">
            <a:avLst/>
          </a:prstGeom>
          <a:noFill/>
        </p:spPr>
        <p:txBody>
          <a:bodyPr wrap="none" rtlCol="0">
            <a:spAutoFit/>
          </a:bodyPr>
          <a:lstStyle/>
          <a:p>
            <a:r>
              <a:rPr lang="fr-FR" sz="1200" dirty="0" err="1" smtClean="0">
                <a:solidFill>
                  <a:srgbClr val="C00000"/>
                </a:solidFill>
              </a:rPr>
              <a:t>Downward</a:t>
            </a:r>
            <a:r>
              <a:rPr lang="fr-FR" sz="1200" dirty="0" smtClean="0">
                <a:solidFill>
                  <a:srgbClr val="C00000"/>
                </a:solidFill>
              </a:rPr>
              <a:t> </a:t>
            </a:r>
            <a:r>
              <a:rPr lang="fr-FR" sz="1200" dirty="0" err="1" smtClean="0">
                <a:solidFill>
                  <a:srgbClr val="C00000"/>
                </a:solidFill>
              </a:rPr>
              <a:t>going</a:t>
            </a:r>
            <a:endParaRPr lang="fr-FR" sz="1200" dirty="0">
              <a:solidFill>
                <a:srgbClr val="C00000"/>
              </a:solidFill>
            </a:endParaRPr>
          </a:p>
        </p:txBody>
      </p:sp>
      <p:cxnSp>
        <p:nvCxnSpPr>
          <p:cNvPr id="22" name="Straight Connector 21"/>
          <p:cNvCxnSpPr/>
          <p:nvPr/>
        </p:nvCxnSpPr>
        <p:spPr>
          <a:xfrm>
            <a:off x="7159351" y="3493457"/>
            <a:ext cx="0" cy="1604139"/>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80811" y="3909084"/>
            <a:ext cx="1253869" cy="276999"/>
          </a:xfrm>
          <a:prstGeom prst="rect">
            <a:avLst/>
          </a:prstGeom>
          <a:noFill/>
        </p:spPr>
        <p:txBody>
          <a:bodyPr wrap="none" rtlCol="0">
            <a:spAutoFit/>
          </a:bodyPr>
          <a:lstStyle/>
          <a:p>
            <a:r>
              <a:rPr lang="fr-FR" sz="1200" dirty="0" err="1" smtClean="0">
                <a:solidFill>
                  <a:srgbClr val="C00000"/>
                </a:solidFill>
              </a:rPr>
              <a:t>Upward</a:t>
            </a:r>
            <a:r>
              <a:rPr lang="fr-FR" sz="1200" dirty="0" smtClean="0">
                <a:solidFill>
                  <a:srgbClr val="C00000"/>
                </a:solidFill>
              </a:rPr>
              <a:t> </a:t>
            </a:r>
            <a:r>
              <a:rPr lang="fr-FR" sz="1200" dirty="0" err="1" smtClean="0">
                <a:solidFill>
                  <a:srgbClr val="C00000"/>
                </a:solidFill>
              </a:rPr>
              <a:t>going</a:t>
            </a:r>
            <a:endParaRPr lang="fr-FR" sz="1200" dirty="0">
              <a:solidFill>
                <a:srgbClr val="C00000"/>
              </a:solidFill>
            </a:endParaRPr>
          </a:p>
        </p:txBody>
      </p:sp>
      <p:sp>
        <p:nvSpPr>
          <p:cNvPr id="23" name="TextBox 22"/>
          <p:cNvSpPr txBox="1"/>
          <p:nvPr/>
        </p:nvSpPr>
        <p:spPr>
          <a:xfrm>
            <a:off x="2926768" y="3924311"/>
            <a:ext cx="1486304" cy="276999"/>
          </a:xfrm>
          <a:prstGeom prst="rect">
            <a:avLst/>
          </a:prstGeom>
          <a:noFill/>
        </p:spPr>
        <p:txBody>
          <a:bodyPr wrap="none" rtlCol="0">
            <a:spAutoFit/>
          </a:bodyPr>
          <a:lstStyle/>
          <a:p>
            <a:r>
              <a:rPr lang="fr-FR" sz="1200" dirty="0" err="1" smtClean="0">
                <a:solidFill>
                  <a:srgbClr val="C00000"/>
                </a:solidFill>
              </a:rPr>
              <a:t>Downward</a:t>
            </a:r>
            <a:r>
              <a:rPr lang="fr-FR" sz="1200" dirty="0" smtClean="0">
                <a:solidFill>
                  <a:srgbClr val="C00000"/>
                </a:solidFill>
              </a:rPr>
              <a:t> </a:t>
            </a:r>
            <a:r>
              <a:rPr lang="fr-FR" sz="1200" dirty="0" err="1" smtClean="0">
                <a:solidFill>
                  <a:srgbClr val="C00000"/>
                </a:solidFill>
              </a:rPr>
              <a:t>going</a:t>
            </a:r>
            <a:endParaRPr lang="fr-FR" sz="1200" dirty="0">
              <a:solidFill>
                <a:srgbClr val="C00000"/>
              </a:solidFill>
            </a:endParaRPr>
          </a:p>
        </p:txBody>
      </p:sp>
      <p:cxnSp>
        <p:nvCxnSpPr>
          <p:cNvPr id="24" name="Straight Connector 23"/>
          <p:cNvCxnSpPr/>
          <p:nvPr/>
        </p:nvCxnSpPr>
        <p:spPr>
          <a:xfrm>
            <a:off x="2580147" y="2744485"/>
            <a:ext cx="0" cy="2331711"/>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48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Neutrinos flux </a:t>
            </a:r>
            <a:r>
              <a:rPr lang="fr-FR" dirty="0" err="1" smtClean="0"/>
              <a:t>limit</a:t>
            </a:r>
            <a:endParaRPr lang="fr-F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2647" y="1556792"/>
            <a:ext cx="6603849" cy="5030019"/>
          </a:xfrm>
        </p:spPr>
      </p:pic>
      <p:sp>
        <p:nvSpPr>
          <p:cNvPr id="5" name="TextBox 4"/>
          <p:cNvSpPr txBox="1"/>
          <p:nvPr/>
        </p:nvSpPr>
        <p:spPr>
          <a:xfrm>
            <a:off x="4049413" y="1700808"/>
            <a:ext cx="2215671" cy="1800493"/>
          </a:xfrm>
          <a:prstGeom prst="rect">
            <a:avLst/>
          </a:prstGeom>
          <a:solidFill>
            <a:srgbClr val="FFFFFF">
              <a:alpha val="63922"/>
            </a:srgbClr>
          </a:solidFill>
        </p:spPr>
        <p:txBody>
          <a:bodyPr wrap="none" rtlCol="0">
            <a:spAutoFit/>
          </a:bodyPr>
          <a:lstStyle/>
          <a:p>
            <a:pPr>
              <a:lnSpc>
                <a:spcPct val="150000"/>
              </a:lnSpc>
            </a:pPr>
            <a:r>
              <a:rPr lang="fr-FR" dirty="0" smtClean="0"/>
              <a:t>TREND</a:t>
            </a:r>
            <a:endParaRPr lang="fr-FR" sz="1400" dirty="0"/>
          </a:p>
          <a:p>
            <a:pPr>
              <a:lnSpc>
                <a:spcPct val="150000"/>
              </a:lnSpc>
            </a:pPr>
            <a:r>
              <a:rPr lang="fr-FR" sz="1400" dirty="0" smtClean="0"/>
              <a:t>AUGER (PRD 2009)</a:t>
            </a:r>
          </a:p>
          <a:p>
            <a:pPr>
              <a:lnSpc>
                <a:spcPct val="150000"/>
              </a:lnSpc>
            </a:pPr>
            <a:r>
              <a:rPr lang="fr-FR" sz="1400" dirty="0" smtClean="0"/>
              <a:t>AUGER </a:t>
            </a:r>
            <a:r>
              <a:rPr lang="fr-FR" sz="1400" dirty="0" err="1" smtClean="0"/>
              <a:t>integrated</a:t>
            </a:r>
            <a:r>
              <a:rPr lang="fr-FR" sz="1400" dirty="0" smtClean="0"/>
              <a:t> </a:t>
            </a:r>
            <a:r>
              <a:rPr lang="fr-FR" sz="1400" dirty="0" smtClean="0">
                <a:sym typeface="Wingdings" pitchFamily="2" charset="2"/>
              </a:rPr>
              <a:t></a:t>
            </a:r>
          </a:p>
          <a:p>
            <a:pPr>
              <a:lnSpc>
                <a:spcPct val="150000"/>
              </a:lnSpc>
            </a:pPr>
            <a:r>
              <a:rPr lang="fr-FR" sz="1400" dirty="0" smtClean="0"/>
              <a:t>AUGER </a:t>
            </a:r>
            <a:r>
              <a:rPr lang="fr-FR" sz="1400" dirty="0" err="1" smtClean="0"/>
              <a:t>integrated</a:t>
            </a:r>
            <a:r>
              <a:rPr lang="fr-FR" sz="1400" dirty="0" smtClean="0"/>
              <a:t> </a:t>
            </a:r>
            <a:r>
              <a:rPr lang="fr-FR" sz="1400" dirty="0" smtClean="0">
                <a:sym typeface="Wingdings" pitchFamily="2" charset="2"/>
              </a:rPr>
              <a:t></a:t>
            </a:r>
          </a:p>
          <a:p>
            <a:pPr>
              <a:lnSpc>
                <a:spcPct val="150000"/>
              </a:lnSpc>
            </a:pPr>
            <a:r>
              <a:rPr lang="fr-FR" sz="1400" dirty="0" err="1" smtClean="0">
                <a:sym typeface="Wingdings" pitchFamily="2" charset="2"/>
              </a:rPr>
              <a:t>Waxmann-Bahcall</a:t>
            </a:r>
            <a:r>
              <a:rPr lang="fr-FR" sz="1400" dirty="0" smtClean="0">
                <a:sym typeface="Wingdings" pitchFamily="2" charset="2"/>
              </a:rPr>
              <a:t>  </a:t>
            </a:r>
            <a:r>
              <a:rPr lang="fr-FR" sz="1400" dirty="0" err="1" smtClean="0">
                <a:sym typeface="Wingdings" pitchFamily="2" charset="2"/>
              </a:rPr>
              <a:t>limit</a:t>
            </a:r>
            <a:endParaRPr lang="fr-FR" sz="1400" dirty="0"/>
          </a:p>
        </p:txBody>
      </p:sp>
      <p:cxnSp>
        <p:nvCxnSpPr>
          <p:cNvPr id="6" name="Straight Connector 5"/>
          <p:cNvCxnSpPr/>
          <p:nvPr/>
        </p:nvCxnSpPr>
        <p:spPr>
          <a:xfrm>
            <a:off x="3513314" y="2996952"/>
            <a:ext cx="5360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12767" y="2708920"/>
            <a:ext cx="536099"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12767" y="2276872"/>
            <a:ext cx="432047"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Straight Connector 8"/>
          <p:cNvCxnSpPr/>
          <p:nvPr/>
        </p:nvCxnSpPr>
        <p:spPr>
          <a:xfrm>
            <a:off x="3489588" y="1988840"/>
            <a:ext cx="5360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115542"/>
            <a:ext cx="2411760" cy="2585323"/>
          </a:xfrm>
          <a:prstGeom prst="rect">
            <a:avLst/>
          </a:prstGeom>
          <a:noFill/>
        </p:spPr>
        <p:txBody>
          <a:bodyPr wrap="square" rtlCol="0">
            <a:spAutoFit/>
          </a:bodyPr>
          <a:lstStyle/>
          <a:p>
            <a:r>
              <a:rPr lang="fr-FR" sz="2400" dirty="0">
                <a:solidFill>
                  <a:schemeClr val="bg1"/>
                </a:solidFill>
              </a:rPr>
              <a:t>90%CL </a:t>
            </a:r>
            <a:r>
              <a:rPr lang="fr-FR" sz="2400" dirty="0" err="1" smtClean="0">
                <a:solidFill>
                  <a:schemeClr val="bg1"/>
                </a:solidFill>
              </a:rPr>
              <a:t>limit</a:t>
            </a:r>
            <a:endParaRPr lang="fr-FR" sz="2400" dirty="0">
              <a:solidFill>
                <a:schemeClr val="bg1"/>
              </a:solidFill>
            </a:endParaRPr>
          </a:p>
          <a:p>
            <a:r>
              <a:rPr lang="fr-FR" sz="2400" dirty="0" err="1">
                <a:solidFill>
                  <a:schemeClr val="bg1"/>
                </a:solidFill>
              </a:rPr>
              <a:t>a</a:t>
            </a:r>
            <a:r>
              <a:rPr lang="fr-FR" sz="2400" dirty="0" err="1" smtClean="0">
                <a:solidFill>
                  <a:schemeClr val="bg1"/>
                </a:solidFill>
              </a:rPr>
              <a:t>ssuming</a:t>
            </a:r>
            <a:r>
              <a:rPr lang="fr-FR" sz="2400" dirty="0" smtClean="0">
                <a:solidFill>
                  <a:schemeClr val="bg1"/>
                </a:solidFill>
              </a:rPr>
              <a:t> flux </a:t>
            </a:r>
            <a:r>
              <a:rPr lang="fr-FR" sz="2400" dirty="0" smtClean="0">
                <a:solidFill>
                  <a:schemeClr val="bg1"/>
                </a:solidFill>
                <a:latin typeface="Symbol" pitchFamily="18" charset="2"/>
              </a:rPr>
              <a:t>f</a:t>
            </a:r>
            <a:r>
              <a:rPr lang="fr-FR" sz="2400" dirty="0" smtClean="0">
                <a:solidFill>
                  <a:schemeClr val="bg1"/>
                </a:solidFill>
              </a:rPr>
              <a:t>=</a:t>
            </a:r>
            <a:r>
              <a:rPr lang="fr-FR" sz="2400" dirty="0" smtClean="0">
                <a:solidFill>
                  <a:schemeClr val="bg1"/>
                </a:solidFill>
                <a:latin typeface="Symbol" pitchFamily="18" charset="2"/>
              </a:rPr>
              <a:t>f</a:t>
            </a:r>
            <a:r>
              <a:rPr lang="fr-FR" sz="2400" baseline="-25000" dirty="0" smtClean="0">
                <a:solidFill>
                  <a:schemeClr val="bg1"/>
                </a:solidFill>
              </a:rPr>
              <a:t>0</a:t>
            </a:r>
            <a:r>
              <a:rPr lang="fr-FR" sz="2400" dirty="0" smtClean="0">
                <a:solidFill>
                  <a:schemeClr val="bg1"/>
                </a:solidFill>
              </a:rPr>
              <a:t>/E</a:t>
            </a:r>
            <a:r>
              <a:rPr lang="fr-FR" sz="2400" baseline="30000" dirty="0" smtClean="0">
                <a:solidFill>
                  <a:schemeClr val="bg1"/>
                </a:solidFill>
              </a:rPr>
              <a:t>2</a:t>
            </a:r>
            <a:r>
              <a:rPr lang="fr-FR" sz="2400" dirty="0" smtClean="0">
                <a:solidFill>
                  <a:schemeClr val="bg1"/>
                </a:solidFill>
              </a:rPr>
              <a:t> and </a:t>
            </a:r>
            <a:r>
              <a:rPr lang="fr-FR" sz="2400" u="sng" dirty="0" smtClean="0">
                <a:solidFill>
                  <a:schemeClr val="bg1"/>
                </a:solidFill>
              </a:rPr>
              <a:t>no candidate </a:t>
            </a:r>
            <a:r>
              <a:rPr lang="fr-FR" sz="2400" u="sng" dirty="0" err="1" smtClean="0">
                <a:solidFill>
                  <a:schemeClr val="bg1"/>
                </a:solidFill>
              </a:rPr>
              <a:t>within</a:t>
            </a:r>
            <a:r>
              <a:rPr lang="fr-FR" sz="2400" u="sng" dirty="0" smtClean="0">
                <a:solidFill>
                  <a:schemeClr val="bg1"/>
                </a:solidFill>
              </a:rPr>
              <a:t> 4 </a:t>
            </a:r>
            <a:r>
              <a:rPr lang="fr-FR" sz="2400" u="sng" dirty="0" err="1" smtClean="0">
                <a:solidFill>
                  <a:schemeClr val="bg1"/>
                </a:solidFill>
              </a:rPr>
              <a:t>years</a:t>
            </a:r>
            <a:r>
              <a:rPr lang="fr-FR" sz="2400" u="sng" dirty="0">
                <a:solidFill>
                  <a:schemeClr val="bg1"/>
                </a:solidFill>
              </a:rPr>
              <a:t> </a:t>
            </a:r>
            <a:r>
              <a:rPr lang="fr-FR" u="sng" dirty="0" smtClean="0">
                <a:solidFill>
                  <a:schemeClr val="bg1"/>
                </a:solidFill>
              </a:rPr>
              <a:t>(&amp; 0 background </a:t>
            </a:r>
            <a:r>
              <a:rPr lang="fr-FR" u="sng" dirty="0" err="1" smtClean="0">
                <a:solidFill>
                  <a:schemeClr val="bg1"/>
                </a:solidFill>
              </a:rPr>
              <a:t>expected</a:t>
            </a:r>
            <a:r>
              <a:rPr lang="fr-FR" u="sng" dirty="0" smtClean="0">
                <a:solidFill>
                  <a:schemeClr val="bg1"/>
                </a:solidFill>
              </a:rPr>
              <a:t>)</a:t>
            </a:r>
            <a:r>
              <a:rPr lang="fr-FR" sz="2400" u="sng" dirty="0" smtClean="0">
                <a:solidFill>
                  <a:schemeClr val="bg1"/>
                </a:solidFill>
              </a:rPr>
              <a:t> </a:t>
            </a:r>
          </a:p>
        </p:txBody>
      </p:sp>
      <p:sp>
        <p:nvSpPr>
          <p:cNvPr id="11" name="Rectangle 10"/>
          <p:cNvSpPr/>
          <p:nvPr/>
        </p:nvSpPr>
        <p:spPr>
          <a:xfrm>
            <a:off x="3565339" y="3178666"/>
            <a:ext cx="432047"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3" name="Explosion 1 2"/>
          <p:cNvSpPr/>
          <p:nvPr/>
        </p:nvSpPr>
        <p:spPr>
          <a:xfrm>
            <a:off x="3203848" y="2276872"/>
            <a:ext cx="4716016" cy="3504113"/>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Results</a:t>
            </a:r>
            <a:r>
              <a:rPr lang="fr-FR" dirty="0" smtClean="0">
                <a:solidFill>
                  <a:schemeClr val="tx1"/>
                </a:solidFill>
              </a:rPr>
              <a:t> </a:t>
            </a:r>
            <a:r>
              <a:rPr lang="fr-FR" dirty="0" err="1" smtClean="0">
                <a:solidFill>
                  <a:schemeClr val="tx1"/>
                </a:solidFill>
              </a:rPr>
              <a:t>obtained</a:t>
            </a:r>
            <a:r>
              <a:rPr lang="fr-FR" dirty="0" smtClean="0">
                <a:solidFill>
                  <a:schemeClr val="tx1"/>
                </a:solidFill>
              </a:rPr>
              <a:t> </a:t>
            </a:r>
            <a:r>
              <a:rPr lang="fr-FR" dirty="0" err="1" smtClean="0">
                <a:solidFill>
                  <a:schemeClr val="tx1"/>
                </a:solidFill>
              </a:rPr>
              <a:t>with</a:t>
            </a:r>
            <a:r>
              <a:rPr lang="fr-FR" dirty="0" smtClean="0">
                <a:solidFill>
                  <a:schemeClr val="tx1"/>
                </a:solidFill>
              </a:rPr>
              <a:t> </a:t>
            </a:r>
            <a:r>
              <a:rPr lang="fr-FR" dirty="0" err="1" smtClean="0">
                <a:solidFill>
                  <a:schemeClr val="tx1"/>
                </a:solidFill>
              </a:rPr>
              <a:t>optimistic</a:t>
            </a:r>
            <a:r>
              <a:rPr lang="fr-FR" dirty="0" smtClean="0">
                <a:solidFill>
                  <a:schemeClr val="tx1"/>
                </a:solidFill>
              </a:rPr>
              <a:t> </a:t>
            </a:r>
            <a:r>
              <a:rPr lang="fr-FR" dirty="0" err="1" smtClean="0">
                <a:solidFill>
                  <a:schemeClr val="tx1"/>
                </a:solidFill>
              </a:rPr>
              <a:t>hypothesis</a:t>
            </a:r>
            <a:r>
              <a:rPr lang="fr-FR" dirty="0" smtClean="0">
                <a:solidFill>
                  <a:schemeClr val="tx1"/>
                </a:solidFill>
              </a:rPr>
              <a:t>. To </a:t>
            </a:r>
            <a:r>
              <a:rPr lang="fr-FR" dirty="0" err="1" smtClean="0">
                <a:solidFill>
                  <a:schemeClr val="tx1"/>
                </a:solidFill>
              </a:rPr>
              <a:t>be</a:t>
            </a:r>
            <a:r>
              <a:rPr lang="fr-FR" dirty="0" smtClean="0">
                <a:solidFill>
                  <a:schemeClr val="tx1"/>
                </a:solidFill>
              </a:rPr>
              <a:t> </a:t>
            </a:r>
            <a:r>
              <a:rPr lang="fr-FR" dirty="0" err="1" smtClean="0">
                <a:solidFill>
                  <a:schemeClr val="tx1"/>
                </a:solidFill>
              </a:rPr>
              <a:t>confirmed</a:t>
            </a:r>
            <a:r>
              <a:rPr lang="fr-FR" dirty="0" smtClean="0">
                <a:solidFill>
                  <a:schemeClr val="tx1"/>
                </a:solidFill>
              </a:rPr>
              <a:t> </a:t>
            </a:r>
            <a:r>
              <a:rPr lang="fr-FR" dirty="0" err="1" smtClean="0">
                <a:solidFill>
                  <a:schemeClr val="tx1"/>
                </a:solidFill>
              </a:rPr>
              <a:t>with</a:t>
            </a:r>
            <a:r>
              <a:rPr lang="fr-FR" dirty="0" smtClean="0">
                <a:solidFill>
                  <a:schemeClr val="tx1"/>
                </a:solidFill>
              </a:rPr>
              <a:t> final </a:t>
            </a:r>
            <a:r>
              <a:rPr lang="fr-FR" dirty="0" err="1" smtClean="0">
                <a:solidFill>
                  <a:schemeClr val="tx1"/>
                </a:solidFill>
              </a:rPr>
              <a:t>antenna</a:t>
            </a:r>
            <a:r>
              <a:rPr lang="fr-FR" dirty="0" smtClean="0">
                <a:solidFill>
                  <a:schemeClr val="tx1"/>
                </a:solidFill>
              </a:rPr>
              <a:t> design + radio simulation</a:t>
            </a:r>
            <a:endParaRPr lang="en-US" dirty="0">
              <a:solidFill>
                <a:schemeClr val="tx1"/>
              </a:solidFill>
            </a:endParaRPr>
          </a:p>
        </p:txBody>
      </p:sp>
    </p:spTree>
    <p:extLst>
      <p:ext uri="{BB962C8B-B14F-4D97-AF65-F5344CB8AC3E}">
        <p14:creationId xmlns:p14="http://schemas.microsoft.com/office/powerpoint/2010/main" val="176211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a:t>A</a:t>
            </a:r>
            <a:r>
              <a:rPr lang="fr-FR" dirty="0" err="1" smtClean="0"/>
              <a:t>ntenna</a:t>
            </a:r>
            <a:r>
              <a:rPr lang="fr-FR" dirty="0" smtClean="0"/>
              <a:t> R&amp;D</a:t>
            </a:r>
            <a:endParaRPr lang="en-US" dirty="0"/>
          </a:p>
        </p:txBody>
      </p:sp>
      <p:sp>
        <p:nvSpPr>
          <p:cNvPr id="3" name="Content Placeholder 2"/>
          <p:cNvSpPr>
            <a:spLocks noGrp="1"/>
          </p:cNvSpPr>
          <p:nvPr>
            <p:ph idx="1"/>
          </p:nvPr>
        </p:nvSpPr>
        <p:spPr>
          <a:xfrm>
            <a:off x="25152" y="1600200"/>
            <a:ext cx="9299376" cy="4525963"/>
          </a:xfrm>
        </p:spPr>
        <p:txBody>
          <a:bodyPr>
            <a:normAutofit/>
          </a:bodyPr>
          <a:lstStyle/>
          <a:p>
            <a:r>
              <a:rPr lang="fr-FR" sz="2800" dirty="0">
                <a:solidFill>
                  <a:schemeClr val="bg1"/>
                </a:solidFill>
              </a:rPr>
              <a:t>D</a:t>
            </a:r>
            <a:r>
              <a:rPr lang="fr-FR" sz="2800" dirty="0" smtClean="0">
                <a:solidFill>
                  <a:schemeClr val="bg1"/>
                </a:solidFill>
              </a:rPr>
              <a:t>esign for optimal </a:t>
            </a:r>
            <a:r>
              <a:rPr lang="fr-FR" sz="2800" dirty="0" err="1" smtClean="0">
                <a:solidFill>
                  <a:schemeClr val="bg1"/>
                </a:solidFill>
              </a:rPr>
              <a:t>sensitivity</a:t>
            </a:r>
            <a:r>
              <a:rPr lang="fr-FR" sz="2800" dirty="0" smtClean="0">
                <a:solidFill>
                  <a:schemeClr val="bg1"/>
                </a:solidFill>
              </a:rPr>
              <a:t> </a:t>
            </a:r>
            <a:r>
              <a:rPr lang="fr-FR" sz="2800" dirty="0" err="1" smtClean="0">
                <a:solidFill>
                  <a:schemeClr val="bg1"/>
                </a:solidFill>
              </a:rPr>
              <a:t>along</a:t>
            </a:r>
            <a:r>
              <a:rPr lang="fr-FR" sz="2800" dirty="0" smtClean="0">
                <a:solidFill>
                  <a:schemeClr val="bg1"/>
                </a:solidFill>
              </a:rPr>
              <a:t> horizon? </a:t>
            </a:r>
          </a:p>
          <a:p>
            <a:pPr lvl="1"/>
            <a:r>
              <a:rPr lang="fr-FR" sz="2400" dirty="0" smtClean="0">
                <a:solidFill>
                  <a:schemeClr val="bg1"/>
                </a:solidFill>
              </a:rPr>
              <a:t>On-</a:t>
            </a:r>
            <a:r>
              <a:rPr lang="fr-FR" sz="2400" dirty="0" err="1" smtClean="0">
                <a:solidFill>
                  <a:schemeClr val="bg1"/>
                </a:solidFill>
              </a:rPr>
              <a:t>going</a:t>
            </a:r>
            <a:r>
              <a:rPr lang="fr-FR" sz="2400" dirty="0" smtClean="0">
                <a:solidFill>
                  <a:schemeClr val="bg1"/>
                </a:solidFill>
              </a:rPr>
              <a:t> </a:t>
            </a:r>
            <a:r>
              <a:rPr lang="fr-FR" sz="2400" dirty="0" err="1" smtClean="0">
                <a:solidFill>
                  <a:schemeClr val="bg1"/>
                </a:solidFill>
              </a:rPr>
              <a:t>work</a:t>
            </a:r>
            <a:endParaRPr lang="fr-FR" sz="2400" dirty="0" smtClean="0">
              <a:solidFill>
                <a:schemeClr val="bg1"/>
              </a:solidFill>
            </a:endParaRPr>
          </a:p>
          <a:p>
            <a:pPr lvl="1"/>
            <a:r>
              <a:rPr lang="fr-FR" sz="2400" dirty="0" smtClean="0">
                <a:solidFill>
                  <a:schemeClr val="bg1"/>
                </a:solidFill>
              </a:rPr>
              <a:t>On-site tests </a:t>
            </a:r>
            <a:r>
              <a:rPr lang="fr-FR" sz="2400" dirty="0" err="1" smtClean="0">
                <a:solidFill>
                  <a:schemeClr val="bg1"/>
                </a:solidFill>
              </a:rPr>
              <a:t>foreseen</a:t>
            </a:r>
            <a:r>
              <a:rPr lang="fr-FR" sz="2400" dirty="0" smtClean="0">
                <a:solidFill>
                  <a:schemeClr val="bg1"/>
                </a:solidFill>
              </a:rPr>
              <a:t> in 2011</a:t>
            </a:r>
            <a:endParaRPr lang="en-US" sz="2400" dirty="0">
              <a:solidFill>
                <a:schemeClr val="bg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46" r="25241" b="40692"/>
          <a:stretch/>
        </p:blipFill>
        <p:spPr bwMode="auto">
          <a:xfrm>
            <a:off x="5436096" y="2989080"/>
            <a:ext cx="3672408" cy="360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62" y="3781946"/>
            <a:ext cx="4392886" cy="245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614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Conclusion</a:t>
            </a:r>
            <a:endParaRPr lang="en-US" dirty="0"/>
          </a:p>
        </p:txBody>
      </p:sp>
      <p:sp>
        <p:nvSpPr>
          <p:cNvPr id="6" name="Content Placeholder 5"/>
          <p:cNvSpPr>
            <a:spLocks noGrp="1"/>
          </p:cNvSpPr>
          <p:nvPr>
            <p:ph idx="1"/>
          </p:nvPr>
        </p:nvSpPr>
        <p:spPr>
          <a:xfrm>
            <a:off x="97160" y="1600200"/>
            <a:ext cx="9227368" cy="4925144"/>
          </a:xfrm>
        </p:spPr>
        <p:txBody>
          <a:bodyPr>
            <a:normAutofit lnSpcReduction="10000"/>
          </a:bodyPr>
          <a:lstStyle/>
          <a:p>
            <a:r>
              <a:rPr lang="fr-FR" dirty="0" smtClean="0">
                <a:solidFill>
                  <a:schemeClr val="bg1"/>
                </a:solidFill>
              </a:rPr>
              <a:t>TREND </a:t>
            </a:r>
            <a:r>
              <a:rPr lang="fr-FR" dirty="0" err="1" smtClean="0">
                <a:solidFill>
                  <a:schemeClr val="bg1"/>
                </a:solidFill>
              </a:rPr>
              <a:t>project</a:t>
            </a:r>
            <a:r>
              <a:rPr lang="fr-FR" dirty="0" smtClean="0">
                <a:solidFill>
                  <a:schemeClr val="bg1"/>
                </a:solidFill>
              </a:rPr>
              <a:t> running </a:t>
            </a:r>
            <a:r>
              <a:rPr lang="fr-FR" dirty="0" err="1" smtClean="0">
                <a:solidFill>
                  <a:schemeClr val="bg1"/>
                </a:solidFill>
              </a:rPr>
              <a:t>since</a:t>
            </a:r>
            <a:r>
              <a:rPr lang="fr-FR" dirty="0" smtClean="0">
                <a:solidFill>
                  <a:schemeClr val="bg1"/>
                </a:solidFill>
              </a:rPr>
              <a:t> </a:t>
            </a:r>
            <a:r>
              <a:rPr lang="fr-FR" dirty="0" smtClean="0">
                <a:solidFill>
                  <a:schemeClr val="bg1"/>
                </a:solidFill>
              </a:rPr>
              <a:t>2008.</a:t>
            </a:r>
            <a:endParaRPr lang="fr-FR" dirty="0" smtClean="0">
              <a:solidFill>
                <a:schemeClr val="bg1"/>
              </a:solidFill>
            </a:endParaRPr>
          </a:p>
          <a:p>
            <a:r>
              <a:rPr lang="fr-FR" dirty="0" err="1" smtClean="0">
                <a:solidFill>
                  <a:schemeClr val="bg1"/>
                </a:solidFill>
              </a:rPr>
              <a:t>Autonomous</a:t>
            </a:r>
            <a:r>
              <a:rPr lang="fr-FR" dirty="0" smtClean="0">
                <a:solidFill>
                  <a:schemeClr val="bg1"/>
                </a:solidFill>
              </a:rPr>
              <a:t> radio </a:t>
            </a:r>
            <a:r>
              <a:rPr lang="fr-FR" dirty="0" err="1" smtClean="0">
                <a:solidFill>
                  <a:schemeClr val="bg1"/>
                </a:solidFill>
              </a:rPr>
              <a:t>detection</a:t>
            </a:r>
            <a:r>
              <a:rPr lang="fr-FR" dirty="0" smtClean="0">
                <a:solidFill>
                  <a:schemeClr val="bg1"/>
                </a:solidFill>
              </a:rPr>
              <a:t> of EAS </a:t>
            </a:r>
            <a:r>
              <a:rPr lang="fr-FR" dirty="0" err="1" smtClean="0">
                <a:solidFill>
                  <a:schemeClr val="bg1"/>
                </a:solidFill>
              </a:rPr>
              <a:t>established</a:t>
            </a:r>
            <a:r>
              <a:rPr lang="fr-FR" dirty="0" smtClean="0">
                <a:solidFill>
                  <a:schemeClr val="bg1"/>
                </a:solidFill>
              </a:rPr>
              <a:t> (arxiv:2010.4359</a:t>
            </a:r>
            <a:r>
              <a:rPr lang="fr-FR" dirty="0" smtClean="0">
                <a:solidFill>
                  <a:schemeClr val="bg1"/>
                </a:solidFill>
              </a:rPr>
              <a:t>).</a:t>
            </a:r>
            <a:endParaRPr lang="fr-FR" dirty="0" smtClean="0">
              <a:solidFill>
                <a:schemeClr val="bg1"/>
              </a:solidFill>
            </a:endParaRPr>
          </a:p>
          <a:p>
            <a:r>
              <a:rPr lang="fr-FR" dirty="0" err="1" smtClean="0">
                <a:solidFill>
                  <a:schemeClr val="bg1"/>
                </a:solidFill>
              </a:rPr>
              <a:t>At</a:t>
            </a:r>
            <a:r>
              <a:rPr lang="fr-FR" dirty="0" smtClean="0">
                <a:solidFill>
                  <a:schemeClr val="bg1"/>
                </a:solidFill>
              </a:rPr>
              <a:t> </a:t>
            </a:r>
            <a:r>
              <a:rPr lang="fr-FR" dirty="0" err="1" smtClean="0">
                <a:solidFill>
                  <a:schemeClr val="bg1"/>
                </a:solidFill>
              </a:rPr>
              <a:t>present</a:t>
            </a:r>
            <a:r>
              <a:rPr lang="fr-FR" dirty="0" smtClean="0">
                <a:solidFill>
                  <a:schemeClr val="bg1"/>
                </a:solidFill>
              </a:rPr>
              <a:t> </a:t>
            </a:r>
            <a:r>
              <a:rPr lang="fr-FR" dirty="0" err="1" smtClean="0">
                <a:solidFill>
                  <a:schemeClr val="bg1"/>
                </a:solidFill>
              </a:rPr>
              <a:t>largest</a:t>
            </a:r>
            <a:r>
              <a:rPr lang="fr-FR" dirty="0" smtClean="0">
                <a:solidFill>
                  <a:schemeClr val="bg1"/>
                </a:solidFill>
              </a:rPr>
              <a:t> setup for EAS </a:t>
            </a:r>
            <a:r>
              <a:rPr lang="fr-FR" dirty="0" err="1" smtClean="0">
                <a:solidFill>
                  <a:schemeClr val="bg1"/>
                </a:solidFill>
              </a:rPr>
              <a:t>radiodetection</a:t>
            </a:r>
            <a:r>
              <a:rPr lang="fr-FR" dirty="0" smtClean="0">
                <a:solidFill>
                  <a:schemeClr val="bg1"/>
                </a:solidFill>
              </a:rPr>
              <a:t>. Attractive </a:t>
            </a:r>
            <a:r>
              <a:rPr lang="fr-FR" dirty="0" err="1" smtClean="0">
                <a:solidFill>
                  <a:schemeClr val="bg1"/>
                </a:solidFill>
              </a:rPr>
              <a:t>physics</a:t>
            </a:r>
            <a:r>
              <a:rPr lang="fr-FR" dirty="0" smtClean="0">
                <a:solidFill>
                  <a:schemeClr val="bg1"/>
                </a:solidFill>
              </a:rPr>
              <a:t> </a:t>
            </a:r>
            <a:r>
              <a:rPr lang="fr-FR" dirty="0" err="1" smtClean="0">
                <a:solidFill>
                  <a:schemeClr val="bg1"/>
                </a:solidFill>
              </a:rPr>
              <a:t>soon</a:t>
            </a:r>
            <a:r>
              <a:rPr lang="fr-FR" dirty="0" smtClean="0">
                <a:solidFill>
                  <a:schemeClr val="bg1"/>
                </a:solidFill>
              </a:rPr>
              <a:t> to come!</a:t>
            </a:r>
          </a:p>
          <a:p>
            <a:r>
              <a:rPr lang="fr-FR" dirty="0" smtClean="0">
                <a:solidFill>
                  <a:schemeClr val="bg1"/>
                </a:solidFill>
              </a:rPr>
              <a:t>System </a:t>
            </a:r>
            <a:r>
              <a:rPr lang="fr-FR" dirty="0" err="1" smtClean="0">
                <a:solidFill>
                  <a:schemeClr val="bg1"/>
                </a:solidFill>
              </a:rPr>
              <a:t>upgrading</a:t>
            </a:r>
            <a:r>
              <a:rPr lang="fr-FR" dirty="0" smtClean="0">
                <a:solidFill>
                  <a:schemeClr val="bg1"/>
                </a:solidFill>
              </a:rPr>
              <a:t> </a:t>
            </a:r>
            <a:r>
              <a:rPr lang="fr-FR" dirty="0" err="1" smtClean="0">
                <a:solidFill>
                  <a:schemeClr val="bg1"/>
                </a:solidFill>
              </a:rPr>
              <a:t>foreseen</a:t>
            </a:r>
            <a:r>
              <a:rPr lang="fr-FR" dirty="0" smtClean="0">
                <a:solidFill>
                  <a:schemeClr val="bg1"/>
                </a:solidFill>
              </a:rPr>
              <a:t> (</a:t>
            </a:r>
            <a:r>
              <a:rPr lang="fr-FR" dirty="0" err="1" smtClean="0">
                <a:solidFill>
                  <a:schemeClr val="bg1"/>
                </a:solidFill>
              </a:rPr>
              <a:t>electronics</a:t>
            </a:r>
            <a:r>
              <a:rPr lang="fr-FR" dirty="0" smtClean="0">
                <a:solidFill>
                  <a:schemeClr val="bg1"/>
                </a:solidFill>
              </a:rPr>
              <a:t>+ </a:t>
            </a:r>
            <a:r>
              <a:rPr lang="fr-FR" dirty="0" err="1" smtClean="0">
                <a:solidFill>
                  <a:schemeClr val="bg1"/>
                </a:solidFill>
              </a:rPr>
              <a:t>ground</a:t>
            </a:r>
            <a:r>
              <a:rPr lang="fr-FR" dirty="0" smtClean="0">
                <a:solidFill>
                  <a:schemeClr val="bg1"/>
                </a:solidFill>
              </a:rPr>
              <a:t> </a:t>
            </a:r>
            <a:r>
              <a:rPr lang="fr-FR" dirty="0" err="1" smtClean="0">
                <a:solidFill>
                  <a:schemeClr val="bg1"/>
                </a:solidFill>
              </a:rPr>
              <a:t>array</a:t>
            </a:r>
            <a:r>
              <a:rPr lang="fr-FR" dirty="0" smtClean="0">
                <a:solidFill>
                  <a:schemeClr val="bg1"/>
                </a:solidFill>
              </a:rPr>
              <a:t>?)</a:t>
            </a:r>
          </a:p>
          <a:p>
            <a:r>
              <a:rPr lang="fr-FR" dirty="0" smtClean="0">
                <a:solidFill>
                  <a:schemeClr val="bg1"/>
                </a:solidFill>
              </a:rPr>
              <a:t>Neutrino </a:t>
            </a:r>
            <a:r>
              <a:rPr lang="fr-FR" dirty="0" err="1" smtClean="0">
                <a:solidFill>
                  <a:schemeClr val="bg1"/>
                </a:solidFill>
              </a:rPr>
              <a:t>search</a:t>
            </a:r>
            <a:r>
              <a:rPr lang="fr-FR" dirty="0" smtClean="0">
                <a:solidFill>
                  <a:schemeClr val="bg1"/>
                </a:solidFill>
              </a:rPr>
              <a:t> </a:t>
            </a:r>
            <a:r>
              <a:rPr lang="fr-FR" dirty="0" err="1" smtClean="0">
                <a:solidFill>
                  <a:schemeClr val="bg1"/>
                </a:solidFill>
              </a:rPr>
              <a:t>late</a:t>
            </a:r>
            <a:r>
              <a:rPr lang="fr-FR" dirty="0" smtClean="0">
                <a:solidFill>
                  <a:schemeClr val="bg1"/>
                </a:solidFill>
              </a:rPr>
              <a:t> 2012?                               (new </a:t>
            </a:r>
            <a:r>
              <a:rPr lang="fr-FR" dirty="0" err="1" smtClean="0">
                <a:solidFill>
                  <a:schemeClr val="bg1"/>
                </a:solidFill>
              </a:rPr>
              <a:t>antenna</a:t>
            </a:r>
            <a:r>
              <a:rPr lang="fr-FR" dirty="0" smtClean="0">
                <a:solidFill>
                  <a:schemeClr val="bg1"/>
                </a:solidFill>
              </a:rPr>
              <a:t> design)</a:t>
            </a:r>
            <a:endParaRPr lang="en-US" dirty="0">
              <a:solidFill>
                <a:schemeClr val="bg1"/>
              </a:solidFill>
            </a:endParaRPr>
          </a:p>
        </p:txBody>
      </p:sp>
    </p:spTree>
    <p:extLst>
      <p:ext uri="{BB962C8B-B14F-4D97-AF65-F5344CB8AC3E}">
        <p14:creationId xmlns:p14="http://schemas.microsoft.com/office/powerpoint/2010/main" val="3117652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Documents and Settings\martineau\Mes documents\TREND\photos\TREND_anten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300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9872" y="620688"/>
            <a:ext cx="3018775" cy="1538883"/>
          </a:xfrm>
          <a:prstGeom prst="rect">
            <a:avLst/>
          </a:prstGeom>
        </p:spPr>
        <p:txBody>
          <a:bodyPr wrap="none">
            <a:spAutoFit/>
          </a:bodyPr>
          <a:lstStyle/>
          <a:p>
            <a:pPr algn="ctr"/>
            <a:r>
              <a:rPr lang="zh-CN" altLang="en-US" sz="5400" b="1" dirty="0">
                <a:solidFill>
                  <a:schemeClr val="bg2"/>
                </a:solidFill>
              </a:rPr>
              <a:t>谢谢</a:t>
            </a:r>
            <a:r>
              <a:rPr lang="zh-CN" altLang="en-US" sz="4000" b="1" dirty="0">
                <a:solidFill>
                  <a:schemeClr val="bg2"/>
                </a:solidFill>
              </a:rPr>
              <a:t> </a:t>
            </a:r>
            <a:r>
              <a:rPr lang="fr-FR" altLang="zh-CN" sz="4000" b="1" dirty="0" smtClean="0">
                <a:solidFill>
                  <a:schemeClr val="bg2"/>
                </a:solidFill>
              </a:rPr>
              <a:t>!</a:t>
            </a:r>
          </a:p>
          <a:p>
            <a:pPr algn="ctr"/>
            <a:r>
              <a:rPr lang="fr-FR" altLang="zh-CN" sz="4000" b="1" dirty="0" err="1" smtClean="0">
                <a:solidFill>
                  <a:schemeClr val="bg2"/>
                </a:solidFill>
              </a:rPr>
              <a:t>Thank</a:t>
            </a:r>
            <a:r>
              <a:rPr lang="fr-FR" altLang="zh-CN" sz="4000" b="1" dirty="0" smtClean="0">
                <a:solidFill>
                  <a:schemeClr val="bg2"/>
                </a:solidFill>
              </a:rPr>
              <a:t> </a:t>
            </a:r>
            <a:r>
              <a:rPr lang="fr-FR" altLang="zh-CN" sz="4000" b="1" dirty="0" err="1" smtClean="0">
                <a:solidFill>
                  <a:schemeClr val="bg2"/>
                </a:solidFill>
              </a:rPr>
              <a:t>you</a:t>
            </a:r>
            <a:r>
              <a:rPr lang="zh-CN" altLang="en-US" sz="4000" b="1" dirty="0">
                <a:solidFill>
                  <a:schemeClr val="bg2"/>
                </a:solidFill>
              </a:rPr>
              <a:t> </a:t>
            </a:r>
            <a:r>
              <a:rPr lang="fr-FR" altLang="zh-CN" sz="4000" b="1" dirty="0" smtClean="0">
                <a:solidFill>
                  <a:schemeClr val="bg2"/>
                </a:solidFill>
              </a:rPr>
              <a:t>!</a:t>
            </a:r>
            <a:endParaRPr lang="en-US" sz="4000" b="1" dirty="0">
              <a:solidFill>
                <a:schemeClr val="bg2"/>
              </a:solidFill>
            </a:endParaRPr>
          </a:p>
        </p:txBody>
      </p:sp>
    </p:spTree>
    <p:extLst>
      <p:ext uri="{BB962C8B-B14F-4D97-AF65-F5344CB8AC3E}">
        <p14:creationId xmlns:p14="http://schemas.microsoft.com/office/powerpoint/2010/main" val="2252650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Radio </a:t>
            </a:r>
            <a:r>
              <a:rPr lang="fr-FR" dirty="0" err="1" smtClean="0"/>
              <a:t>detection</a:t>
            </a:r>
            <a:r>
              <a:rPr lang="fr-FR" dirty="0" smtClean="0"/>
              <a:t> of EAS</a:t>
            </a:r>
            <a:endParaRPr lang="en-US" dirty="0"/>
          </a:p>
        </p:txBody>
      </p:sp>
      <p:sp>
        <p:nvSpPr>
          <p:cNvPr id="3" name="Content Placeholder 2"/>
          <p:cNvSpPr>
            <a:spLocks noGrp="1"/>
          </p:cNvSpPr>
          <p:nvPr>
            <p:ph idx="1"/>
          </p:nvPr>
        </p:nvSpPr>
        <p:spPr/>
        <p:txBody>
          <a:bodyPr>
            <a:normAutofit/>
          </a:bodyPr>
          <a:lstStyle/>
          <a:p>
            <a:r>
              <a:rPr lang="fr-FR" dirty="0" err="1" smtClean="0">
                <a:solidFill>
                  <a:schemeClr val="bg2"/>
                </a:solidFill>
              </a:rPr>
              <a:t>Only</a:t>
            </a:r>
            <a:r>
              <a:rPr lang="fr-FR" dirty="0" smtClean="0">
                <a:solidFill>
                  <a:schemeClr val="bg2"/>
                </a:solidFill>
              </a:rPr>
              <a:t> 2 </a:t>
            </a:r>
            <a:r>
              <a:rPr lang="fr-FR" dirty="0" err="1" smtClean="0">
                <a:solidFill>
                  <a:schemeClr val="bg2"/>
                </a:solidFill>
              </a:rPr>
              <a:t>established</a:t>
            </a:r>
            <a:r>
              <a:rPr lang="fr-FR" dirty="0" smtClean="0">
                <a:solidFill>
                  <a:schemeClr val="bg2"/>
                </a:solidFill>
              </a:rPr>
              <a:t> setups </a:t>
            </a:r>
          </a:p>
          <a:p>
            <a:pPr lvl="1"/>
            <a:r>
              <a:rPr lang="fr-FR" dirty="0" smtClean="0">
                <a:solidFill>
                  <a:schemeClr val="bg2"/>
                </a:solidFill>
              </a:rPr>
              <a:t>&lt;30 </a:t>
            </a:r>
            <a:r>
              <a:rPr lang="fr-FR" dirty="0" err="1" smtClean="0">
                <a:solidFill>
                  <a:schemeClr val="bg2"/>
                </a:solidFill>
              </a:rPr>
              <a:t>antennas</a:t>
            </a:r>
            <a:r>
              <a:rPr lang="fr-FR" dirty="0" smtClean="0">
                <a:solidFill>
                  <a:schemeClr val="bg2"/>
                </a:solidFill>
              </a:rPr>
              <a:t>: </a:t>
            </a:r>
            <a:r>
              <a:rPr lang="fr-FR" dirty="0" err="1" smtClean="0">
                <a:solidFill>
                  <a:schemeClr val="bg2"/>
                </a:solidFill>
              </a:rPr>
              <a:t>low</a:t>
            </a:r>
            <a:r>
              <a:rPr lang="fr-FR" dirty="0" smtClean="0">
                <a:solidFill>
                  <a:schemeClr val="bg2"/>
                </a:solidFill>
              </a:rPr>
              <a:t> stat</a:t>
            </a:r>
          </a:p>
          <a:p>
            <a:pPr lvl="1"/>
            <a:r>
              <a:rPr lang="fr-FR" dirty="0" smtClean="0">
                <a:solidFill>
                  <a:schemeClr val="bg2"/>
                </a:solidFill>
              </a:rPr>
              <a:t>Slave-</a:t>
            </a:r>
            <a:r>
              <a:rPr lang="fr-FR" dirty="0" err="1" smtClean="0">
                <a:solidFill>
                  <a:schemeClr val="bg2"/>
                </a:solidFill>
              </a:rPr>
              <a:t>triggered</a:t>
            </a:r>
            <a:r>
              <a:rPr lang="fr-FR" dirty="0" smtClean="0">
                <a:solidFill>
                  <a:schemeClr val="bg2"/>
                </a:solidFill>
              </a:rPr>
              <a:t> to standards EAS detectors</a:t>
            </a:r>
          </a:p>
          <a:p>
            <a:pPr marL="457200" lvl="1" indent="0">
              <a:buNone/>
            </a:pPr>
            <a:r>
              <a:rPr lang="fr-FR" dirty="0">
                <a:solidFill>
                  <a:schemeClr val="bg2"/>
                </a:solidFill>
              </a:rPr>
              <a:t>	</a:t>
            </a:r>
          </a:p>
          <a:p>
            <a:pPr marL="457200" lvl="1" indent="0">
              <a:buNone/>
            </a:pPr>
            <a:r>
              <a:rPr lang="fr-FR" dirty="0" err="1" smtClean="0">
                <a:solidFill>
                  <a:schemeClr val="bg2"/>
                </a:solidFill>
              </a:rPr>
              <a:t>Still</a:t>
            </a:r>
            <a:r>
              <a:rPr lang="fr-FR" dirty="0" smtClean="0">
                <a:solidFill>
                  <a:schemeClr val="bg2"/>
                </a:solidFill>
              </a:rPr>
              <a:t> a long </a:t>
            </a:r>
            <a:r>
              <a:rPr lang="fr-FR" dirty="0" err="1" smtClean="0">
                <a:solidFill>
                  <a:schemeClr val="bg2"/>
                </a:solidFill>
              </a:rPr>
              <a:t>way</a:t>
            </a:r>
            <a:r>
              <a:rPr lang="fr-FR" dirty="0" smtClean="0">
                <a:solidFill>
                  <a:schemeClr val="bg2"/>
                </a:solidFill>
              </a:rPr>
              <a:t> </a:t>
            </a:r>
            <a:r>
              <a:rPr lang="fr-FR" dirty="0" err="1" smtClean="0">
                <a:solidFill>
                  <a:schemeClr val="bg2"/>
                </a:solidFill>
              </a:rPr>
              <a:t>ahead</a:t>
            </a:r>
            <a:r>
              <a:rPr lang="fr-FR" dirty="0" smtClean="0">
                <a:solidFill>
                  <a:schemeClr val="bg2"/>
                </a:solidFill>
              </a:rPr>
              <a:t>!!!</a:t>
            </a:r>
          </a:p>
          <a:p>
            <a:pPr marL="457200" lvl="1" indent="0">
              <a:buNone/>
            </a:pPr>
            <a:r>
              <a:rPr lang="fr-FR" dirty="0" smtClean="0">
                <a:solidFill>
                  <a:schemeClr val="bg2"/>
                </a:solidFill>
              </a:rPr>
              <a:t>	</a:t>
            </a:r>
            <a:endParaRPr lang="en-US" dirty="0">
              <a:solidFill>
                <a:schemeClr val="bg2"/>
              </a:solidFill>
            </a:endParaRPr>
          </a:p>
        </p:txBody>
      </p:sp>
      <p:sp>
        <p:nvSpPr>
          <p:cNvPr id="5" name="Rectangle 4"/>
          <p:cNvSpPr/>
          <p:nvPr/>
        </p:nvSpPr>
        <p:spPr>
          <a:xfrm>
            <a:off x="827584" y="4293096"/>
            <a:ext cx="4572000" cy="400110"/>
          </a:xfrm>
          <a:prstGeom prst="rect">
            <a:avLst/>
          </a:prstGeom>
        </p:spPr>
        <p:txBody>
          <a:bodyPr>
            <a:spAutoFit/>
          </a:bodyPr>
          <a:lstStyle/>
          <a:p>
            <a:pPr lvl="1"/>
            <a:r>
              <a:rPr lang="fr-FR" sz="2000" dirty="0">
                <a:solidFill>
                  <a:schemeClr val="bg2"/>
                </a:solidFill>
              </a:rPr>
              <a:t>Self-</a:t>
            </a:r>
            <a:r>
              <a:rPr lang="fr-FR" sz="2000" dirty="0" err="1">
                <a:solidFill>
                  <a:schemeClr val="bg2"/>
                </a:solidFill>
              </a:rPr>
              <a:t>triggering</a:t>
            </a:r>
            <a:r>
              <a:rPr lang="fr-FR" sz="2000" dirty="0" smtClean="0">
                <a:solidFill>
                  <a:schemeClr val="bg2"/>
                </a:solidFill>
              </a:rPr>
              <a:t>?</a:t>
            </a:r>
            <a:endParaRPr lang="fr-FR" sz="2000" dirty="0">
              <a:solidFill>
                <a:schemeClr val="bg2"/>
              </a:solidFill>
            </a:endParaRPr>
          </a:p>
        </p:txBody>
      </p:sp>
      <p:sp>
        <p:nvSpPr>
          <p:cNvPr id="6" name="Rectangle 5"/>
          <p:cNvSpPr/>
          <p:nvPr/>
        </p:nvSpPr>
        <p:spPr>
          <a:xfrm>
            <a:off x="792088" y="4672131"/>
            <a:ext cx="4572000" cy="400110"/>
          </a:xfrm>
          <a:prstGeom prst="rect">
            <a:avLst/>
          </a:prstGeom>
        </p:spPr>
        <p:txBody>
          <a:bodyPr>
            <a:spAutoFit/>
          </a:bodyPr>
          <a:lstStyle/>
          <a:p>
            <a:pPr lvl="1"/>
            <a:r>
              <a:rPr lang="fr-FR" sz="2000" dirty="0">
                <a:solidFill>
                  <a:schemeClr val="bg2"/>
                </a:solidFill>
              </a:rPr>
              <a:t>Amplitude </a:t>
            </a:r>
            <a:r>
              <a:rPr lang="fr-FR" sz="2000" dirty="0" err="1">
                <a:solidFill>
                  <a:schemeClr val="bg2"/>
                </a:solidFill>
              </a:rPr>
              <a:t>lateral</a:t>
            </a:r>
            <a:r>
              <a:rPr lang="fr-FR" sz="2000" dirty="0">
                <a:solidFill>
                  <a:schemeClr val="bg2"/>
                </a:solidFill>
              </a:rPr>
              <a:t> profile</a:t>
            </a:r>
            <a:r>
              <a:rPr lang="fr-FR" sz="2000" dirty="0" smtClean="0">
                <a:solidFill>
                  <a:schemeClr val="bg2"/>
                </a:solidFill>
              </a:rPr>
              <a:t>?</a:t>
            </a:r>
            <a:endParaRPr lang="fr-FR" sz="2000" dirty="0">
              <a:solidFill>
                <a:schemeClr val="bg2"/>
              </a:solidFill>
            </a:endParaRPr>
          </a:p>
        </p:txBody>
      </p:sp>
      <p:sp>
        <p:nvSpPr>
          <p:cNvPr id="7" name="Rectangle 6"/>
          <p:cNvSpPr/>
          <p:nvPr/>
        </p:nvSpPr>
        <p:spPr>
          <a:xfrm>
            <a:off x="792088" y="5058299"/>
            <a:ext cx="4572000" cy="400110"/>
          </a:xfrm>
          <a:prstGeom prst="rect">
            <a:avLst/>
          </a:prstGeom>
        </p:spPr>
        <p:txBody>
          <a:bodyPr>
            <a:spAutoFit/>
          </a:bodyPr>
          <a:lstStyle/>
          <a:p>
            <a:pPr lvl="1"/>
            <a:r>
              <a:rPr lang="fr-FR" sz="2000" dirty="0" err="1">
                <a:solidFill>
                  <a:schemeClr val="bg2"/>
                </a:solidFill>
              </a:rPr>
              <a:t>Energy</a:t>
            </a:r>
            <a:r>
              <a:rPr lang="fr-FR" sz="2000" dirty="0">
                <a:solidFill>
                  <a:schemeClr val="bg2"/>
                </a:solidFill>
              </a:rPr>
              <a:t> </a:t>
            </a:r>
            <a:r>
              <a:rPr lang="fr-FR" sz="2000" dirty="0" err="1">
                <a:solidFill>
                  <a:schemeClr val="bg2"/>
                </a:solidFill>
              </a:rPr>
              <a:t>measurment</a:t>
            </a:r>
            <a:r>
              <a:rPr lang="fr-FR" sz="2000" dirty="0" smtClean="0">
                <a:solidFill>
                  <a:schemeClr val="bg2"/>
                </a:solidFill>
              </a:rPr>
              <a:t>?</a:t>
            </a:r>
            <a:r>
              <a:rPr lang="fr-FR" sz="2000" dirty="0">
                <a:solidFill>
                  <a:schemeClr val="bg2"/>
                </a:solidFill>
              </a:rPr>
              <a:t>	</a:t>
            </a:r>
            <a:endParaRPr lang="en-US" dirty="0">
              <a:solidFill>
                <a:schemeClr val="bg2"/>
              </a:solidFill>
            </a:endParaRPr>
          </a:p>
        </p:txBody>
      </p:sp>
      <p:sp>
        <p:nvSpPr>
          <p:cNvPr id="8" name="Rectangle 7"/>
          <p:cNvSpPr/>
          <p:nvPr/>
        </p:nvSpPr>
        <p:spPr>
          <a:xfrm>
            <a:off x="792088" y="5450588"/>
            <a:ext cx="4572000" cy="400110"/>
          </a:xfrm>
          <a:prstGeom prst="rect">
            <a:avLst/>
          </a:prstGeom>
        </p:spPr>
        <p:txBody>
          <a:bodyPr>
            <a:spAutoFit/>
          </a:bodyPr>
          <a:lstStyle/>
          <a:p>
            <a:pPr lvl="1"/>
            <a:r>
              <a:rPr lang="fr-FR" sz="2000" dirty="0" err="1" smtClean="0">
                <a:solidFill>
                  <a:schemeClr val="bg2"/>
                </a:solidFill>
              </a:rPr>
              <a:t>Primary</a:t>
            </a:r>
            <a:r>
              <a:rPr lang="fr-FR" sz="2000" dirty="0" smtClean="0">
                <a:solidFill>
                  <a:schemeClr val="bg2"/>
                </a:solidFill>
              </a:rPr>
              <a:t> nature </a:t>
            </a:r>
            <a:r>
              <a:rPr lang="fr-FR" sz="2000" dirty="0" err="1">
                <a:solidFill>
                  <a:schemeClr val="bg2"/>
                </a:solidFill>
              </a:rPr>
              <a:t>determination</a:t>
            </a:r>
            <a:r>
              <a:rPr lang="fr-FR" sz="2000" dirty="0" smtClean="0">
                <a:solidFill>
                  <a:schemeClr val="bg2"/>
                </a:solidFill>
              </a:rPr>
              <a:t>?</a:t>
            </a:r>
            <a:endParaRPr lang="fr-FR" sz="2000" dirty="0">
              <a:solidFill>
                <a:schemeClr val="bg2"/>
              </a:solidFill>
            </a:endParaRPr>
          </a:p>
        </p:txBody>
      </p:sp>
      <p:sp>
        <p:nvSpPr>
          <p:cNvPr id="9" name="Rectangle 8"/>
          <p:cNvSpPr/>
          <p:nvPr/>
        </p:nvSpPr>
        <p:spPr>
          <a:xfrm>
            <a:off x="811007" y="5877272"/>
            <a:ext cx="1960793" cy="400110"/>
          </a:xfrm>
          <a:prstGeom prst="rect">
            <a:avLst/>
          </a:prstGeom>
        </p:spPr>
        <p:txBody>
          <a:bodyPr wrap="none">
            <a:spAutoFit/>
          </a:bodyPr>
          <a:lstStyle/>
          <a:p>
            <a:pPr lvl="1"/>
            <a:r>
              <a:rPr lang="fr-FR" sz="2000" dirty="0" err="1">
                <a:solidFill>
                  <a:schemeClr val="bg2"/>
                </a:solidFill>
              </a:rPr>
              <a:t>Threshold</a:t>
            </a:r>
            <a:r>
              <a:rPr lang="fr-FR" sz="2000" dirty="0">
                <a:solidFill>
                  <a:schemeClr val="bg2"/>
                </a:solidFill>
              </a:rPr>
              <a:t>?</a:t>
            </a:r>
            <a:endParaRPr lang="en-US" dirty="0">
              <a:solidFill>
                <a:schemeClr val="bg2"/>
              </a:solidFill>
            </a:endParaRPr>
          </a:p>
        </p:txBody>
      </p:sp>
    </p:spTree>
    <p:extLst>
      <p:ext uri="{BB962C8B-B14F-4D97-AF65-F5344CB8AC3E}">
        <p14:creationId xmlns:p14="http://schemas.microsoft.com/office/powerpoint/2010/main" val="302490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29" y="188640"/>
            <a:ext cx="8229600" cy="1143000"/>
          </a:xfrm>
        </p:spPr>
        <p:txBody>
          <a:bodyPr/>
          <a:lstStyle/>
          <a:p>
            <a:r>
              <a:rPr lang="fr-FR" dirty="0" smtClean="0"/>
              <a:t>The TREND site</a:t>
            </a:r>
            <a:endParaRPr lang="fr-FR" dirty="0"/>
          </a:p>
        </p:txBody>
      </p:sp>
      <p:sp>
        <p:nvSpPr>
          <p:cNvPr id="3" name="Content Placeholder 2"/>
          <p:cNvSpPr>
            <a:spLocks noGrp="1"/>
          </p:cNvSpPr>
          <p:nvPr>
            <p:ph idx="1"/>
          </p:nvPr>
        </p:nvSpPr>
        <p:spPr>
          <a:xfrm>
            <a:off x="294216" y="5416624"/>
            <a:ext cx="8849784" cy="1180728"/>
          </a:xfrm>
        </p:spPr>
        <p:txBody>
          <a:bodyPr>
            <a:normAutofit/>
          </a:bodyPr>
          <a:lstStyle/>
          <a:p>
            <a:r>
              <a:rPr lang="fr-FR" sz="2400" dirty="0" err="1" smtClean="0">
                <a:solidFill>
                  <a:schemeClr val="bg1"/>
                </a:solidFill>
              </a:rPr>
              <a:t>Ulastai</a:t>
            </a:r>
            <a:r>
              <a:rPr lang="fr-FR" sz="2400" dirty="0" smtClean="0">
                <a:solidFill>
                  <a:schemeClr val="bg1"/>
                </a:solidFill>
              </a:rPr>
              <a:t>, </a:t>
            </a:r>
            <a:r>
              <a:rPr lang="fr-FR" sz="2400" dirty="0" err="1" smtClean="0">
                <a:solidFill>
                  <a:schemeClr val="bg1"/>
                </a:solidFill>
              </a:rPr>
              <a:t>Tianshan</a:t>
            </a:r>
            <a:r>
              <a:rPr lang="fr-FR" sz="2400" dirty="0" smtClean="0">
                <a:solidFill>
                  <a:schemeClr val="bg1"/>
                </a:solidFill>
              </a:rPr>
              <a:t> </a:t>
            </a:r>
            <a:r>
              <a:rPr lang="fr-FR" sz="2400" dirty="0" err="1" smtClean="0">
                <a:solidFill>
                  <a:schemeClr val="bg1"/>
                </a:solidFill>
              </a:rPr>
              <a:t>mountains</a:t>
            </a:r>
            <a:r>
              <a:rPr lang="fr-FR" sz="2400" dirty="0" smtClean="0">
                <a:solidFill>
                  <a:schemeClr val="bg1"/>
                </a:solidFill>
              </a:rPr>
              <a:t>,                                     </a:t>
            </a:r>
            <a:r>
              <a:rPr lang="fr-FR" sz="2400" dirty="0" err="1" smtClean="0">
                <a:solidFill>
                  <a:schemeClr val="bg1"/>
                </a:solidFill>
              </a:rPr>
              <a:t>XinJiang</a:t>
            </a:r>
            <a:r>
              <a:rPr lang="fr-FR" sz="2400" dirty="0" smtClean="0">
                <a:solidFill>
                  <a:schemeClr val="bg1"/>
                </a:solidFill>
              </a:rPr>
              <a:t> </a:t>
            </a:r>
            <a:r>
              <a:rPr lang="fr-FR" sz="2400" dirty="0" err="1" smtClean="0">
                <a:solidFill>
                  <a:schemeClr val="bg1"/>
                </a:solidFill>
              </a:rPr>
              <a:t>autonomous</a:t>
            </a:r>
            <a:r>
              <a:rPr lang="fr-FR" sz="2400" dirty="0" smtClean="0">
                <a:solidFill>
                  <a:schemeClr val="bg1"/>
                </a:solidFill>
              </a:rPr>
              <a:t> province (2650m </a:t>
            </a:r>
            <a:r>
              <a:rPr lang="fr-FR" sz="2400" dirty="0" err="1" smtClean="0">
                <a:solidFill>
                  <a:schemeClr val="bg1"/>
                </a:solidFill>
              </a:rPr>
              <a:t>asl</a:t>
            </a:r>
            <a:r>
              <a:rPr lang="fr-FR" sz="2400" dirty="0" smtClean="0">
                <a:solidFill>
                  <a:schemeClr val="bg1"/>
                </a:solidFill>
              </a:rPr>
              <a:t>)</a:t>
            </a:r>
            <a:endParaRPr lang="fr-FR" sz="2400" dirty="0">
              <a:solidFill>
                <a:schemeClr val="bg1"/>
              </a:solidFill>
            </a:endParaRPr>
          </a:p>
        </p:txBody>
      </p:sp>
      <p:grpSp>
        <p:nvGrpSpPr>
          <p:cNvPr id="6" name="Group 5"/>
          <p:cNvGrpSpPr/>
          <p:nvPr/>
        </p:nvGrpSpPr>
        <p:grpSpPr>
          <a:xfrm>
            <a:off x="2404158" y="1844824"/>
            <a:ext cx="3968042" cy="3312368"/>
            <a:chOff x="-17242" y="2420888"/>
            <a:chExt cx="3968042" cy="3312368"/>
          </a:xfrm>
        </p:grpSpPr>
        <p:pic>
          <p:nvPicPr>
            <p:cNvPr id="1026" name="Picture 2" descr="C:\Documents and Settings\martineau\Mes documents\TREND\docs\presProjet\presARENA2010.key\chine-rel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 y="2420888"/>
              <a:ext cx="3968042"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683568" y="3212976"/>
              <a:ext cx="216024" cy="216024"/>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5-Point Star 6"/>
            <p:cNvSpPr/>
            <p:nvPr/>
          </p:nvSpPr>
          <p:spPr>
            <a:xfrm>
              <a:off x="2763146" y="3594788"/>
              <a:ext cx="216024" cy="216024"/>
            </a:xfrm>
            <a:prstGeom prst="star5">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8" name="5-Point Star 7"/>
            <p:cNvSpPr/>
            <p:nvPr/>
          </p:nvSpPr>
          <p:spPr>
            <a:xfrm>
              <a:off x="835968" y="3068960"/>
              <a:ext cx="216024" cy="216024"/>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2414127" y="3789460"/>
              <a:ext cx="928459" cy="369332"/>
            </a:xfrm>
            <a:prstGeom prst="rect">
              <a:avLst/>
            </a:prstGeom>
            <a:noFill/>
          </p:spPr>
          <p:txBody>
            <a:bodyPr wrap="none" rtlCol="0">
              <a:spAutoFit/>
            </a:bodyPr>
            <a:lstStyle/>
            <a:p>
              <a:r>
                <a:rPr lang="fr-FR" b="1" dirty="0" smtClean="0">
                  <a:solidFill>
                    <a:srgbClr val="700000"/>
                  </a:solidFill>
                </a:rPr>
                <a:t>Beijing</a:t>
              </a:r>
              <a:endParaRPr lang="fr-FR" b="1" dirty="0">
                <a:solidFill>
                  <a:srgbClr val="700000"/>
                </a:solidFill>
              </a:endParaRPr>
            </a:p>
          </p:txBody>
        </p:sp>
        <p:sp>
          <p:nvSpPr>
            <p:cNvPr id="10" name="TextBox 9"/>
            <p:cNvSpPr txBox="1"/>
            <p:nvPr/>
          </p:nvSpPr>
          <p:spPr>
            <a:xfrm>
              <a:off x="875590" y="2730566"/>
              <a:ext cx="968535" cy="369332"/>
            </a:xfrm>
            <a:prstGeom prst="rect">
              <a:avLst/>
            </a:prstGeom>
            <a:noFill/>
          </p:spPr>
          <p:txBody>
            <a:bodyPr wrap="none" rtlCol="0">
              <a:spAutoFit/>
            </a:bodyPr>
            <a:lstStyle/>
            <a:p>
              <a:r>
                <a:rPr lang="fr-FR" b="1" dirty="0" smtClean="0"/>
                <a:t>Urumqi</a:t>
              </a:r>
              <a:endParaRPr lang="fr-FR" b="1" dirty="0"/>
            </a:p>
          </p:txBody>
        </p:sp>
        <p:sp>
          <p:nvSpPr>
            <p:cNvPr id="11" name="TextBox 10"/>
            <p:cNvSpPr txBox="1"/>
            <p:nvPr/>
          </p:nvSpPr>
          <p:spPr>
            <a:xfrm>
              <a:off x="323528" y="3347700"/>
              <a:ext cx="918841" cy="369332"/>
            </a:xfrm>
            <a:prstGeom prst="rect">
              <a:avLst/>
            </a:prstGeom>
            <a:noFill/>
          </p:spPr>
          <p:txBody>
            <a:bodyPr wrap="none" rtlCol="0">
              <a:spAutoFit/>
            </a:bodyPr>
            <a:lstStyle/>
            <a:p>
              <a:r>
                <a:rPr lang="fr-FR" b="1" dirty="0" err="1" smtClean="0"/>
                <a:t>Ulastai</a:t>
              </a:r>
              <a:endParaRPr lang="fr-FR" b="1" dirty="0"/>
            </a:p>
          </p:txBody>
        </p:sp>
      </p:grpSp>
      <p:pic>
        <p:nvPicPr>
          <p:cNvPr id="1027" name="Picture 3" descr="C:\Documents and Settings\martineau\Mes documents\TREND\docs\presProjet\presARENA2010.key\21cm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19" y="1196752"/>
            <a:ext cx="8427926" cy="552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6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2" y="3123282"/>
            <a:ext cx="4275854" cy="354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2" name="Title 1"/>
          <p:cNvSpPr>
            <a:spLocks noGrp="1"/>
          </p:cNvSpPr>
          <p:nvPr>
            <p:ph type="title"/>
          </p:nvPr>
        </p:nvSpPr>
        <p:spPr>
          <a:xfrm>
            <a:off x="755576" y="332656"/>
            <a:ext cx="8229600" cy="1143000"/>
          </a:xfrm>
        </p:spPr>
        <p:txBody>
          <a:bodyPr>
            <a:normAutofit/>
          </a:bodyPr>
          <a:lstStyle/>
          <a:p>
            <a:r>
              <a:rPr lang="fr-FR" sz="3600" dirty="0" smtClean="0"/>
              <a:t>The </a:t>
            </a:r>
            <a:r>
              <a:rPr lang="fr-FR" sz="3600" dirty="0" err="1" smtClean="0"/>
              <a:t>electromagnetic</a:t>
            </a:r>
            <a:r>
              <a:rPr lang="fr-FR" sz="3600" dirty="0" smtClean="0"/>
              <a:t> </a:t>
            </a:r>
            <a:r>
              <a:rPr lang="fr-FR" sz="3600" dirty="0" err="1" smtClean="0"/>
              <a:t>environement</a:t>
            </a:r>
            <a:endParaRPr lang="fr-FR" sz="3600" dirty="0"/>
          </a:p>
        </p:txBody>
      </p:sp>
      <p:sp>
        <p:nvSpPr>
          <p:cNvPr id="5" name="TextBox 4"/>
          <p:cNvSpPr txBox="1"/>
          <p:nvPr/>
        </p:nvSpPr>
        <p:spPr>
          <a:xfrm>
            <a:off x="4289891" y="1373867"/>
            <a:ext cx="4752528" cy="830997"/>
          </a:xfrm>
          <a:prstGeom prst="rect">
            <a:avLst/>
          </a:prstGeom>
          <a:noFill/>
        </p:spPr>
        <p:txBody>
          <a:bodyPr wrap="square" rtlCol="0">
            <a:spAutoFit/>
          </a:bodyPr>
          <a:lstStyle/>
          <a:p>
            <a:pPr algn="ctr"/>
            <a:r>
              <a:rPr lang="fr-FR" sz="2400" dirty="0" err="1" smtClean="0">
                <a:solidFill>
                  <a:schemeClr val="bg1"/>
                </a:solidFill>
              </a:rPr>
              <a:t>Very</a:t>
            </a:r>
            <a:r>
              <a:rPr lang="fr-FR" sz="2400" dirty="0" smtClean="0">
                <a:solidFill>
                  <a:schemeClr val="bg1"/>
                </a:solidFill>
              </a:rPr>
              <a:t> clean radio </a:t>
            </a:r>
            <a:r>
              <a:rPr lang="fr-FR" sz="2400" dirty="0" err="1" smtClean="0">
                <a:solidFill>
                  <a:schemeClr val="bg1"/>
                </a:solidFill>
              </a:rPr>
              <a:t>environement</a:t>
            </a:r>
            <a:r>
              <a:rPr lang="fr-FR" sz="2400" dirty="0" smtClean="0">
                <a:solidFill>
                  <a:schemeClr val="bg1"/>
                </a:solidFill>
              </a:rPr>
              <a:t> </a:t>
            </a:r>
            <a:r>
              <a:rPr lang="fr-FR" sz="2400" dirty="0" err="1" smtClean="0">
                <a:solidFill>
                  <a:schemeClr val="bg1"/>
                </a:solidFill>
              </a:rPr>
              <a:t>above</a:t>
            </a:r>
            <a:r>
              <a:rPr lang="fr-FR" sz="2400" dirty="0" smtClean="0">
                <a:solidFill>
                  <a:schemeClr val="bg1"/>
                </a:solidFill>
              </a:rPr>
              <a:t> 20MHz.</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478" t="3745" r="7547"/>
          <a:stretch/>
        </p:blipFill>
        <p:spPr>
          <a:xfrm>
            <a:off x="4427984" y="2204864"/>
            <a:ext cx="4764375" cy="4492365"/>
          </a:xfrm>
          <a:prstGeom prst="rect">
            <a:avLst/>
          </a:prstGeom>
        </p:spPr>
      </p:pic>
      <p:sp>
        <p:nvSpPr>
          <p:cNvPr id="3" name="TextBox 2"/>
          <p:cNvSpPr txBox="1"/>
          <p:nvPr/>
        </p:nvSpPr>
        <p:spPr>
          <a:xfrm>
            <a:off x="5076272" y="2492896"/>
            <a:ext cx="1511952" cy="369332"/>
          </a:xfrm>
          <a:prstGeom prst="rect">
            <a:avLst/>
          </a:prstGeom>
          <a:noFill/>
        </p:spPr>
        <p:txBody>
          <a:bodyPr wrap="none" rtlCol="0">
            <a:spAutoFit/>
          </a:bodyPr>
          <a:lstStyle/>
          <a:p>
            <a:r>
              <a:rPr lang="fr-FR" dirty="0" smtClean="0"/>
              <a:t>AM </a:t>
            </a:r>
            <a:r>
              <a:rPr lang="fr-FR" dirty="0" err="1" smtClean="0"/>
              <a:t>emitters</a:t>
            </a:r>
            <a:endParaRPr lang="en-US" dirty="0"/>
          </a:p>
        </p:txBody>
      </p:sp>
      <p:sp>
        <p:nvSpPr>
          <p:cNvPr id="7" name="TextBox 6"/>
          <p:cNvSpPr txBox="1"/>
          <p:nvPr/>
        </p:nvSpPr>
        <p:spPr>
          <a:xfrm>
            <a:off x="290580" y="3356992"/>
            <a:ext cx="1511952" cy="369332"/>
          </a:xfrm>
          <a:prstGeom prst="rect">
            <a:avLst/>
          </a:prstGeom>
          <a:solidFill>
            <a:schemeClr val="bg1">
              <a:alpha val="47059"/>
            </a:schemeClr>
          </a:solidFill>
        </p:spPr>
        <p:txBody>
          <a:bodyPr wrap="none" rtlCol="0">
            <a:spAutoFit/>
          </a:bodyPr>
          <a:lstStyle/>
          <a:p>
            <a:r>
              <a:rPr lang="fr-FR" dirty="0" smtClean="0"/>
              <a:t>AM </a:t>
            </a:r>
            <a:r>
              <a:rPr lang="fr-FR" dirty="0" err="1" smtClean="0"/>
              <a:t>emitters</a:t>
            </a:r>
            <a:endParaRPr lang="en-US" dirty="0"/>
          </a:p>
        </p:txBody>
      </p:sp>
      <p:sp>
        <p:nvSpPr>
          <p:cNvPr id="8" name="TextBox 7"/>
          <p:cNvSpPr txBox="1"/>
          <p:nvPr/>
        </p:nvSpPr>
        <p:spPr>
          <a:xfrm>
            <a:off x="2771800" y="3379601"/>
            <a:ext cx="1452642" cy="369332"/>
          </a:xfrm>
          <a:prstGeom prst="rect">
            <a:avLst/>
          </a:prstGeom>
          <a:solidFill>
            <a:srgbClr val="F8F8F8"/>
          </a:solidFill>
        </p:spPr>
        <p:txBody>
          <a:bodyPr wrap="none" rtlCol="0">
            <a:spAutoFit/>
          </a:bodyPr>
          <a:lstStyle>
            <a:defPPr>
              <a:defRPr lang="fr-FR"/>
            </a:defPPr>
          </a:lstStyle>
          <a:p>
            <a:r>
              <a:rPr lang="fr-FR" dirty="0"/>
              <a:t>FM </a:t>
            </a:r>
            <a:r>
              <a:rPr lang="fr-FR" dirty="0" err="1"/>
              <a:t>emitters</a:t>
            </a:r>
            <a:endParaRPr lang="en-US" dirty="0"/>
          </a:p>
        </p:txBody>
      </p:sp>
      <p:sp>
        <p:nvSpPr>
          <p:cNvPr id="4" name="TextBox 3"/>
          <p:cNvSpPr txBox="1"/>
          <p:nvPr/>
        </p:nvSpPr>
        <p:spPr>
          <a:xfrm>
            <a:off x="6516216" y="3541658"/>
            <a:ext cx="1175322" cy="646331"/>
          </a:xfrm>
          <a:prstGeom prst="rect">
            <a:avLst/>
          </a:prstGeom>
          <a:noFill/>
          <a:ln w="38100">
            <a:solidFill>
              <a:srgbClr val="C00000"/>
            </a:solidFill>
          </a:ln>
        </p:spPr>
        <p:txBody>
          <a:bodyPr wrap="none" rtlCol="0">
            <a:spAutoFit/>
          </a:bodyPr>
          <a:lstStyle/>
          <a:p>
            <a:pPr algn="ctr"/>
            <a:r>
              <a:rPr lang="fr-FR" b="1" dirty="0" smtClean="0">
                <a:solidFill>
                  <a:srgbClr val="C00000"/>
                </a:solidFill>
              </a:rPr>
              <a:t>TREND </a:t>
            </a:r>
          </a:p>
          <a:p>
            <a:pPr algn="ctr"/>
            <a:r>
              <a:rPr lang="fr-FR" b="1" dirty="0" smtClean="0">
                <a:solidFill>
                  <a:srgbClr val="C00000"/>
                </a:solidFill>
              </a:rPr>
              <a:t>@ </a:t>
            </a:r>
            <a:r>
              <a:rPr lang="fr-FR" b="1" dirty="0" err="1" smtClean="0">
                <a:solidFill>
                  <a:srgbClr val="C00000"/>
                </a:solidFill>
              </a:rPr>
              <a:t>Ulastai</a:t>
            </a:r>
            <a:endParaRPr lang="en-US" b="1" dirty="0">
              <a:solidFill>
                <a:srgbClr val="C00000"/>
              </a:solidFill>
            </a:endParaRPr>
          </a:p>
        </p:txBody>
      </p:sp>
      <p:sp>
        <p:nvSpPr>
          <p:cNvPr id="11" name="TextBox 10"/>
          <p:cNvSpPr txBox="1"/>
          <p:nvPr/>
        </p:nvSpPr>
        <p:spPr>
          <a:xfrm>
            <a:off x="1331640" y="4365104"/>
            <a:ext cx="1529586" cy="646331"/>
          </a:xfrm>
          <a:prstGeom prst="rect">
            <a:avLst/>
          </a:prstGeom>
          <a:noFill/>
          <a:ln w="38100">
            <a:solidFill>
              <a:srgbClr val="C00000"/>
            </a:solidFill>
          </a:ln>
        </p:spPr>
        <p:txBody>
          <a:bodyPr wrap="none" rtlCol="0">
            <a:spAutoFit/>
          </a:bodyPr>
          <a:lstStyle/>
          <a:p>
            <a:pPr algn="ctr"/>
            <a:r>
              <a:rPr lang="fr-FR" b="1" dirty="0" smtClean="0">
                <a:solidFill>
                  <a:srgbClr val="C00000"/>
                </a:solidFill>
              </a:rPr>
              <a:t>CODALEMA</a:t>
            </a:r>
          </a:p>
          <a:p>
            <a:pPr algn="ctr"/>
            <a:r>
              <a:rPr lang="fr-FR" b="1" dirty="0" smtClean="0">
                <a:solidFill>
                  <a:srgbClr val="C00000"/>
                </a:solidFill>
              </a:rPr>
              <a:t>@ Nançay</a:t>
            </a:r>
            <a:endParaRPr lang="en-US" b="1" dirty="0">
              <a:solidFill>
                <a:srgbClr val="C00000"/>
              </a:solidFill>
            </a:endParaRPr>
          </a:p>
        </p:txBody>
      </p:sp>
      <p:sp>
        <p:nvSpPr>
          <p:cNvPr id="9" name="Striped Right Arrow 8"/>
          <p:cNvSpPr/>
          <p:nvPr/>
        </p:nvSpPr>
        <p:spPr>
          <a:xfrm>
            <a:off x="6084168" y="4437112"/>
            <a:ext cx="3024336" cy="1656184"/>
          </a:xfrm>
          <a:prstGeom prst="stripedRightArrow">
            <a:avLst>
              <a:gd name="adj1" fmla="val 72364"/>
              <a:gd name="adj2" fmla="val 30431"/>
            </a:avLst>
          </a:prstGeom>
          <a:solidFill>
            <a:srgbClr val="92D05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2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11" y="235137"/>
            <a:ext cx="8229600" cy="1143000"/>
          </a:xfrm>
        </p:spPr>
        <p:txBody>
          <a:bodyPr>
            <a:normAutofit fontScale="90000"/>
          </a:bodyPr>
          <a:lstStyle/>
          <a:p>
            <a:r>
              <a:rPr lang="fr-FR" dirty="0" smtClean="0"/>
              <a:t>The 21cm </a:t>
            </a:r>
            <a:r>
              <a:rPr lang="fr-FR" dirty="0" err="1" smtClean="0"/>
              <a:t>array</a:t>
            </a:r>
            <a:r>
              <a:rPr lang="fr-FR" dirty="0" smtClean="0"/>
              <a:t/>
            </a:r>
            <a:br>
              <a:rPr lang="fr-FR" dirty="0" smtClean="0"/>
            </a:br>
            <a:r>
              <a:rPr lang="en-US" sz="2200" dirty="0"/>
              <a:t>a radio-interferometer for the study of the</a:t>
            </a:r>
            <a:br>
              <a:rPr lang="en-US" sz="2200" dirty="0"/>
            </a:br>
            <a:r>
              <a:rPr lang="en-US" sz="2200" dirty="0"/>
              <a:t>Epoch of </a:t>
            </a:r>
            <a:r>
              <a:rPr lang="en-US" sz="2200" dirty="0" err="1"/>
              <a:t>Reionization</a:t>
            </a:r>
            <a:r>
              <a:rPr lang="en-US" sz="2200" dirty="0"/>
              <a:t> (Wu </a:t>
            </a:r>
            <a:r>
              <a:rPr lang="en-US" sz="2200" dirty="0" err="1"/>
              <a:t>XiangPing</a:t>
            </a:r>
            <a:r>
              <a:rPr lang="en-US" sz="2200" dirty="0"/>
              <a:t>, NAOC)</a:t>
            </a:r>
            <a:br>
              <a:rPr lang="en-US" sz="2200" dirty="0"/>
            </a:br>
            <a:endParaRPr lang="fr-FR" sz="2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40768"/>
            <a:ext cx="3070895" cy="415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2023"/>
          <a:stretch/>
        </p:blipFill>
        <p:spPr bwMode="auto">
          <a:xfrm>
            <a:off x="717508" y="138089"/>
            <a:ext cx="604604" cy="64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112" y="5661248"/>
            <a:ext cx="7423598" cy="49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547005" y="5694235"/>
            <a:ext cx="633507" cy="369332"/>
          </a:xfrm>
          <a:prstGeom prst="rect">
            <a:avLst/>
          </a:prstGeom>
          <a:solidFill>
            <a:schemeClr val="bg1"/>
          </a:solidFill>
        </p:spPr>
        <p:txBody>
          <a:bodyPr wrap="none" rtlCol="0">
            <a:spAutoFit/>
          </a:bodyPr>
          <a:lstStyle/>
          <a:p>
            <a:r>
              <a:rPr lang="fr-FR" dirty="0" smtClean="0"/>
              <a:t>East</a:t>
            </a:r>
            <a:endParaRPr lang="fr-FR" dirty="0"/>
          </a:p>
        </p:txBody>
      </p:sp>
      <p:sp>
        <p:nvSpPr>
          <p:cNvPr id="12" name="TextBox 11"/>
          <p:cNvSpPr txBox="1"/>
          <p:nvPr/>
        </p:nvSpPr>
        <p:spPr>
          <a:xfrm>
            <a:off x="-7370" y="5684943"/>
            <a:ext cx="724878" cy="369332"/>
          </a:xfrm>
          <a:prstGeom prst="rect">
            <a:avLst/>
          </a:prstGeom>
          <a:solidFill>
            <a:schemeClr val="bg1"/>
          </a:solidFill>
        </p:spPr>
        <p:txBody>
          <a:bodyPr wrap="none" rtlCol="0">
            <a:spAutoFit/>
          </a:bodyPr>
          <a:lstStyle/>
          <a:p>
            <a:r>
              <a:rPr lang="fr-FR" dirty="0" smtClean="0"/>
              <a:t>West</a:t>
            </a:r>
            <a:endParaRPr lang="fr-FR" dirty="0"/>
          </a:p>
        </p:txBody>
      </p:sp>
      <p:sp>
        <p:nvSpPr>
          <p:cNvPr id="13" name="TextBox 12"/>
          <p:cNvSpPr txBox="1"/>
          <p:nvPr/>
        </p:nvSpPr>
        <p:spPr>
          <a:xfrm>
            <a:off x="628229" y="25431"/>
            <a:ext cx="795411" cy="369332"/>
          </a:xfrm>
          <a:prstGeom prst="rect">
            <a:avLst/>
          </a:prstGeom>
          <a:solidFill>
            <a:schemeClr val="bg1"/>
          </a:solidFill>
        </p:spPr>
        <p:txBody>
          <a:bodyPr wrap="none" rtlCol="0">
            <a:spAutoFit/>
          </a:bodyPr>
          <a:lstStyle/>
          <a:p>
            <a:r>
              <a:rPr lang="fr-FR" dirty="0" err="1" smtClean="0"/>
              <a:t>North</a:t>
            </a:r>
            <a:endParaRPr lang="fr-FR" dirty="0"/>
          </a:p>
        </p:txBody>
      </p:sp>
      <p:sp>
        <p:nvSpPr>
          <p:cNvPr id="14" name="TextBox 13"/>
          <p:cNvSpPr txBox="1"/>
          <p:nvPr/>
        </p:nvSpPr>
        <p:spPr>
          <a:xfrm>
            <a:off x="602032" y="6488668"/>
            <a:ext cx="811441" cy="369332"/>
          </a:xfrm>
          <a:prstGeom prst="rect">
            <a:avLst/>
          </a:prstGeom>
          <a:solidFill>
            <a:schemeClr val="bg1"/>
          </a:solidFill>
        </p:spPr>
        <p:txBody>
          <a:bodyPr wrap="none" rtlCol="0">
            <a:spAutoFit/>
          </a:bodyPr>
          <a:lstStyle/>
          <a:p>
            <a:r>
              <a:rPr lang="fr-FR" dirty="0" smtClean="0"/>
              <a:t>South</a:t>
            </a:r>
            <a:endParaRPr lang="fr-FR" dirty="0"/>
          </a:p>
        </p:txBody>
      </p:sp>
      <p:pic>
        <p:nvPicPr>
          <p:cNvPr id="2054" name="Picture 6" descr="C:\Documents and Settings\martineau\Mes documents\TREND\docs\presProjet\presARENA2010.key\antenna1-1.jpg"/>
          <p:cNvPicPr>
            <a:picLocks noChangeAspect="1" noChangeArrowheads="1"/>
          </p:cNvPicPr>
          <p:nvPr/>
        </p:nvPicPr>
        <p:blipFill rotWithShape="1">
          <a:blip r:embed="rId6">
            <a:extLst>
              <a:ext uri="{28A0092B-C50C-407E-A947-70E740481C1C}">
                <a14:useLocalDpi xmlns:a14="http://schemas.microsoft.com/office/drawing/2010/main" val="0"/>
              </a:ext>
            </a:extLst>
          </a:blip>
          <a:srcRect l="5067" r="12605"/>
          <a:stretch/>
        </p:blipFill>
        <p:spPr bwMode="auto">
          <a:xfrm>
            <a:off x="5940152" y="1679826"/>
            <a:ext cx="3134478" cy="37296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09044" y="6310492"/>
            <a:ext cx="792088" cy="35635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DAQ</a:t>
            </a:r>
            <a:endParaRPr lang="fr-FR" sz="1600" b="1" dirty="0">
              <a:solidFill>
                <a:schemeClr val="tx1"/>
              </a:solidFill>
            </a:endParaRPr>
          </a:p>
        </p:txBody>
      </p:sp>
      <p:cxnSp>
        <p:nvCxnSpPr>
          <p:cNvPr id="4" name="Straight Arrow Connector 3"/>
          <p:cNvCxnSpPr/>
          <p:nvPr/>
        </p:nvCxnSpPr>
        <p:spPr>
          <a:xfrm>
            <a:off x="184853" y="320766"/>
            <a:ext cx="0" cy="6093905"/>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389" y="3068960"/>
            <a:ext cx="729687" cy="369332"/>
          </a:xfrm>
          <a:prstGeom prst="rect">
            <a:avLst/>
          </a:prstGeom>
          <a:noFill/>
        </p:spPr>
        <p:txBody>
          <a:bodyPr wrap="none" rtlCol="0">
            <a:spAutoFit/>
          </a:bodyPr>
          <a:lstStyle/>
          <a:p>
            <a:r>
              <a:rPr lang="fr-FR" b="1" dirty="0" smtClean="0">
                <a:solidFill>
                  <a:schemeClr val="bg1"/>
                </a:solidFill>
              </a:rPr>
              <a:t>4 km</a:t>
            </a:r>
            <a:endParaRPr lang="en-US" b="1" dirty="0">
              <a:solidFill>
                <a:schemeClr val="bg1"/>
              </a:solidFill>
            </a:endParaRPr>
          </a:p>
        </p:txBody>
      </p:sp>
      <p:cxnSp>
        <p:nvCxnSpPr>
          <p:cNvPr id="16" name="Straight Arrow Connector 15"/>
          <p:cNvCxnSpPr/>
          <p:nvPr/>
        </p:nvCxnSpPr>
        <p:spPr>
          <a:xfrm flipH="1">
            <a:off x="1322112" y="6237312"/>
            <a:ext cx="7211168"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63888" y="6304001"/>
            <a:ext cx="729687" cy="369332"/>
          </a:xfrm>
          <a:prstGeom prst="rect">
            <a:avLst/>
          </a:prstGeom>
          <a:noFill/>
        </p:spPr>
        <p:txBody>
          <a:bodyPr wrap="none" rtlCol="0">
            <a:spAutoFit/>
          </a:bodyPr>
          <a:lstStyle/>
          <a:p>
            <a:r>
              <a:rPr lang="fr-FR" b="1" dirty="0">
                <a:solidFill>
                  <a:schemeClr val="bg1"/>
                </a:solidFill>
              </a:rPr>
              <a:t>3</a:t>
            </a:r>
            <a:r>
              <a:rPr lang="fr-FR" b="1" dirty="0" smtClean="0">
                <a:solidFill>
                  <a:schemeClr val="bg1"/>
                </a:solidFill>
              </a:rPr>
              <a:t> km</a:t>
            </a:r>
            <a:endParaRPr lang="en-US" b="1" dirty="0">
              <a:solidFill>
                <a:schemeClr val="bg1"/>
              </a:solidFill>
            </a:endParaRPr>
          </a:p>
        </p:txBody>
      </p:sp>
      <p:sp>
        <p:nvSpPr>
          <p:cNvPr id="19" name="Rectangle 17"/>
          <p:cNvSpPr>
            <a:spLocks/>
          </p:cNvSpPr>
          <p:nvPr/>
        </p:nvSpPr>
        <p:spPr bwMode="auto">
          <a:xfrm>
            <a:off x="7299560" y="5378610"/>
            <a:ext cx="95884" cy="52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endParaRPr lang="en-US"/>
          </a:p>
        </p:txBody>
      </p:sp>
      <p:sp>
        <p:nvSpPr>
          <p:cNvPr id="8" name="Rectangle 7"/>
          <p:cNvSpPr/>
          <p:nvPr/>
        </p:nvSpPr>
        <p:spPr>
          <a:xfrm>
            <a:off x="4484694" y="2708920"/>
            <a:ext cx="1599474" cy="2031325"/>
          </a:xfrm>
          <a:prstGeom prst="rect">
            <a:avLst/>
          </a:prstGeom>
        </p:spPr>
        <p:txBody>
          <a:bodyPr wrap="square">
            <a:spAutoFit/>
          </a:bodyPr>
          <a:lstStyle/>
          <a:p>
            <a:pPr algn="ctr"/>
            <a:r>
              <a:rPr lang="fr-FR" b="1" dirty="0" smtClean="0"/>
              <a:t>127 log </a:t>
            </a:r>
            <a:r>
              <a:rPr lang="fr-FR" b="1" dirty="0" err="1" smtClean="0"/>
              <a:t>periodical</a:t>
            </a:r>
            <a:r>
              <a:rPr lang="fr-FR" b="1" dirty="0" smtClean="0"/>
              <a:t> </a:t>
            </a:r>
            <a:r>
              <a:rPr lang="fr-FR" b="1" dirty="0" err="1" smtClean="0"/>
              <a:t>antennas</a:t>
            </a:r>
            <a:r>
              <a:rPr lang="fr-FR" b="1" dirty="0" smtClean="0"/>
              <a:t> </a:t>
            </a:r>
          </a:p>
          <a:p>
            <a:pPr algn="ctr"/>
            <a:r>
              <a:rPr lang="fr-FR" dirty="0" smtClean="0"/>
              <a:t>x </a:t>
            </a:r>
          </a:p>
          <a:p>
            <a:pPr algn="ctr"/>
            <a:r>
              <a:rPr lang="fr-FR" b="1" dirty="0" smtClean="0"/>
              <a:t>80 </a:t>
            </a:r>
            <a:r>
              <a:rPr lang="fr-FR" b="1" dirty="0" err="1" smtClean="0"/>
              <a:t>pods</a:t>
            </a:r>
            <a:r>
              <a:rPr lang="fr-FR" b="1" dirty="0" smtClean="0"/>
              <a:t> </a:t>
            </a:r>
            <a:r>
              <a:rPr lang="fr-FR" dirty="0" err="1" smtClean="0"/>
              <a:t>along</a:t>
            </a:r>
            <a:r>
              <a:rPr lang="fr-FR" dirty="0" smtClean="0"/>
              <a:t> </a:t>
            </a:r>
          </a:p>
          <a:p>
            <a:pPr algn="ctr"/>
            <a:r>
              <a:rPr lang="fr-FR" b="1" dirty="0" smtClean="0"/>
              <a:t>2 </a:t>
            </a:r>
            <a:r>
              <a:rPr lang="fr-FR" b="1" dirty="0" err="1" smtClean="0"/>
              <a:t>baselines</a:t>
            </a:r>
            <a:endParaRPr lang="fr-FR" b="1" dirty="0"/>
          </a:p>
        </p:txBody>
      </p:sp>
      <p:pic>
        <p:nvPicPr>
          <p:cNvPr id="18" name="Picture 1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9860" y="1340768"/>
            <a:ext cx="4454770" cy="415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031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071562" y="-178594"/>
            <a:ext cx="7358063" cy="1714500"/>
          </a:xfrm>
        </p:spPr>
        <p:txBody>
          <a:bodyPr/>
          <a:lstStyle/>
          <a:p>
            <a:pPr eaLnBrk="1" hangingPunct="1"/>
            <a:r>
              <a:rPr lang="en-US" dirty="0" smtClean="0"/>
              <a:t>TREND prototype (2009)</a:t>
            </a:r>
          </a:p>
        </p:txBody>
      </p:sp>
      <p:sp>
        <p:nvSpPr>
          <p:cNvPr id="34819" name="Rectangle 2"/>
          <p:cNvSpPr>
            <a:spLocks/>
          </p:cNvSpPr>
          <p:nvPr/>
        </p:nvSpPr>
        <p:spPr bwMode="auto">
          <a:xfrm>
            <a:off x="402233" y="948779"/>
            <a:ext cx="303609" cy="33932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27562" bIns="0"/>
          <a:lstStyle/>
          <a:p>
            <a:pPr marL="26788">
              <a:lnSpc>
                <a:spcPct val="93000"/>
              </a:lnSpc>
              <a:spcBef>
                <a:spcPts val="1055"/>
              </a:spcBef>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pPr>
            <a:r>
              <a:rPr lang="en-US" sz="1900" b="1">
                <a:solidFill>
                  <a:srgbClr val="000000"/>
                </a:solidFill>
                <a:latin typeface="Arial" charset="0"/>
                <a:cs typeface="Arial" charset="0"/>
                <a:sym typeface="Arial" charset="0"/>
              </a:rPr>
              <a:t>N</a:t>
            </a:r>
          </a:p>
        </p:txBody>
      </p:sp>
      <p:pic>
        <p:nvPicPr>
          <p:cNvPr id="34820" name="Picture 3"/>
          <p:cNvPicPr>
            <a:picLocks noChangeArrowheads="1"/>
          </p:cNvPicPr>
          <p:nvPr/>
        </p:nvPicPr>
        <p:blipFill>
          <a:blip r:embed="rId2" cstate="print">
            <a:extLst>
              <a:ext uri="{28A0092B-C50C-407E-A947-70E740481C1C}">
                <a14:useLocalDpi xmlns:a14="http://schemas.microsoft.com/office/drawing/2010/main" val="0"/>
              </a:ext>
            </a:extLst>
          </a:blip>
          <a:srcRect l="17285" t="2754" r="76141" b="18211"/>
          <a:stretch>
            <a:fillRect/>
          </a:stretch>
        </p:blipFill>
        <p:spPr bwMode="auto">
          <a:xfrm>
            <a:off x="395536" y="1261319"/>
            <a:ext cx="312539" cy="527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34821" name="Picture 4"/>
          <p:cNvPicPr>
            <a:picLocks noChangeArrowheads="1"/>
          </p:cNvPicPr>
          <p:nvPr/>
        </p:nvPicPr>
        <p:blipFill>
          <a:blip r:embed="rId3">
            <a:extLst>
              <a:ext uri="{28A0092B-C50C-407E-A947-70E740481C1C}">
                <a14:useLocalDpi xmlns:a14="http://schemas.microsoft.com/office/drawing/2010/main" val="0"/>
              </a:ext>
            </a:extLst>
          </a:blip>
          <a:srcRect l="25165" t="67422" r="3632" b="27553"/>
          <a:stretch>
            <a:fillRect/>
          </a:stretch>
        </p:blipFill>
        <p:spPr bwMode="auto">
          <a:xfrm>
            <a:off x="725537" y="5677049"/>
            <a:ext cx="7331273" cy="2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34824" name="Rectangle 7"/>
          <p:cNvSpPr>
            <a:spLocks/>
          </p:cNvSpPr>
          <p:nvPr/>
        </p:nvSpPr>
        <p:spPr bwMode="auto">
          <a:xfrm>
            <a:off x="8061276" y="5668119"/>
            <a:ext cx="303609" cy="31253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27562" bIns="0"/>
          <a:lstStyle/>
          <a:p>
            <a:pPr marL="26788">
              <a:lnSpc>
                <a:spcPct val="93000"/>
              </a:lnSpc>
              <a:spcBef>
                <a:spcPts val="1055"/>
              </a:spcBef>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pPr>
            <a:r>
              <a:rPr lang="en-US" sz="1700" b="1">
                <a:solidFill>
                  <a:srgbClr val="000000"/>
                </a:solidFill>
                <a:latin typeface="Arial" charset="0"/>
                <a:cs typeface="Arial" charset="0"/>
                <a:sym typeface="Arial" charset="0"/>
              </a:rPr>
              <a:t>E</a:t>
            </a:r>
          </a:p>
        </p:txBody>
      </p:sp>
      <p:sp>
        <p:nvSpPr>
          <p:cNvPr id="34825" name="Rectangle 8"/>
          <p:cNvSpPr>
            <a:spLocks/>
          </p:cNvSpPr>
          <p:nvPr/>
        </p:nvSpPr>
        <p:spPr bwMode="auto">
          <a:xfrm>
            <a:off x="402233" y="6529834"/>
            <a:ext cx="303609" cy="32146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27562" bIns="0"/>
          <a:lstStyle/>
          <a:p>
            <a:pPr marL="26788">
              <a:lnSpc>
                <a:spcPct val="93000"/>
              </a:lnSpc>
              <a:spcBef>
                <a:spcPts val="1055"/>
              </a:spcBef>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pPr>
            <a:r>
              <a:rPr lang="en-US" b="1">
                <a:solidFill>
                  <a:srgbClr val="000000"/>
                </a:solidFill>
                <a:latin typeface="Arial" charset="0"/>
                <a:cs typeface="Arial" charset="0"/>
                <a:sym typeface="Arial" charset="0"/>
              </a:rPr>
              <a:t>S</a:t>
            </a:r>
          </a:p>
        </p:txBody>
      </p:sp>
      <p:sp>
        <p:nvSpPr>
          <p:cNvPr id="34826" name="Rectangle 9"/>
          <p:cNvSpPr>
            <a:spLocks/>
          </p:cNvSpPr>
          <p:nvPr/>
        </p:nvSpPr>
        <p:spPr bwMode="auto">
          <a:xfrm>
            <a:off x="140643" y="5677049"/>
            <a:ext cx="303609" cy="31253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27562" bIns="0"/>
          <a:lstStyle/>
          <a:p>
            <a:pPr marL="26788">
              <a:lnSpc>
                <a:spcPct val="93000"/>
              </a:lnSpc>
              <a:spcBef>
                <a:spcPts val="1055"/>
              </a:spcBef>
              <a:tabLst>
                <a:tab pos="26788" algn="l"/>
                <a:tab pos="339316" algn="l"/>
                <a:tab pos="660773" algn="l"/>
                <a:tab pos="973301" algn="l"/>
                <a:tab pos="1285829" algn="l"/>
                <a:tab pos="1607287" algn="l"/>
                <a:tab pos="1919815" algn="l"/>
                <a:tab pos="2241272" algn="l"/>
                <a:tab pos="2553800" algn="l"/>
                <a:tab pos="2866328" algn="l"/>
                <a:tab pos="3187785" algn="l"/>
                <a:tab pos="3500313" algn="l"/>
                <a:tab pos="3812841" algn="l"/>
                <a:tab pos="4134298" algn="l"/>
                <a:tab pos="4446826" algn="l"/>
                <a:tab pos="4768284" algn="l"/>
                <a:tab pos="5080812" algn="l"/>
                <a:tab pos="5393339" algn="l"/>
                <a:tab pos="5714797" algn="l"/>
                <a:tab pos="6027325" algn="l"/>
                <a:tab pos="6339853" algn="l"/>
                <a:tab pos="6348782" algn="l"/>
              </a:tabLst>
            </a:pPr>
            <a:r>
              <a:rPr lang="en-US" sz="1700" b="1">
                <a:solidFill>
                  <a:srgbClr val="000000"/>
                </a:solidFill>
                <a:latin typeface="Arial" charset="0"/>
                <a:cs typeface="Arial" charset="0"/>
                <a:sym typeface="Arial" charset="0"/>
              </a:rPr>
              <a:t>W</a:t>
            </a:r>
          </a:p>
        </p:txBody>
      </p:sp>
      <p:sp>
        <p:nvSpPr>
          <p:cNvPr id="45066" name="Rectangle 10"/>
          <p:cNvSpPr>
            <a:spLocks/>
          </p:cNvSpPr>
          <p:nvPr/>
        </p:nvSpPr>
        <p:spPr bwMode="auto">
          <a:xfrm>
            <a:off x="5813227" y="5697141"/>
            <a:ext cx="1080492" cy="223242"/>
          </a:xfrm>
          <a:prstGeom prst="rect">
            <a:avLst/>
          </a:prstGeom>
          <a:noFill/>
          <a:ln w="63500">
            <a:solidFill>
              <a:srgbClr val="FCBD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5067" name="Group 11"/>
          <p:cNvGrpSpPr>
            <a:grpSpLocks/>
          </p:cNvGrpSpPr>
          <p:nvPr/>
        </p:nvGrpSpPr>
        <p:grpSpPr bwMode="auto">
          <a:xfrm>
            <a:off x="899593" y="1697061"/>
            <a:ext cx="3925714" cy="3602708"/>
            <a:chOff x="0" y="-46"/>
            <a:chExt cx="4112" cy="3554"/>
          </a:xfrm>
        </p:grpSpPr>
        <p:pic>
          <p:nvPicPr>
            <p:cNvPr id="34848" name="Picture 12"/>
            <p:cNvPicPr>
              <a:picLocks noChangeAspect="1" noChangeArrowheads="1"/>
            </p:cNvPicPr>
            <p:nvPr/>
          </p:nvPicPr>
          <p:blipFill>
            <a:blip r:embed="rId4">
              <a:extLst>
                <a:ext uri="{28A0092B-C50C-407E-A947-70E740481C1C}">
                  <a14:useLocalDpi xmlns:a14="http://schemas.microsoft.com/office/drawing/2010/main" val="0"/>
                </a:ext>
              </a:extLst>
            </a:blip>
            <a:srcRect l="7622" t="10976" r="22691"/>
            <a:stretch>
              <a:fillRect/>
            </a:stretch>
          </p:blipFill>
          <p:spPr bwMode="auto">
            <a:xfrm>
              <a:off x="0" y="0"/>
              <a:ext cx="4112" cy="350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49" name="Rectangle 13"/>
            <p:cNvSpPr>
              <a:spLocks/>
            </p:cNvSpPr>
            <p:nvPr/>
          </p:nvSpPr>
          <p:spPr bwMode="auto">
            <a:xfrm>
              <a:off x="452" y="-42"/>
              <a:ext cx="934" cy="54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en-US" dirty="0" smtClean="0">
                  <a:solidFill>
                    <a:schemeClr val="bg1"/>
                  </a:solidFill>
                  <a:ea typeface="Gill Sans" charset="0"/>
                  <a:cs typeface="Gill Sans" charset="0"/>
                </a:rPr>
                <a:t>21CMA </a:t>
              </a:r>
            </a:p>
            <a:p>
              <a:pPr algn="ctr"/>
              <a:r>
                <a:rPr lang="en-US" dirty="0">
                  <a:solidFill>
                    <a:schemeClr val="bg1"/>
                  </a:solidFill>
                  <a:ea typeface="Gill Sans" charset="0"/>
                  <a:cs typeface="Gill Sans" charset="0"/>
                </a:rPr>
                <a:t>p</a:t>
              </a:r>
              <a:r>
                <a:rPr lang="en-US" dirty="0" smtClean="0">
                  <a:solidFill>
                    <a:schemeClr val="bg1"/>
                  </a:solidFill>
                  <a:ea typeface="Gill Sans" charset="0"/>
                  <a:cs typeface="Gill Sans" charset="0"/>
                </a:rPr>
                <a:t>ods</a:t>
              </a:r>
              <a:endParaRPr lang="en-US" dirty="0">
                <a:solidFill>
                  <a:schemeClr val="bg1"/>
                </a:solidFill>
                <a:ea typeface="Gill Sans" charset="0"/>
                <a:cs typeface="Gill Sans" charset="0"/>
              </a:endParaRPr>
            </a:p>
          </p:txBody>
        </p:sp>
        <p:sp>
          <p:nvSpPr>
            <p:cNvPr id="34850" name="Rectangle 14"/>
            <p:cNvSpPr>
              <a:spLocks/>
            </p:cNvSpPr>
            <p:nvPr/>
          </p:nvSpPr>
          <p:spPr bwMode="auto">
            <a:xfrm>
              <a:off x="1818" y="-46"/>
              <a:ext cx="1012" cy="54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r>
                <a:rPr lang="en-US" dirty="0" smtClean="0">
                  <a:solidFill>
                    <a:schemeClr val="bg1"/>
                  </a:solidFill>
                  <a:ea typeface="Gill Sans" charset="0"/>
                  <a:cs typeface="Gill Sans" charset="0"/>
                </a:rPr>
                <a:t>TREND </a:t>
              </a:r>
            </a:p>
            <a:p>
              <a:r>
                <a:rPr lang="en-US" dirty="0" smtClean="0">
                  <a:solidFill>
                    <a:schemeClr val="bg1"/>
                  </a:solidFill>
                  <a:ea typeface="Gill Sans" charset="0"/>
                  <a:cs typeface="Gill Sans" charset="0"/>
                </a:rPr>
                <a:t>antenna</a:t>
              </a:r>
              <a:endParaRPr lang="en-US" dirty="0">
                <a:solidFill>
                  <a:schemeClr val="bg1"/>
                </a:solidFill>
                <a:ea typeface="Gill Sans" charset="0"/>
                <a:cs typeface="Gill Sans" charset="0"/>
              </a:endParaRPr>
            </a:p>
          </p:txBody>
        </p:sp>
        <p:sp>
          <p:nvSpPr>
            <p:cNvPr id="34852" name="Line 16"/>
            <p:cNvSpPr>
              <a:spLocks noChangeShapeType="1"/>
            </p:cNvSpPr>
            <p:nvPr/>
          </p:nvSpPr>
          <p:spPr bwMode="auto">
            <a:xfrm rot="10800000">
              <a:off x="2324" y="501"/>
              <a:ext cx="457" cy="701"/>
            </a:xfrm>
            <a:prstGeom prst="line">
              <a:avLst/>
            </a:prstGeom>
            <a:noFill/>
            <a:ln w="25400">
              <a:solidFill>
                <a:schemeClr val="accent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schemeClr val="bg1"/>
                </a:solidFill>
              </a:endParaRPr>
            </a:p>
          </p:txBody>
        </p:sp>
        <p:sp>
          <p:nvSpPr>
            <p:cNvPr id="34853" name="Line 17"/>
            <p:cNvSpPr>
              <a:spLocks noChangeShapeType="1"/>
            </p:cNvSpPr>
            <p:nvPr/>
          </p:nvSpPr>
          <p:spPr bwMode="auto">
            <a:xfrm rot="10800000">
              <a:off x="914" y="552"/>
              <a:ext cx="1035" cy="906"/>
            </a:xfrm>
            <a:prstGeom prst="line">
              <a:avLst/>
            </a:prstGeom>
            <a:noFill/>
            <a:ln w="25400">
              <a:solidFill>
                <a:schemeClr val="accent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schemeClr val="bg1"/>
                </a:solidFill>
              </a:endParaRPr>
            </a:p>
          </p:txBody>
        </p:sp>
        <p:sp>
          <p:nvSpPr>
            <p:cNvPr id="34854" name="Line 18"/>
            <p:cNvSpPr>
              <a:spLocks noChangeShapeType="1"/>
            </p:cNvSpPr>
            <p:nvPr/>
          </p:nvSpPr>
          <p:spPr bwMode="auto">
            <a:xfrm rot="10800000" flipH="1">
              <a:off x="146" y="552"/>
              <a:ext cx="656" cy="864"/>
            </a:xfrm>
            <a:prstGeom prst="line">
              <a:avLst/>
            </a:prstGeom>
            <a:noFill/>
            <a:ln w="25400">
              <a:solidFill>
                <a:schemeClr val="accent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schemeClr val="bg1"/>
                </a:solidFill>
              </a:endParaRPr>
            </a:p>
          </p:txBody>
        </p:sp>
        <p:sp>
          <p:nvSpPr>
            <p:cNvPr id="34855" name="Line 19"/>
            <p:cNvSpPr>
              <a:spLocks noChangeShapeType="1"/>
            </p:cNvSpPr>
            <p:nvPr/>
          </p:nvSpPr>
          <p:spPr bwMode="auto">
            <a:xfrm rot="10800000" flipH="1">
              <a:off x="856" y="544"/>
              <a:ext cx="0" cy="885"/>
            </a:xfrm>
            <a:prstGeom prst="line">
              <a:avLst/>
            </a:prstGeom>
            <a:noFill/>
            <a:ln w="25400">
              <a:solidFill>
                <a:schemeClr val="accent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solidFill>
                  <a:schemeClr val="bg1"/>
                </a:solidFill>
              </a:endParaRPr>
            </a:p>
          </p:txBody>
        </p:sp>
      </p:grpSp>
      <p:sp>
        <p:nvSpPr>
          <p:cNvPr id="45077" name="Rectangle 21"/>
          <p:cNvSpPr>
            <a:spLocks/>
          </p:cNvSpPr>
          <p:nvPr/>
        </p:nvSpPr>
        <p:spPr bwMode="auto">
          <a:xfrm>
            <a:off x="726404" y="6162845"/>
            <a:ext cx="8454108" cy="37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a:spcBef>
                <a:spcPts val="1195"/>
              </a:spcBef>
            </a:pPr>
            <a:r>
              <a:rPr lang="en-US" b="1" dirty="0" smtClean="0">
                <a:ea typeface="Papyrus" charset="0"/>
                <a:cs typeface="Papyrus" charset="0"/>
                <a:sym typeface="Papyrus" charset="0"/>
              </a:rPr>
              <a:t>First tests on site in June 2008. 6-antennas </a:t>
            </a:r>
            <a:r>
              <a:rPr lang="en-US" b="1" dirty="0">
                <a:ea typeface="Papyrus" charset="0"/>
                <a:cs typeface="Papyrus" charset="0"/>
                <a:sym typeface="Papyrus" charset="0"/>
              </a:rPr>
              <a:t>prototype </a:t>
            </a:r>
            <a:r>
              <a:rPr lang="en-US" b="1" dirty="0" smtClean="0">
                <a:ea typeface="Papyrus" charset="0"/>
                <a:cs typeface="Papyrus" charset="0"/>
                <a:sym typeface="Papyrus" charset="0"/>
              </a:rPr>
              <a:t>running in </a:t>
            </a:r>
            <a:r>
              <a:rPr lang="en-US" b="1" dirty="0">
                <a:ea typeface="Papyrus" charset="0"/>
                <a:cs typeface="Papyrus" charset="0"/>
                <a:sym typeface="Papyrus" charset="0"/>
              </a:rPr>
              <a:t>January </a:t>
            </a:r>
            <a:r>
              <a:rPr lang="en-US" b="1" dirty="0" smtClean="0">
                <a:ea typeface="Papyrus" charset="0"/>
                <a:cs typeface="Papyrus" charset="0"/>
                <a:sym typeface="Papyrus" charset="0"/>
              </a:rPr>
              <a:t>2009.    </a:t>
            </a:r>
            <a:endParaRPr lang="en-US" b="1" dirty="0">
              <a:ea typeface="Papyrus" charset="0"/>
              <a:cs typeface="Papyrus" charset="0"/>
              <a:sym typeface="Papyrus" charset="0"/>
            </a:endParaRPr>
          </a:p>
        </p:txBody>
      </p:sp>
      <p:grpSp>
        <p:nvGrpSpPr>
          <p:cNvPr id="47" name="Group 20"/>
          <p:cNvGrpSpPr>
            <a:grpSpLocks/>
          </p:cNvGrpSpPr>
          <p:nvPr/>
        </p:nvGrpSpPr>
        <p:grpSpPr bwMode="auto">
          <a:xfrm>
            <a:off x="4887606" y="1685727"/>
            <a:ext cx="4148733" cy="3919591"/>
            <a:chOff x="0" y="0"/>
            <a:chExt cx="2736" cy="2508"/>
          </a:xfrm>
        </p:grpSpPr>
        <p:grpSp>
          <p:nvGrpSpPr>
            <p:cNvPr id="48" name="Group 21"/>
            <p:cNvGrpSpPr>
              <a:grpSpLocks/>
            </p:cNvGrpSpPr>
            <p:nvPr/>
          </p:nvGrpSpPr>
          <p:grpSpPr bwMode="auto">
            <a:xfrm>
              <a:off x="0" y="0"/>
              <a:ext cx="2736" cy="2248"/>
              <a:chOff x="0" y="0"/>
              <a:chExt cx="2736" cy="2248"/>
            </a:xfrm>
          </p:grpSpPr>
          <p:grpSp>
            <p:nvGrpSpPr>
              <p:cNvPr id="56" name="Group 22"/>
              <p:cNvGrpSpPr>
                <a:grpSpLocks/>
              </p:cNvGrpSpPr>
              <p:nvPr/>
            </p:nvGrpSpPr>
            <p:grpSpPr bwMode="auto">
              <a:xfrm>
                <a:off x="0" y="0"/>
                <a:ext cx="2736" cy="2248"/>
                <a:chOff x="0" y="0"/>
                <a:chExt cx="2736" cy="2248"/>
              </a:xfrm>
            </p:grpSpPr>
            <p:pic>
              <p:nvPicPr>
                <p:cNvPr id="60" name="Picture 23"/>
                <p:cNvPicPr>
                  <a:picLocks noChangeAspect="1" noChangeArrowheads="1"/>
                </p:cNvPicPr>
                <p:nvPr/>
              </p:nvPicPr>
              <p:blipFill>
                <a:blip r:embed="rId5">
                  <a:extLst>
                    <a:ext uri="{28A0092B-C50C-407E-A947-70E740481C1C}">
                      <a14:useLocalDpi xmlns:a14="http://schemas.microsoft.com/office/drawing/2010/main" val="0"/>
                    </a:ext>
                  </a:extLst>
                </a:blip>
                <a:srcRect l="4494" t="2621" r="7303" b="748"/>
                <a:stretch>
                  <a:fillRect/>
                </a:stretch>
              </p:blipFill>
              <p:spPr bwMode="auto">
                <a:xfrm>
                  <a:off x="0" y="0"/>
                  <a:ext cx="2736" cy="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 name="Rectangle 24"/>
                <p:cNvSpPr>
                  <a:spLocks/>
                </p:cNvSpPr>
                <p:nvPr/>
              </p:nvSpPr>
              <p:spPr bwMode="auto">
                <a:xfrm>
                  <a:off x="17" y="17"/>
                  <a:ext cx="2701" cy="2213"/>
                </a:xfrm>
                <a:prstGeom prst="rect">
                  <a:avLst/>
                </a:prstGeom>
                <a:noFill/>
                <a:ln w="63500">
                  <a:solidFill>
                    <a:srgbClr val="FCBD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57" name="Group 25"/>
              <p:cNvGrpSpPr>
                <a:grpSpLocks/>
              </p:cNvGrpSpPr>
              <p:nvPr/>
            </p:nvGrpSpPr>
            <p:grpSpPr bwMode="auto">
              <a:xfrm>
                <a:off x="400" y="1121"/>
                <a:ext cx="256" cy="687"/>
                <a:chOff x="0" y="0"/>
                <a:chExt cx="255" cy="686"/>
              </a:xfrm>
            </p:grpSpPr>
            <p:sp>
              <p:nvSpPr>
                <p:cNvPr id="58" name="Rectangle 26"/>
                <p:cNvSpPr>
                  <a:spLocks/>
                </p:cNvSpPr>
                <p:nvPr/>
              </p:nvSpPr>
              <p:spPr bwMode="auto">
                <a:xfrm>
                  <a:off x="0" y="355"/>
                  <a:ext cx="2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600">
                      <a:solidFill>
                        <a:schemeClr val="tx1"/>
                      </a:solidFill>
                      <a:ea typeface="Gill Sans" charset="0"/>
                      <a:cs typeface="Gill Sans" charset="0"/>
                    </a:rPr>
                    <a:t>N</a:t>
                  </a:r>
                </a:p>
              </p:txBody>
            </p:sp>
            <p:sp>
              <p:nvSpPr>
                <p:cNvPr id="59" name="Line 27"/>
                <p:cNvSpPr>
                  <a:spLocks noChangeShapeType="1"/>
                </p:cNvSpPr>
                <p:nvPr/>
              </p:nvSpPr>
              <p:spPr bwMode="auto">
                <a:xfrm flipH="1">
                  <a:off x="133" y="0"/>
                  <a:ext cx="0" cy="360"/>
                </a:xfrm>
                <a:prstGeom prst="line">
                  <a:avLst/>
                </a:prstGeom>
                <a:noFill/>
                <a:ln w="25400">
                  <a:solidFill>
                    <a:srgbClr val="00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grpSp>
        <p:sp>
          <p:nvSpPr>
            <p:cNvPr id="49" name="AutoShape 28"/>
            <p:cNvSpPr>
              <a:spLocks/>
            </p:cNvSpPr>
            <p:nvPr/>
          </p:nvSpPr>
          <p:spPr bwMode="auto">
            <a:xfrm>
              <a:off x="680" y="600"/>
              <a:ext cx="184" cy="160"/>
            </a:xfrm>
            <a:prstGeom prst="triangle">
              <a:avLst>
                <a:gd name="adj" fmla="val 50000"/>
              </a:avLst>
            </a:prstGeom>
            <a:solidFill>
              <a:srgbClr val="F3EB00"/>
            </a:solidFill>
            <a:ln w="12700">
              <a:solidFill>
                <a:srgbClr val="000000"/>
              </a:solidFill>
              <a:miter lim="800000"/>
              <a:headEnd/>
              <a:tailEnd/>
            </a:ln>
          </p:spPr>
          <p:txBody>
            <a:bodyPr lIns="0" tIns="0" rIns="0" bIns="0"/>
            <a:lstStyle/>
            <a:p>
              <a:endParaRPr lang="en-US"/>
            </a:p>
          </p:txBody>
        </p:sp>
        <p:sp>
          <p:nvSpPr>
            <p:cNvPr id="50" name="AutoShape 29"/>
            <p:cNvSpPr>
              <a:spLocks/>
            </p:cNvSpPr>
            <p:nvPr/>
          </p:nvSpPr>
          <p:spPr bwMode="auto">
            <a:xfrm>
              <a:off x="952" y="968"/>
              <a:ext cx="184" cy="160"/>
            </a:xfrm>
            <a:prstGeom prst="triangle">
              <a:avLst>
                <a:gd name="adj" fmla="val 50000"/>
              </a:avLst>
            </a:prstGeom>
            <a:solidFill>
              <a:srgbClr val="F3EB00"/>
            </a:solidFill>
            <a:ln w="12700">
              <a:solidFill>
                <a:srgbClr val="000000"/>
              </a:solidFill>
              <a:miter lim="800000"/>
              <a:headEnd/>
              <a:tailEnd/>
            </a:ln>
          </p:spPr>
          <p:txBody>
            <a:bodyPr lIns="0" tIns="0" rIns="0" bIns="0"/>
            <a:lstStyle/>
            <a:p>
              <a:endParaRPr lang="en-US"/>
            </a:p>
          </p:txBody>
        </p:sp>
        <p:sp>
          <p:nvSpPr>
            <p:cNvPr id="51" name="AutoShape 30"/>
            <p:cNvSpPr>
              <a:spLocks/>
            </p:cNvSpPr>
            <p:nvPr/>
          </p:nvSpPr>
          <p:spPr bwMode="auto">
            <a:xfrm>
              <a:off x="1648" y="1664"/>
              <a:ext cx="184" cy="160"/>
            </a:xfrm>
            <a:prstGeom prst="triangle">
              <a:avLst>
                <a:gd name="adj" fmla="val 50000"/>
              </a:avLst>
            </a:prstGeom>
            <a:solidFill>
              <a:srgbClr val="F3EB00"/>
            </a:solidFill>
            <a:ln w="12700">
              <a:solidFill>
                <a:srgbClr val="000000"/>
              </a:solidFill>
              <a:miter lim="800000"/>
              <a:headEnd/>
              <a:tailEnd/>
            </a:ln>
          </p:spPr>
          <p:txBody>
            <a:bodyPr lIns="0" tIns="0" rIns="0" bIns="0"/>
            <a:lstStyle/>
            <a:p>
              <a:endParaRPr lang="en-US"/>
            </a:p>
          </p:txBody>
        </p:sp>
        <p:sp>
          <p:nvSpPr>
            <p:cNvPr id="52" name="AutoShape 31"/>
            <p:cNvSpPr>
              <a:spLocks/>
            </p:cNvSpPr>
            <p:nvPr/>
          </p:nvSpPr>
          <p:spPr bwMode="auto">
            <a:xfrm>
              <a:off x="1984" y="880"/>
              <a:ext cx="184" cy="160"/>
            </a:xfrm>
            <a:prstGeom prst="triangle">
              <a:avLst>
                <a:gd name="adj" fmla="val 50000"/>
              </a:avLst>
            </a:prstGeom>
            <a:solidFill>
              <a:srgbClr val="F3EB00"/>
            </a:solidFill>
            <a:ln w="12700">
              <a:solidFill>
                <a:srgbClr val="000000"/>
              </a:solidFill>
              <a:miter lim="800000"/>
              <a:headEnd/>
              <a:tailEnd/>
            </a:ln>
          </p:spPr>
          <p:txBody>
            <a:bodyPr lIns="0" tIns="0" rIns="0" bIns="0"/>
            <a:lstStyle/>
            <a:p>
              <a:endParaRPr lang="en-US"/>
            </a:p>
          </p:txBody>
        </p:sp>
        <p:sp>
          <p:nvSpPr>
            <p:cNvPr id="53" name="AutoShape 32"/>
            <p:cNvSpPr>
              <a:spLocks/>
            </p:cNvSpPr>
            <p:nvPr/>
          </p:nvSpPr>
          <p:spPr bwMode="auto">
            <a:xfrm>
              <a:off x="2184" y="544"/>
              <a:ext cx="184" cy="160"/>
            </a:xfrm>
            <a:prstGeom prst="triangle">
              <a:avLst>
                <a:gd name="adj" fmla="val 50000"/>
              </a:avLst>
            </a:prstGeom>
            <a:solidFill>
              <a:srgbClr val="F3EB00"/>
            </a:solidFill>
            <a:ln w="12700">
              <a:solidFill>
                <a:srgbClr val="000000"/>
              </a:solidFill>
              <a:miter lim="800000"/>
              <a:headEnd/>
              <a:tailEnd/>
            </a:ln>
          </p:spPr>
          <p:txBody>
            <a:bodyPr lIns="0" tIns="0" rIns="0" bIns="0"/>
            <a:lstStyle/>
            <a:p>
              <a:endParaRPr lang="en-US"/>
            </a:p>
          </p:txBody>
        </p:sp>
        <p:sp>
          <p:nvSpPr>
            <p:cNvPr id="54" name="AutoShape 33"/>
            <p:cNvSpPr>
              <a:spLocks/>
            </p:cNvSpPr>
            <p:nvPr/>
          </p:nvSpPr>
          <p:spPr bwMode="auto">
            <a:xfrm>
              <a:off x="1448" y="544"/>
              <a:ext cx="184" cy="160"/>
            </a:xfrm>
            <a:prstGeom prst="triangle">
              <a:avLst>
                <a:gd name="adj" fmla="val 50000"/>
              </a:avLst>
            </a:prstGeom>
            <a:solidFill>
              <a:srgbClr val="F3EB00"/>
            </a:solidFill>
            <a:ln w="12700">
              <a:solidFill>
                <a:srgbClr val="000000"/>
              </a:solidFill>
              <a:miter lim="800000"/>
              <a:headEnd/>
              <a:tailEnd/>
            </a:ln>
          </p:spPr>
          <p:txBody>
            <a:bodyPr lIns="0" tIns="0" rIns="0" bIns="0"/>
            <a:lstStyle/>
            <a:p>
              <a:endParaRPr lang="en-US"/>
            </a:p>
          </p:txBody>
        </p:sp>
        <p:sp>
          <p:nvSpPr>
            <p:cNvPr id="55" name="AutoShape 34"/>
            <p:cNvSpPr>
              <a:spLocks/>
            </p:cNvSpPr>
            <p:nvPr/>
          </p:nvSpPr>
          <p:spPr bwMode="auto">
            <a:xfrm rot="17413491">
              <a:off x="784" y="1964"/>
              <a:ext cx="520" cy="568"/>
            </a:xfrm>
            <a:prstGeom prst="rightArrow">
              <a:avLst>
                <a:gd name="adj1" fmla="val 44185"/>
                <a:gd name="adj2" fmla="val 47796"/>
              </a:avLst>
            </a:prstGeom>
            <a:blipFill dpi="0" rotWithShape="0">
              <a:blip r:embed="rId6"/>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grpSp>
    </p:spTree>
    <p:extLst>
      <p:ext uri="{BB962C8B-B14F-4D97-AF65-F5344CB8AC3E}">
        <p14:creationId xmlns:p14="http://schemas.microsoft.com/office/powerpoint/2010/main" val="79537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iterate type="lt">
                                    <p:tmPct val="100000"/>
                                  </p:iterate>
                                  <p:childTnLst>
                                    <p:set>
                                      <p:cBhvr>
                                        <p:cTn id="6" dur="1" fill="hold">
                                          <p:stCondLst>
                                            <p:cond delay="0"/>
                                          </p:stCondLst>
                                        </p:cTn>
                                        <p:tgtEl>
                                          <p:spTgt spid="45066"/>
                                        </p:tgtEl>
                                        <p:attrNameLst>
                                          <p:attrName>style.visibility</p:attrName>
                                        </p:attrNameLst>
                                      </p:cBhvr>
                                      <p:to>
                                        <p:strVal val="visible"/>
                                      </p:to>
                                    </p:set>
                                    <p:anim calcmode="lin" valueType="num">
                                      <p:cBhvr>
                                        <p:cTn id="7" dur="75" fill="hold"/>
                                        <p:tgtEl>
                                          <p:spTgt spid="45066"/>
                                        </p:tgtEl>
                                        <p:attrNameLst>
                                          <p:attrName>ppt_w</p:attrName>
                                        </p:attrNameLst>
                                      </p:cBhvr>
                                      <p:tavLst>
                                        <p:tav tm="0">
                                          <p:val>
                                            <p:fltVal val="0"/>
                                          </p:val>
                                        </p:tav>
                                        <p:tav tm="100000">
                                          <p:val>
                                            <p:strVal val="#ppt_w"/>
                                          </p:val>
                                        </p:tav>
                                      </p:tavLst>
                                    </p:anim>
                                    <p:anim calcmode="lin" valueType="num">
                                      <p:cBhvr>
                                        <p:cTn id="8" dur="75" fill="hold"/>
                                        <p:tgtEl>
                                          <p:spTgt spid="4506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4506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animBg="1"/>
      <p:bldP spid="450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1"/>
          <p:cNvSpPr>
            <a:spLocks noChangeShapeType="1"/>
          </p:cNvSpPr>
          <p:nvPr/>
        </p:nvSpPr>
        <p:spPr bwMode="auto">
          <a:xfrm>
            <a:off x="4904631" y="2797225"/>
            <a:ext cx="3130972" cy="0"/>
          </a:xfrm>
          <a:prstGeom prst="line">
            <a:avLst/>
          </a:prstGeom>
          <a:noFill/>
          <a:ln w="5080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35" name="Rectangle 2"/>
          <p:cNvSpPr>
            <a:spLocks noGrp="1" noChangeArrowheads="1"/>
          </p:cNvSpPr>
          <p:nvPr>
            <p:ph type="title"/>
          </p:nvPr>
        </p:nvSpPr>
        <p:spPr>
          <a:xfrm>
            <a:off x="892969" y="-169664"/>
            <a:ext cx="7358063" cy="1714500"/>
          </a:xfrm>
        </p:spPr>
        <p:txBody>
          <a:bodyPr/>
          <a:lstStyle/>
          <a:p>
            <a:pPr eaLnBrk="1" hangingPunct="1"/>
            <a:r>
              <a:rPr lang="en-US" dirty="0" smtClean="0"/>
              <a:t>TREND prototype setup</a:t>
            </a:r>
          </a:p>
        </p:txBody>
      </p:sp>
      <p:sp>
        <p:nvSpPr>
          <p:cNvPr id="21507" name="AutoShape 3"/>
          <p:cNvSpPr>
            <a:spLocks/>
          </p:cNvSpPr>
          <p:nvPr/>
        </p:nvSpPr>
        <p:spPr bwMode="auto">
          <a:xfrm>
            <a:off x="7947422" y="2205633"/>
            <a:ext cx="1196578" cy="1223367"/>
          </a:xfrm>
          <a:custGeom>
            <a:avLst/>
            <a:gdLst/>
            <a:ahLst/>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blipFill dpi="0" rotWithShape="0">
            <a:blip r:embed="rId2"/>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defRPr/>
            </a:pPr>
            <a:r>
              <a:rPr lang="en-US" sz="2100" dirty="0">
                <a:effectLst>
                  <a:outerShdw blurRad="38100" dist="38100" dir="2700000" algn="tl">
                    <a:srgbClr val="C0C0C0"/>
                  </a:outerShdw>
                </a:effectLst>
                <a:ea typeface="Gill Sans" charset="0"/>
                <a:cs typeface="Gill Sans" charset="0"/>
              </a:rPr>
              <a:t>pod</a:t>
            </a:r>
          </a:p>
        </p:txBody>
      </p:sp>
      <p:sp>
        <p:nvSpPr>
          <p:cNvPr id="18437" name="Line 4"/>
          <p:cNvSpPr>
            <a:spLocks noChangeShapeType="1"/>
          </p:cNvSpPr>
          <p:nvPr/>
        </p:nvSpPr>
        <p:spPr bwMode="auto">
          <a:xfrm rot="10800000" flipH="1">
            <a:off x="2336230" y="2788295"/>
            <a:ext cx="2312789" cy="3349"/>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1509" name="Rectangle 5"/>
          <p:cNvSpPr>
            <a:spLocks/>
          </p:cNvSpPr>
          <p:nvPr/>
        </p:nvSpPr>
        <p:spPr bwMode="auto">
          <a:xfrm>
            <a:off x="250031" y="2411016"/>
            <a:ext cx="1750219" cy="211633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lgn="ctr">
              <a:defRPr/>
            </a:pPr>
            <a:r>
              <a:rPr lang="en-US" dirty="0">
                <a:effectLst>
                  <a:outerShdw blurRad="38100" dist="38100" dir="2700000" algn="tl">
                    <a:srgbClr val="C0C0C0"/>
                  </a:outerShdw>
                </a:effectLst>
                <a:ea typeface="Gill Sans" charset="0"/>
                <a:cs typeface="Gill Sans" charset="0"/>
              </a:rPr>
              <a:t>DAQ room</a:t>
            </a:r>
          </a:p>
          <a:p>
            <a:pPr algn="ctr">
              <a:defRPr/>
            </a:pPr>
            <a:r>
              <a:rPr lang="en-US" dirty="0" smtClean="0">
                <a:effectLst>
                  <a:outerShdw blurRad="38100" dist="38100" dir="2700000" algn="tl">
                    <a:srgbClr val="C0C0C0"/>
                  </a:outerShdw>
                </a:effectLst>
                <a:ea typeface="Gill Sans" charset="0"/>
                <a:cs typeface="Gill Sans" charset="0"/>
              </a:rPr>
              <a:t>200MSamples/s </a:t>
            </a:r>
            <a:r>
              <a:rPr lang="en-US" dirty="0" err="1">
                <a:effectLst>
                  <a:outerShdw blurRad="38100" dist="38100" dir="2700000" algn="tl">
                    <a:srgbClr val="C0C0C0"/>
                  </a:outerShdw>
                </a:effectLst>
                <a:ea typeface="Gill Sans" charset="0"/>
                <a:cs typeface="Gill Sans" charset="0"/>
              </a:rPr>
              <a:t>ADC+CPU+disk</a:t>
            </a:r>
            <a:endParaRPr lang="en-US" dirty="0">
              <a:effectLst>
                <a:outerShdw blurRad="38100" dist="38100" dir="2700000" algn="tl">
                  <a:srgbClr val="C0C0C0"/>
                </a:outerShdw>
              </a:effectLst>
              <a:ea typeface="Gill Sans" charset="0"/>
              <a:cs typeface="Gill Sans" charset="0"/>
            </a:endParaRPr>
          </a:p>
        </p:txBody>
      </p:sp>
      <p:sp>
        <p:nvSpPr>
          <p:cNvPr id="18439" name="Rectangle 6"/>
          <p:cNvSpPr>
            <a:spLocks/>
          </p:cNvSpPr>
          <p:nvPr/>
        </p:nvSpPr>
        <p:spPr bwMode="auto">
          <a:xfrm>
            <a:off x="2857500" y="2433726"/>
            <a:ext cx="16430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200">
                <a:ea typeface="Gill Sans" charset="0"/>
                <a:cs typeface="Gill Sans" charset="0"/>
              </a:rPr>
              <a:t>optical fiber</a:t>
            </a:r>
          </a:p>
        </p:txBody>
      </p:sp>
      <p:sp>
        <p:nvSpPr>
          <p:cNvPr id="21511" name="AutoShape 7"/>
          <p:cNvSpPr>
            <a:spLocks/>
          </p:cNvSpPr>
          <p:nvPr/>
        </p:nvSpPr>
        <p:spPr bwMode="auto">
          <a:xfrm rot="-5400000">
            <a:off x="6666012" y="2235771"/>
            <a:ext cx="1044773" cy="1107281"/>
          </a:xfrm>
          <a:prstGeom prst="triangle">
            <a:avLst>
              <a:gd name="adj" fmla="val 50000"/>
            </a:avLst>
          </a:prstGeom>
          <a:blipFill dpi="0" rotWithShape="0">
            <a:blip r:embed="rId2"/>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defRPr/>
            </a:pPr>
            <a:r>
              <a:rPr lang="en-US" sz="1600" dirty="0">
                <a:effectLst>
                  <a:outerShdw blurRad="38100" dist="38100" dir="2700000" algn="tl">
                    <a:srgbClr val="C0C0C0"/>
                  </a:outerShdw>
                </a:effectLst>
                <a:ea typeface="Gill Sans" charset="0"/>
                <a:cs typeface="Gill Sans" charset="0"/>
              </a:rPr>
              <a:t>84dB</a:t>
            </a:r>
          </a:p>
        </p:txBody>
      </p:sp>
      <p:sp>
        <p:nvSpPr>
          <p:cNvPr id="21512" name="Rectangle 8"/>
          <p:cNvSpPr>
            <a:spLocks/>
          </p:cNvSpPr>
          <p:nvPr/>
        </p:nvSpPr>
        <p:spPr bwMode="auto">
          <a:xfrm>
            <a:off x="5072063" y="2553891"/>
            <a:ext cx="1446609" cy="48220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defRPr/>
            </a:pPr>
            <a:r>
              <a:rPr lang="en-US" sz="1500">
                <a:effectLst>
                  <a:outerShdw blurRad="38100" dist="38100" dir="2700000" algn="tl">
                    <a:srgbClr val="C0C0C0"/>
                  </a:outerShdw>
                </a:effectLst>
                <a:ea typeface="Gill Sans" charset="0"/>
                <a:cs typeface="Gill Sans" charset="0"/>
              </a:rPr>
              <a:t>50-200MHz filter</a:t>
            </a:r>
          </a:p>
        </p:txBody>
      </p:sp>
      <p:sp>
        <p:nvSpPr>
          <p:cNvPr id="18442" name="Oval 9"/>
          <p:cNvSpPr>
            <a:spLocks/>
          </p:cNvSpPr>
          <p:nvPr/>
        </p:nvSpPr>
        <p:spPr bwMode="auto">
          <a:xfrm>
            <a:off x="4572000" y="2634258"/>
            <a:ext cx="339328" cy="312539"/>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8443" name="Oval 10"/>
          <p:cNvSpPr>
            <a:spLocks/>
          </p:cNvSpPr>
          <p:nvPr/>
        </p:nvSpPr>
        <p:spPr bwMode="auto">
          <a:xfrm>
            <a:off x="2000250" y="2634258"/>
            <a:ext cx="339328" cy="312539"/>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8444" name="Rectangle 11"/>
          <p:cNvSpPr>
            <a:spLocks/>
          </p:cNvSpPr>
          <p:nvPr/>
        </p:nvSpPr>
        <p:spPr bwMode="auto">
          <a:xfrm>
            <a:off x="133776" y="1556618"/>
            <a:ext cx="9010055" cy="2232422"/>
          </a:xfrm>
          <a:prstGeom prst="rect">
            <a:avLst/>
          </a:prstGeom>
          <a:solidFill>
            <a:srgbClr val="E6E6E6">
              <a:alpha val="20000"/>
            </a:srgbClr>
          </a:solidFill>
          <a:ln w="50800">
            <a:solidFill>
              <a:schemeClr val="tx1">
                <a:alpha val="20000"/>
              </a:schemeClr>
            </a:solidFill>
            <a:miter lim="800000"/>
            <a:headEnd/>
            <a:tailEnd/>
          </a:ln>
        </p:spPr>
        <p:txBody>
          <a:bodyPr lIns="0" tIns="0" rIns="0" bIns="0"/>
          <a:lstStyle/>
          <a:p>
            <a:endParaRPr lang="en-US"/>
          </a:p>
        </p:txBody>
      </p:sp>
      <p:sp>
        <p:nvSpPr>
          <p:cNvPr id="18445" name="Rectangle 12"/>
          <p:cNvSpPr>
            <a:spLocks/>
          </p:cNvSpPr>
          <p:nvPr/>
        </p:nvSpPr>
        <p:spPr bwMode="auto">
          <a:xfrm>
            <a:off x="200201" y="1619508"/>
            <a:ext cx="2787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400" b="1" dirty="0">
                <a:solidFill>
                  <a:schemeClr val="tx1"/>
                </a:solidFill>
                <a:ea typeface="Gill Sans" charset="0"/>
                <a:cs typeface="Gill Sans" charset="0"/>
              </a:rPr>
              <a:t>21CMA acquisition</a:t>
            </a:r>
          </a:p>
        </p:txBody>
      </p:sp>
      <p:grpSp>
        <p:nvGrpSpPr>
          <p:cNvPr id="21517" name="Group 13"/>
          <p:cNvGrpSpPr>
            <a:grpSpLocks/>
          </p:cNvGrpSpPr>
          <p:nvPr/>
        </p:nvGrpSpPr>
        <p:grpSpPr bwMode="auto">
          <a:xfrm>
            <a:off x="133945" y="3764930"/>
            <a:ext cx="9010055" cy="2616398"/>
            <a:chOff x="56" y="20"/>
            <a:chExt cx="8072" cy="2344"/>
          </a:xfrm>
        </p:grpSpPr>
        <p:grpSp>
          <p:nvGrpSpPr>
            <p:cNvPr id="18447" name="Group 14"/>
            <p:cNvGrpSpPr>
              <a:grpSpLocks/>
            </p:cNvGrpSpPr>
            <p:nvPr/>
          </p:nvGrpSpPr>
          <p:grpSpPr bwMode="auto">
            <a:xfrm>
              <a:off x="1727" y="20"/>
              <a:ext cx="6235" cy="2259"/>
              <a:chOff x="0" y="20"/>
              <a:chExt cx="6234" cy="2259"/>
            </a:xfrm>
          </p:grpSpPr>
          <p:grpSp>
            <p:nvGrpSpPr>
              <p:cNvPr id="18451" name="Group 15"/>
              <p:cNvGrpSpPr>
                <a:grpSpLocks/>
              </p:cNvGrpSpPr>
              <p:nvPr/>
            </p:nvGrpSpPr>
            <p:grpSpPr bwMode="auto">
              <a:xfrm>
                <a:off x="5400" y="1218"/>
                <a:ext cx="834" cy="907"/>
                <a:chOff x="0" y="0"/>
                <a:chExt cx="834" cy="906"/>
              </a:xfrm>
            </p:grpSpPr>
            <p:sp>
              <p:nvSpPr>
                <p:cNvPr id="18460" name="Line 16"/>
                <p:cNvSpPr>
                  <a:spLocks noChangeShapeType="1"/>
                </p:cNvSpPr>
                <p:nvPr/>
              </p:nvSpPr>
              <p:spPr bwMode="auto">
                <a:xfrm>
                  <a:off x="248" y="293"/>
                  <a:ext cx="522" cy="0"/>
                </a:xfrm>
                <a:prstGeom prst="line">
                  <a:avLst/>
                </a:prstGeom>
                <a:noFill/>
                <a:ln w="25400">
                  <a:solidFill>
                    <a:srgbClr val="B3B3B3"/>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61" name="Line 17"/>
                <p:cNvSpPr>
                  <a:spLocks noChangeShapeType="1"/>
                </p:cNvSpPr>
                <p:nvPr/>
              </p:nvSpPr>
              <p:spPr bwMode="auto">
                <a:xfrm>
                  <a:off x="0" y="397"/>
                  <a:ext cx="762" cy="5"/>
                </a:xfrm>
                <a:prstGeom prst="line">
                  <a:avLst/>
                </a:prstGeom>
                <a:noFill/>
                <a:ln w="25400">
                  <a:solidFill>
                    <a:srgbClr val="B3B3B3"/>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62" name="Line 18"/>
                <p:cNvSpPr>
                  <a:spLocks noChangeShapeType="1"/>
                </p:cNvSpPr>
                <p:nvPr/>
              </p:nvSpPr>
              <p:spPr bwMode="auto">
                <a:xfrm rot="10800000" flipH="1">
                  <a:off x="448" y="189"/>
                  <a:ext cx="349" cy="8"/>
                </a:xfrm>
                <a:prstGeom prst="line">
                  <a:avLst/>
                </a:prstGeom>
                <a:noFill/>
                <a:ln w="25400">
                  <a:solidFill>
                    <a:srgbClr val="B3B3B3"/>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63" name="Line 19"/>
                <p:cNvSpPr>
                  <a:spLocks noChangeShapeType="1"/>
                </p:cNvSpPr>
                <p:nvPr/>
              </p:nvSpPr>
              <p:spPr bwMode="auto">
                <a:xfrm rot="10800000" flipH="1">
                  <a:off x="623" y="80"/>
                  <a:ext cx="179" cy="6"/>
                </a:xfrm>
                <a:prstGeom prst="line">
                  <a:avLst/>
                </a:prstGeom>
                <a:noFill/>
                <a:ln w="25400">
                  <a:solidFill>
                    <a:srgbClr val="B3B3B3"/>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64" name="Line 20"/>
                <p:cNvSpPr>
                  <a:spLocks noChangeShapeType="1"/>
                </p:cNvSpPr>
                <p:nvPr/>
              </p:nvSpPr>
              <p:spPr bwMode="auto">
                <a:xfrm flipH="1">
                  <a:off x="216" y="0"/>
                  <a:ext cx="618" cy="544"/>
                </a:xfrm>
                <a:prstGeom prst="line">
                  <a:avLst/>
                </a:prstGeom>
                <a:noFill/>
                <a:ln w="381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65" name="Line 21"/>
                <p:cNvSpPr>
                  <a:spLocks noChangeShapeType="1"/>
                </p:cNvSpPr>
                <p:nvPr/>
              </p:nvSpPr>
              <p:spPr bwMode="auto">
                <a:xfrm>
                  <a:off x="449" y="349"/>
                  <a:ext cx="1" cy="55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8452" name="Line 22"/>
              <p:cNvSpPr>
                <a:spLocks noChangeShapeType="1"/>
              </p:cNvSpPr>
              <p:nvPr/>
            </p:nvSpPr>
            <p:spPr bwMode="auto">
              <a:xfrm rot="10800000" flipH="1">
                <a:off x="2453" y="1818"/>
                <a:ext cx="2979" cy="22"/>
              </a:xfrm>
              <a:prstGeom prst="line">
                <a:avLst/>
              </a:prstGeom>
              <a:noFill/>
              <a:ln w="50800">
                <a:solidFill>
                  <a:srgbClr val="676767"/>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53" name="Line 23"/>
              <p:cNvSpPr>
                <a:spLocks noChangeShapeType="1"/>
              </p:cNvSpPr>
              <p:nvPr/>
            </p:nvSpPr>
            <p:spPr bwMode="auto">
              <a:xfrm>
                <a:off x="301" y="341"/>
                <a:ext cx="2163" cy="11"/>
              </a:xfrm>
              <a:prstGeom prst="line">
                <a:avLst/>
              </a:prstGeom>
              <a:noFill/>
              <a:ln w="508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454" name="Rectangle 24"/>
              <p:cNvSpPr>
                <a:spLocks/>
              </p:cNvSpPr>
              <p:nvPr/>
            </p:nvSpPr>
            <p:spPr bwMode="auto">
              <a:xfrm>
                <a:off x="768" y="20"/>
                <a:ext cx="147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200">
                    <a:ea typeface="Gill Sans" charset="0"/>
                    <a:cs typeface="Gill Sans" charset="0"/>
                  </a:rPr>
                  <a:t>optical fiber</a:t>
                </a:r>
              </a:p>
            </p:txBody>
          </p:sp>
          <p:sp>
            <p:nvSpPr>
              <p:cNvPr id="21529" name="AutoShape 25"/>
              <p:cNvSpPr>
                <a:spLocks/>
              </p:cNvSpPr>
              <p:nvPr/>
            </p:nvSpPr>
            <p:spPr bwMode="auto">
              <a:xfrm rot="-5400000">
                <a:off x="4204" y="1315"/>
                <a:ext cx="936" cy="992"/>
              </a:xfrm>
              <a:prstGeom prst="triangle">
                <a:avLst>
                  <a:gd name="adj" fmla="val 50000"/>
                </a:avLst>
              </a:prstGeom>
              <a:blipFill dpi="0" rotWithShape="0">
                <a:blip r:embed="rId2"/>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defRPr/>
                </a:pPr>
                <a:r>
                  <a:rPr lang="en-US" sz="1600" dirty="0">
                    <a:effectLst>
                      <a:outerShdw blurRad="38100" dist="38100" dir="2700000" algn="tl">
                        <a:srgbClr val="C0C0C0"/>
                      </a:outerShdw>
                    </a:effectLst>
                    <a:ea typeface="Gill Sans" charset="0"/>
                    <a:cs typeface="Gill Sans" charset="0"/>
                  </a:rPr>
                  <a:t>64dB</a:t>
                </a:r>
              </a:p>
            </p:txBody>
          </p:sp>
          <p:sp>
            <p:nvSpPr>
              <p:cNvPr id="21530" name="Rectangle 26"/>
              <p:cNvSpPr>
                <a:spLocks/>
              </p:cNvSpPr>
              <p:nvPr/>
            </p:nvSpPr>
            <p:spPr bwMode="auto">
              <a:xfrm>
                <a:off x="2776" y="1600"/>
                <a:ext cx="1297" cy="43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nchor="ctr"/>
              <a:lstStyle/>
              <a:p>
                <a:pPr>
                  <a:defRPr/>
                </a:pPr>
                <a:r>
                  <a:rPr lang="en-US" sz="1500">
                    <a:effectLst>
                      <a:outerShdw blurRad="38100" dist="38100" dir="2700000" algn="tl">
                        <a:srgbClr val="C0C0C0"/>
                      </a:outerShdw>
                    </a:effectLst>
                    <a:ea typeface="Gill Sans" charset="0"/>
                    <a:cs typeface="Gill Sans" charset="0"/>
                  </a:rPr>
                  <a:t>50-100MHz filter</a:t>
                </a:r>
              </a:p>
            </p:txBody>
          </p:sp>
          <p:sp>
            <p:nvSpPr>
              <p:cNvPr id="18457" name="Oval 27"/>
              <p:cNvSpPr>
                <a:spLocks/>
              </p:cNvSpPr>
              <p:nvPr/>
            </p:nvSpPr>
            <p:spPr bwMode="auto">
              <a:xfrm>
                <a:off x="2304" y="200"/>
                <a:ext cx="304" cy="280"/>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8458" name="Oval 28"/>
              <p:cNvSpPr>
                <a:spLocks/>
              </p:cNvSpPr>
              <p:nvPr/>
            </p:nvSpPr>
            <p:spPr bwMode="auto">
              <a:xfrm>
                <a:off x="0" y="200"/>
                <a:ext cx="304" cy="280"/>
              </a:xfrm>
              <a:prstGeom prst="ellipse">
                <a:avLst/>
              </a:prstGeom>
              <a:blipFill dpi="0" rotWithShape="0">
                <a:blip r:embed="rId2"/>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US"/>
              </a:p>
            </p:txBody>
          </p:sp>
          <p:sp>
            <p:nvSpPr>
              <p:cNvPr id="18459" name="Line 29"/>
              <p:cNvSpPr>
                <a:spLocks noChangeShapeType="1"/>
              </p:cNvSpPr>
              <p:nvPr/>
            </p:nvSpPr>
            <p:spPr bwMode="auto">
              <a:xfrm flipH="1">
                <a:off x="2456" y="488"/>
                <a:ext cx="0" cy="1344"/>
              </a:xfrm>
              <a:prstGeom prst="line">
                <a:avLst/>
              </a:prstGeom>
              <a:noFill/>
              <a:ln w="50800">
                <a:solidFill>
                  <a:srgbClr val="8080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8448" name="Group 30"/>
            <p:cNvGrpSpPr>
              <a:grpSpLocks/>
            </p:cNvGrpSpPr>
            <p:nvPr/>
          </p:nvGrpSpPr>
          <p:grpSpPr bwMode="auto">
            <a:xfrm>
              <a:off x="56" y="28"/>
              <a:ext cx="8072" cy="2336"/>
              <a:chOff x="56" y="-60"/>
              <a:chExt cx="8072" cy="2336"/>
            </a:xfrm>
          </p:grpSpPr>
          <p:sp>
            <p:nvSpPr>
              <p:cNvPr id="18449" name="Rectangle 31"/>
              <p:cNvSpPr>
                <a:spLocks/>
              </p:cNvSpPr>
              <p:nvPr/>
            </p:nvSpPr>
            <p:spPr bwMode="auto">
              <a:xfrm>
                <a:off x="56" y="-60"/>
                <a:ext cx="8072" cy="2336"/>
              </a:xfrm>
              <a:prstGeom prst="rect">
                <a:avLst/>
              </a:prstGeom>
              <a:solidFill>
                <a:srgbClr val="E6E6E6">
                  <a:alpha val="20000"/>
                </a:srgbClr>
              </a:solidFill>
              <a:ln w="50800">
                <a:solidFill>
                  <a:schemeClr val="tx1">
                    <a:alpha val="20000"/>
                  </a:schemeClr>
                </a:solidFill>
                <a:miter lim="800000"/>
                <a:headEnd/>
                <a:tailEnd/>
              </a:ln>
            </p:spPr>
            <p:txBody>
              <a:bodyPr lIns="0" tIns="0" rIns="0" bIns="0"/>
              <a:lstStyle/>
              <a:p>
                <a:endParaRPr lang="en-US"/>
              </a:p>
            </p:txBody>
          </p:sp>
          <p:sp>
            <p:nvSpPr>
              <p:cNvPr id="18450" name="Rectangle 32"/>
              <p:cNvSpPr>
                <a:spLocks/>
              </p:cNvSpPr>
              <p:nvPr/>
            </p:nvSpPr>
            <p:spPr bwMode="auto">
              <a:xfrm>
                <a:off x="81" y="1847"/>
                <a:ext cx="23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2400" b="1" dirty="0">
                    <a:solidFill>
                      <a:schemeClr val="tx1"/>
                    </a:solidFill>
                    <a:ea typeface="Gill Sans" charset="0"/>
                    <a:cs typeface="Gill Sans" charset="0"/>
                  </a:rPr>
                  <a:t>TREND acquisition</a:t>
                </a:r>
              </a:p>
            </p:txBody>
          </p:sp>
        </p:grpSp>
      </p:grpSp>
    </p:spTree>
    <p:extLst>
      <p:ext uri="{BB962C8B-B14F-4D97-AF65-F5344CB8AC3E}">
        <p14:creationId xmlns:p14="http://schemas.microsoft.com/office/powerpoint/2010/main" val="215866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8066</TotalTime>
  <Words>1417</Words>
  <Application>Microsoft Office PowerPoint</Application>
  <PresentationFormat>On-screen Show (4:3)</PresentationFormat>
  <Paragraphs>271</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The TIANSHAN RADIO EXPERIMENT FOR NEUTRINO DETECTION: an autonomous radio-array  for air showers detection</vt:lpstr>
      <vt:lpstr>Radio detection of EAS</vt:lpstr>
      <vt:lpstr>Radio  detection of EAS</vt:lpstr>
      <vt:lpstr>Radio detection of EAS</vt:lpstr>
      <vt:lpstr>The TREND site</vt:lpstr>
      <vt:lpstr>The electromagnetic environement</vt:lpstr>
      <vt:lpstr>The 21cm array a radio-interferometer for the study of the Epoch of Reionization (Wu XiangPing, NAOC) </vt:lpstr>
      <vt:lpstr>TREND prototype (2009)</vt:lpstr>
      <vt:lpstr>TREND prototype setup</vt:lpstr>
      <vt:lpstr>TREND prototype performances</vt:lpstr>
      <vt:lpstr>TREND prototype performances</vt:lpstr>
      <vt:lpstr>TREND antenna sensitivity</vt:lpstr>
      <vt:lpstr>TREND EAS search</vt:lpstr>
      <vt:lpstr>TREND EAS search Noisy periods rejection</vt:lpstr>
      <vt:lpstr>TREND EAS search</vt:lpstr>
      <vt:lpstr>TREND EAS search</vt:lpstr>
      <vt:lpstr>EAS shower reconstruction</vt:lpstr>
      <vt:lpstr>TREND 2nd phase (2010)</vt:lpstr>
      <vt:lpstr>Scintillator array</vt:lpstr>
      <vt:lpstr>Scintillator data</vt:lpstr>
      <vt:lpstr>Radio data</vt:lpstr>
      <vt:lpstr>Hybrid coincidences</vt:lpstr>
      <vt:lpstr>Hybrid coincidences</vt:lpstr>
      <vt:lpstr>Hybrid coincidences</vt:lpstr>
      <vt:lpstr>TREND 3rd phase (2011)</vt:lpstr>
      <vt:lpstr>Next steps</vt:lpstr>
      <vt:lpstr>Next steps</vt:lpstr>
      <vt:lpstr>TREND long term perspective</vt:lpstr>
      <vt:lpstr>Neutrino detection at TREND</vt:lpstr>
      <vt:lpstr>Detection cross sections</vt:lpstr>
      <vt:lpstr>Neutrinos flux limit</vt:lpstr>
      <vt:lpstr>Antenna R&amp;D</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martineau</dc:creator>
  <cp:lastModifiedBy>martineau</cp:lastModifiedBy>
  <cp:revision>949</cp:revision>
  <dcterms:created xsi:type="dcterms:W3CDTF">2011-01-26T19:56:19Z</dcterms:created>
  <dcterms:modified xsi:type="dcterms:W3CDTF">2011-02-16T16:02:44Z</dcterms:modified>
</cp:coreProperties>
</file>