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1" r:id="rId4"/>
    <p:sldId id="263" r:id="rId5"/>
    <p:sldId id="267" r:id="rId6"/>
    <p:sldId id="268" r:id="rId7"/>
    <p:sldId id="264" r:id="rId8"/>
    <p:sldId id="265" r:id="rId9"/>
    <p:sldId id="266" r:id="rId10"/>
    <p:sldId id="271" r:id="rId11"/>
    <p:sldId id="269" r:id="rId12"/>
    <p:sldId id="272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EEE9"/>
    <a:srgbClr val="004AA4"/>
    <a:srgbClr val="005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CEB9C-F362-473C-A565-97ADF19629DA}" type="datetimeFigureOut">
              <a:rPr lang="zh-CN" altLang="en-US" smtClean="0"/>
              <a:pPr/>
              <a:t>2011-02-17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E6E43-7353-464D-825D-6835EED8A3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jianlimuban.com/xiaohui_images/down2.asp?url=20081015794227021.gi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emf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KM2A PMT testing platform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u="sng" dirty="0" smtClean="0"/>
              <a:t>FENG </a:t>
            </a:r>
            <a:r>
              <a:rPr lang="en-US" altLang="zh-CN" u="sng" dirty="0" err="1" smtClean="0"/>
              <a:t>Cunfeng</a:t>
            </a:r>
            <a:r>
              <a:rPr lang="en-US" altLang="zh-CN" dirty="0" smtClean="0"/>
              <a:t>, </a:t>
            </a:r>
          </a:p>
          <a:p>
            <a:r>
              <a:rPr lang="en-US" altLang="zh-CN" dirty="0" smtClean="0"/>
              <a:t>LI </a:t>
            </a:r>
            <a:r>
              <a:rPr lang="en-US" altLang="zh-CN" dirty="0" err="1" smtClean="0"/>
              <a:t>Chaoju</a:t>
            </a:r>
            <a:r>
              <a:rPr lang="en-US" altLang="zh-CN" dirty="0" smtClean="0"/>
              <a:t>,  SUN </a:t>
            </a:r>
            <a:r>
              <a:rPr lang="en-US" altLang="zh-CN" dirty="0" err="1" smtClean="0"/>
              <a:t>Yansheng</a:t>
            </a:r>
            <a:endParaRPr lang="en-US" altLang="zh-CN" dirty="0" smtClean="0"/>
          </a:p>
          <a:p>
            <a:r>
              <a:rPr lang="en-US" altLang="zh-CN" sz="2800" dirty="0" smtClean="0"/>
              <a:t>Shandong University</a:t>
            </a:r>
          </a:p>
          <a:p>
            <a:endParaRPr lang="en-US" altLang="zh-CN" sz="2800" u="sng" dirty="0" smtClean="0"/>
          </a:p>
          <a:p>
            <a:r>
              <a:rPr lang="en-US" altLang="zh-CN" sz="1700" b="1" dirty="0" smtClean="0"/>
              <a:t>THE 2</a:t>
            </a:r>
            <a:r>
              <a:rPr lang="en-US" altLang="zh-CN" sz="1700" b="1" baseline="30000" dirty="0" smtClean="0"/>
              <a:t>nd</a:t>
            </a:r>
            <a:r>
              <a:rPr lang="en-US" altLang="zh-CN" sz="1700" b="1" dirty="0" smtClean="0"/>
              <a:t> WORKSHOP OF AIR SHOWER DETECTION AT HIGH ALTITUDES</a:t>
            </a:r>
          </a:p>
          <a:p>
            <a:r>
              <a:rPr lang="en-US" altLang="zh-CN" sz="1700" dirty="0" smtClean="0"/>
              <a:t>IHEP, Beijing, 17~19, Feb.  2011 </a:t>
            </a:r>
          </a:p>
        </p:txBody>
      </p:sp>
      <p:pic>
        <p:nvPicPr>
          <p:cNvPr id="5" name="Picture 1" descr="山东大学校徽log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0840" y="188640"/>
            <a:ext cx="1587624" cy="1335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82EEE9">
                  <a:tint val="66000"/>
                  <a:satMod val="160000"/>
                </a:srgbClr>
              </a:gs>
              <a:gs pos="50000">
                <a:srgbClr val="82EEE9">
                  <a:tint val="44500"/>
                  <a:satMod val="160000"/>
                </a:srgbClr>
              </a:gs>
              <a:gs pos="100000">
                <a:srgbClr val="82EEE9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altLang="zh-CN" dirty="0" smtClean="0"/>
              <a:t>Gain &amp; Single photoelectron peak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Gain</a:t>
            </a:r>
          </a:p>
          <a:p>
            <a:pPr lvl="1"/>
            <a:r>
              <a:rPr lang="en-US" altLang="zh-CN" dirty="0" smtClean="0"/>
              <a:t>XP2622</a:t>
            </a:r>
          </a:p>
          <a:p>
            <a:pPr lvl="1"/>
            <a:r>
              <a:rPr lang="en-US" altLang="zh-CN" dirty="0" smtClean="0"/>
              <a:t>HV: 1400-2200V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Single photoelectron peak			</a:t>
            </a:r>
          </a:p>
          <a:p>
            <a:pPr lvl="1"/>
            <a:r>
              <a:rPr lang="en-US" altLang="zh-CN" dirty="0" smtClean="0"/>
              <a:t>XP2622</a:t>
            </a:r>
          </a:p>
          <a:p>
            <a:pPr lvl="1"/>
            <a:r>
              <a:rPr lang="en-US" altLang="zh-CN" dirty="0" smtClean="0"/>
              <a:t>HV: 1800V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pic>
        <p:nvPicPr>
          <p:cNvPr id="7" name="Picture 4" descr="2262zengyqu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412776"/>
            <a:ext cx="5472608" cy="3070613"/>
          </a:xfrm>
          <a:prstGeom prst="rect">
            <a:avLst/>
          </a:prstGeom>
          <a:noFill/>
        </p:spPr>
      </p:pic>
      <p:pic>
        <p:nvPicPr>
          <p:cNvPr id="8" name="Picture 4" descr="未命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1316" y="2565102"/>
            <a:ext cx="5437188" cy="4032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82EEE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dirty="0" smtClean="0"/>
              <a:t>Summary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The PMT testing platform almost ready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tx2"/>
                </a:solidFill>
              </a:rPr>
              <a:t>The platform is easy to use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One push, all results will automatic present</a:t>
            </a:r>
          </a:p>
          <a:p>
            <a:pPr lvl="2">
              <a:lnSpc>
                <a:spcPct val="150000"/>
              </a:lnSpc>
            </a:pPr>
            <a:r>
              <a:rPr lang="en-US" altLang="zh-CN" dirty="0" smtClean="0"/>
              <a:t>Except the oscilloscope, need switch manually.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tx2"/>
                </a:solidFill>
              </a:rPr>
              <a:t>The platform is speedy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One batch 15 PMTs, testing simultaneously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One or two batch per day.</a:t>
            </a:r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One year or half year will finish all 5,000 tubes.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19672" y="2793122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chemeClr val="tx2">
                    <a:lumMod val="75000"/>
                  </a:schemeClr>
                </a:solidFill>
              </a:rPr>
              <a:t>Thanks for your attention!</a:t>
            </a:r>
            <a:endParaRPr lang="zh-CN" alt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82EEE9">
                  <a:tint val="66000"/>
                  <a:satMod val="160000"/>
                </a:srgbClr>
              </a:gs>
              <a:gs pos="50000">
                <a:srgbClr val="82EEE9">
                  <a:tint val="44500"/>
                  <a:satMod val="160000"/>
                </a:srgbClr>
              </a:gs>
              <a:gs pos="100000">
                <a:srgbClr val="82EEE9">
                  <a:tint val="23500"/>
                  <a:satMod val="160000"/>
                </a:srgbClr>
              </a:gs>
            </a:gsLst>
            <a:lin ang="2700000" scaled="1"/>
            <a:tileRect/>
          </a:gra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en-US" altLang="zh-CN" dirty="0" smtClean="0"/>
              <a:t>Outline 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11560" y="1628800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US" altLang="zh-CN" sz="3200" dirty="0" smtClean="0"/>
              <a:t>  LHAASO KM2A PMT</a:t>
            </a:r>
          </a:p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US" altLang="zh-CN" sz="3200" dirty="0" smtClean="0"/>
              <a:t>  PMT testing scheme and instrument</a:t>
            </a:r>
          </a:p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US" altLang="zh-CN" sz="3200" dirty="0" smtClean="0"/>
              <a:t>  Primary testing results</a:t>
            </a:r>
          </a:p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US" altLang="zh-CN" sz="3200" dirty="0" smtClean="0"/>
              <a:t>  Summary </a:t>
            </a:r>
          </a:p>
          <a:p>
            <a:pPr>
              <a:buClr>
                <a:srgbClr val="0070C0"/>
              </a:buClr>
              <a:buFont typeface="Wingdings" pitchFamily="2" charset="2"/>
              <a:buChar char="Ø"/>
            </a:pPr>
            <a:endParaRPr lang="en-US" altLang="zh-CN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  <a:gradFill flip="none" rotWithShape="1">
            <a:gsLst>
              <a:gs pos="0">
                <a:srgbClr val="82EEE9">
                  <a:tint val="66000"/>
                  <a:satMod val="160000"/>
                </a:srgbClr>
              </a:gs>
              <a:gs pos="50000">
                <a:srgbClr val="82EEE9">
                  <a:tint val="44500"/>
                  <a:satMod val="160000"/>
                </a:srgbClr>
              </a:gs>
              <a:gs pos="100000">
                <a:srgbClr val="82EEE9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altLang="zh-CN" dirty="0" smtClean="0"/>
              <a:t>LHAASO KM2A PMT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zh-CN" dirty="0" smtClean="0"/>
              <a:t>KM2A detector unit:</a:t>
            </a:r>
          </a:p>
          <a:p>
            <a:pPr lvl="1">
              <a:lnSpc>
                <a:spcPct val="170000"/>
              </a:lnSpc>
            </a:pPr>
            <a:r>
              <a:rPr lang="en-US" altLang="zh-CN" dirty="0" smtClean="0"/>
              <a:t>Each detector unit consist of 16 plastic tiles and one PMT.</a:t>
            </a:r>
          </a:p>
          <a:p>
            <a:pPr lvl="1">
              <a:lnSpc>
                <a:spcPct val="170000"/>
              </a:lnSpc>
            </a:pPr>
            <a:r>
              <a:rPr lang="en-US" altLang="zh-CN" dirty="0" smtClean="0"/>
              <a:t>PMT couple to plastic tiles by around 100 optical fibers.</a:t>
            </a:r>
          </a:p>
          <a:p>
            <a:pPr lvl="1">
              <a:lnSpc>
                <a:spcPct val="170000"/>
              </a:lnSpc>
            </a:pPr>
            <a:r>
              <a:rPr lang="en-US" altLang="zh-CN" dirty="0" smtClean="0"/>
              <a:t>Dynamical range: 1~3000 charge particles</a:t>
            </a:r>
          </a:p>
          <a:p>
            <a:pPr lvl="1">
              <a:lnSpc>
                <a:spcPct val="170000"/>
              </a:lnSpc>
            </a:pPr>
            <a:r>
              <a:rPr lang="en-US" altLang="zh-CN" dirty="0" smtClean="0"/>
              <a:t>Total 5,000  units, means 5,000 PMTs</a:t>
            </a:r>
          </a:p>
          <a:p>
            <a:pPr>
              <a:lnSpc>
                <a:spcPct val="170000"/>
              </a:lnSpc>
            </a:pPr>
            <a:r>
              <a:rPr lang="en-US" altLang="zh-CN" dirty="0" smtClean="0"/>
              <a:t>Characteristics of PMT for KM2A</a:t>
            </a:r>
          </a:p>
          <a:p>
            <a:pPr lvl="1">
              <a:lnSpc>
                <a:spcPct val="17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altLang="zh-CN" dirty="0" smtClean="0"/>
              <a:t> anode linearity range:  ~100mA within 5%</a:t>
            </a:r>
          </a:p>
          <a:p>
            <a:pPr lvl="1">
              <a:lnSpc>
                <a:spcPct val="17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altLang="zh-CN" dirty="0" smtClean="0"/>
              <a:t> spatial uniformity: &lt;10% in the center region of the window</a:t>
            </a:r>
          </a:p>
          <a:p>
            <a:pPr lvl="1">
              <a:lnSpc>
                <a:spcPct val="17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altLang="zh-CN" dirty="0" smtClean="0"/>
              <a:t> TTS(transit time spread): ~1ns</a:t>
            </a:r>
          </a:p>
          <a:p>
            <a:pPr lvl="1">
              <a:lnSpc>
                <a:spcPct val="17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altLang="zh-CN" dirty="0" smtClean="0"/>
              <a:t>Low noise</a:t>
            </a:r>
          </a:p>
          <a:p>
            <a:pPr lvl="1">
              <a:lnSpc>
                <a:spcPct val="17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altLang="zh-CN" dirty="0" smtClean="0"/>
              <a:t> Gain: 10</a:t>
            </a:r>
            <a:r>
              <a:rPr lang="en-US" altLang="zh-CN" baseline="30000" dirty="0" smtClean="0"/>
              <a:t>6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2011/2/18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23C4496F-7819-4C2E-AE5C-044F0713D4DC}" type="slidenum">
              <a:rPr lang="fr-FR"/>
              <a:pPr/>
              <a:t>4</a:t>
            </a:fld>
            <a:endParaRPr lang="fr-FR" dirty="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894730"/>
          </a:xfrm>
          <a:gradFill flip="none" rotWithShape="1">
            <a:gsLst>
              <a:gs pos="0">
                <a:srgbClr val="82EEE9">
                  <a:tint val="66000"/>
                  <a:satMod val="160000"/>
                </a:srgbClr>
              </a:gs>
              <a:gs pos="50000">
                <a:srgbClr val="82EEE9">
                  <a:tint val="44500"/>
                  <a:satMod val="160000"/>
                </a:srgbClr>
              </a:gs>
              <a:gs pos="100000">
                <a:srgbClr val="82EEE9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en-US" altLang="zh-CN" sz="3200" dirty="0" smtClean="0"/>
              <a:t>Schematic diagram of the testing system</a:t>
            </a:r>
            <a:endParaRPr lang="en-US" altLang="zh-CN" sz="3200" dirty="0"/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1524000" y="990600"/>
            <a:ext cx="1219200" cy="553998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altLang="zh-CN" sz="1200" dirty="0">
                <a:ea typeface="宋体" charset="-122"/>
              </a:rPr>
              <a:t>PC</a:t>
            </a:r>
          </a:p>
          <a:p>
            <a:pPr algn="ctr" defTabSz="1019175">
              <a:spcBef>
                <a:spcPct val="50000"/>
              </a:spcBef>
            </a:pPr>
            <a:r>
              <a:rPr lang="en-US" altLang="zh-CN" sz="1200" dirty="0" err="1" smtClean="0">
                <a:ea typeface="宋体" charset="-122"/>
              </a:rPr>
              <a:t>WinXP+Labview</a:t>
            </a:r>
            <a:endParaRPr lang="en-US" altLang="zh-CN" sz="1200" dirty="0">
              <a:ea typeface="宋体" charset="-122"/>
            </a:endParaRP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2895600" cy="314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VME</a:t>
            </a:r>
            <a:endParaRPr lang="zh-CN" altLang="en-US" sz="1400" dirty="0">
              <a:ea typeface="宋体" charset="-122"/>
            </a:endParaRP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648200" y="1828800"/>
            <a:ext cx="1447800" cy="633413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HV </a:t>
            </a:r>
          </a:p>
          <a:p>
            <a:pPr algn="ctr" defTabSz="1019175"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SY1527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4800600" y="4684713"/>
            <a:ext cx="2209800" cy="106401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endParaRPr lang="zh-CN" altLang="en-US" dirty="0">
              <a:ea typeface="宋体" charset="-122"/>
            </a:endParaRPr>
          </a:p>
          <a:p>
            <a:pPr defTabSz="1019175">
              <a:spcBef>
                <a:spcPct val="50000"/>
              </a:spcBef>
            </a:pPr>
            <a:r>
              <a:rPr lang="zh-CN" altLang="en-US" sz="1000" dirty="0" smtClean="0">
                <a:solidFill>
                  <a:srgbClr val="004AA4"/>
                </a:solidFill>
                <a:ea typeface="宋体" charset="-122"/>
              </a:rPr>
              <a:t>         </a:t>
            </a:r>
            <a:endParaRPr lang="en-US" altLang="zh-CN" sz="1000" dirty="0" smtClean="0">
              <a:solidFill>
                <a:srgbClr val="004AA4"/>
              </a:solidFill>
              <a:ea typeface="宋体" charset="-122"/>
            </a:endParaRPr>
          </a:p>
          <a:p>
            <a:pPr defTabSz="1019175">
              <a:spcBef>
                <a:spcPct val="50000"/>
              </a:spcBef>
            </a:pPr>
            <a:r>
              <a:rPr lang="zh-CN" altLang="en-US" sz="1400" dirty="0" smtClean="0">
                <a:ea typeface="宋体" charset="-122"/>
              </a:rPr>
              <a:t>                     </a:t>
            </a:r>
            <a:r>
              <a:rPr lang="en-US" altLang="zh-CN" sz="2000" dirty="0" smtClean="0">
                <a:ea typeface="宋体" charset="-122"/>
              </a:rPr>
              <a:t>dark box</a:t>
            </a:r>
            <a:endParaRPr lang="zh-CN" altLang="en-US" sz="2000" dirty="0">
              <a:ea typeface="宋体" charset="-122"/>
            </a:endParaRPr>
          </a:p>
        </p:txBody>
      </p:sp>
      <p:sp>
        <p:nvSpPr>
          <p:cNvPr id="91143" name="Oval 7"/>
          <p:cNvSpPr>
            <a:spLocks noChangeArrowheads="1"/>
          </p:cNvSpPr>
          <p:nvPr/>
        </p:nvSpPr>
        <p:spPr bwMode="auto">
          <a:xfrm>
            <a:off x="4800600" y="4800600"/>
            <a:ext cx="152400" cy="152400"/>
          </a:xfrm>
          <a:prstGeom prst="ellipse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44" name="Oval 8"/>
          <p:cNvSpPr>
            <a:spLocks noChangeArrowheads="1"/>
          </p:cNvSpPr>
          <p:nvPr/>
        </p:nvSpPr>
        <p:spPr bwMode="auto">
          <a:xfrm>
            <a:off x="5029200" y="4800600"/>
            <a:ext cx="152400" cy="152400"/>
          </a:xfrm>
          <a:prstGeom prst="ellipse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45" name="Oval 9"/>
          <p:cNvSpPr>
            <a:spLocks noChangeArrowheads="1"/>
          </p:cNvSpPr>
          <p:nvPr/>
        </p:nvSpPr>
        <p:spPr bwMode="auto">
          <a:xfrm>
            <a:off x="5257800" y="4800600"/>
            <a:ext cx="152400" cy="152400"/>
          </a:xfrm>
          <a:prstGeom prst="ellipse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46" name="Oval 10"/>
          <p:cNvSpPr>
            <a:spLocks noChangeArrowheads="1"/>
          </p:cNvSpPr>
          <p:nvPr/>
        </p:nvSpPr>
        <p:spPr bwMode="auto">
          <a:xfrm>
            <a:off x="5486400" y="4800600"/>
            <a:ext cx="152400" cy="152400"/>
          </a:xfrm>
          <a:prstGeom prst="ellipse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47" name="Oval 11"/>
          <p:cNvSpPr>
            <a:spLocks noChangeArrowheads="1"/>
          </p:cNvSpPr>
          <p:nvPr/>
        </p:nvSpPr>
        <p:spPr bwMode="auto">
          <a:xfrm>
            <a:off x="6629400" y="4800600"/>
            <a:ext cx="152400" cy="152400"/>
          </a:xfrm>
          <a:prstGeom prst="ellipse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2292024" y="2209800"/>
            <a:ext cx="397201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QDC</a:t>
            </a:r>
            <a:endParaRPr lang="en-US" altLang="zh-CN" sz="1400" dirty="0">
              <a:ea typeface="宋体" charset="-122"/>
            </a:endParaRPr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1295400" y="2209800"/>
            <a:ext cx="403225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LTD</a:t>
            </a: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762000" y="2209800"/>
            <a:ext cx="403225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scale</a:t>
            </a:r>
          </a:p>
        </p:txBody>
      </p:sp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683568" y="3546723"/>
            <a:ext cx="1447800" cy="3143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Pulse generator</a:t>
            </a:r>
            <a:endParaRPr lang="zh-CN" altLang="en-US" sz="1400" dirty="0">
              <a:ea typeface="宋体" charset="-122"/>
            </a:endParaRPr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3048000" y="4876800"/>
            <a:ext cx="1524000" cy="314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Diffusion     filter</a:t>
            </a:r>
            <a:endParaRPr lang="zh-CN" altLang="en-US" sz="1400" dirty="0">
              <a:ea typeface="宋体" charset="-122"/>
            </a:endParaRP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2051720" y="4572000"/>
            <a:ext cx="539080" cy="2841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200" dirty="0" smtClean="0">
                <a:ea typeface="宋体" charset="-122"/>
              </a:rPr>
              <a:t>LED1</a:t>
            </a:r>
            <a:endParaRPr lang="en-US" altLang="zh-CN" sz="1200" dirty="0">
              <a:ea typeface="宋体" charset="-122"/>
            </a:endParaRP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1763688" y="5257800"/>
            <a:ext cx="903312" cy="24840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000" dirty="0" err="1" smtClean="0">
                <a:ea typeface="宋体" charset="-122"/>
              </a:rPr>
              <a:t>ps</a:t>
            </a:r>
            <a:r>
              <a:rPr lang="en-US" altLang="zh-CN" sz="1000" dirty="0" smtClean="0">
                <a:ea typeface="宋体" charset="-122"/>
              </a:rPr>
              <a:t> pulse laser</a:t>
            </a:r>
            <a:endParaRPr lang="zh-CN" altLang="en-US" sz="1000" dirty="0">
              <a:ea typeface="宋体" charset="-122"/>
            </a:endParaRP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2797175" y="2209800"/>
            <a:ext cx="403225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amp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6934200" y="1295400"/>
            <a:ext cx="1371600" cy="314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Aging box1</a:t>
            </a:r>
            <a:endParaRPr lang="en-US" altLang="zh-CN" sz="1400" dirty="0">
              <a:ea typeface="宋体" charset="-122"/>
            </a:endParaRPr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6934200" y="1828800"/>
            <a:ext cx="1371600" cy="314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Aging box2</a:t>
            </a:r>
            <a:endParaRPr lang="en-US" altLang="zh-CN" sz="1400" dirty="0">
              <a:ea typeface="宋体" charset="-122"/>
            </a:endParaRP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6934200" y="2286000"/>
            <a:ext cx="1371600" cy="314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Aging box3</a:t>
            </a:r>
            <a:endParaRPr lang="en-US" altLang="zh-CN" sz="1400" dirty="0">
              <a:ea typeface="宋体" charset="-122"/>
            </a:endParaRPr>
          </a:p>
        </p:txBody>
      </p:sp>
      <p:sp>
        <p:nvSpPr>
          <p:cNvPr id="91161" name="AutoShape 25"/>
          <p:cNvSpPr>
            <a:spLocks noChangeArrowheads="1"/>
          </p:cNvSpPr>
          <p:nvPr/>
        </p:nvSpPr>
        <p:spPr bwMode="auto">
          <a:xfrm>
            <a:off x="1143000" y="2362200"/>
            <a:ext cx="152400" cy="1524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3399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62" name="AutoShape 26"/>
          <p:cNvSpPr>
            <a:spLocks noChangeArrowheads="1"/>
          </p:cNvSpPr>
          <p:nvPr/>
        </p:nvSpPr>
        <p:spPr bwMode="auto">
          <a:xfrm>
            <a:off x="914400" y="1981200"/>
            <a:ext cx="76200" cy="228600"/>
          </a:xfrm>
          <a:prstGeom prst="upArrow">
            <a:avLst>
              <a:gd name="adj1" fmla="val 50000"/>
              <a:gd name="adj2" fmla="val 7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63" name="AutoShape 27"/>
          <p:cNvSpPr>
            <a:spLocks noChangeArrowheads="1"/>
          </p:cNvSpPr>
          <p:nvPr/>
        </p:nvSpPr>
        <p:spPr bwMode="auto">
          <a:xfrm>
            <a:off x="1447800" y="1981200"/>
            <a:ext cx="76200" cy="228600"/>
          </a:xfrm>
          <a:prstGeom prst="upArrow">
            <a:avLst>
              <a:gd name="adj1" fmla="val 50000"/>
              <a:gd name="adj2" fmla="val 7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64" name="AutoShape 28"/>
          <p:cNvSpPr>
            <a:spLocks noChangeArrowheads="1"/>
          </p:cNvSpPr>
          <p:nvPr/>
        </p:nvSpPr>
        <p:spPr bwMode="auto">
          <a:xfrm>
            <a:off x="2057400" y="1447800"/>
            <a:ext cx="76200" cy="228600"/>
          </a:xfrm>
          <a:prstGeom prst="upArrow">
            <a:avLst>
              <a:gd name="adj1" fmla="val 50000"/>
              <a:gd name="adj2" fmla="val 7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65" name="AutoShape 29"/>
          <p:cNvSpPr>
            <a:spLocks noChangeArrowheads="1"/>
          </p:cNvSpPr>
          <p:nvPr/>
        </p:nvSpPr>
        <p:spPr bwMode="auto">
          <a:xfrm>
            <a:off x="2895600" y="1981200"/>
            <a:ext cx="76200" cy="228600"/>
          </a:xfrm>
          <a:prstGeom prst="upArrow">
            <a:avLst>
              <a:gd name="adj1" fmla="val 50000"/>
              <a:gd name="adj2" fmla="val 7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68" name="AutoShape 32"/>
          <p:cNvSpPr>
            <a:spLocks noChangeArrowheads="1"/>
          </p:cNvSpPr>
          <p:nvPr/>
        </p:nvSpPr>
        <p:spPr bwMode="auto">
          <a:xfrm>
            <a:off x="2438400" y="1981200"/>
            <a:ext cx="76200" cy="228600"/>
          </a:xfrm>
          <a:prstGeom prst="upArrow">
            <a:avLst>
              <a:gd name="adj1" fmla="val 50000"/>
              <a:gd name="adj2" fmla="val 7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cxnSp>
        <p:nvCxnSpPr>
          <p:cNvPr id="91169" name="AutoShape 33"/>
          <p:cNvCxnSpPr>
            <a:cxnSpLocks noChangeShapeType="1"/>
            <a:endCxn id="91151" idx="2"/>
          </p:cNvCxnSpPr>
          <p:nvPr/>
        </p:nvCxnSpPr>
        <p:spPr bwMode="auto">
          <a:xfrm flipV="1">
            <a:off x="914400" y="2819400"/>
            <a:ext cx="49213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171" name="AutoShape 35"/>
          <p:cNvCxnSpPr>
            <a:cxnSpLocks noChangeShapeType="1"/>
          </p:cNvCxnSpPr>
          <p:nvPr/>
        </p:nvCxnSpPr>
        <p:spPr bwMode="auto">
          <a:xfrm rot="16200000">
            <a:off x="1747044" y="2890044"/>
            <a:ext cx="762000" cy="6207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1173" name="AutoShape 37"/>
          <p:cNvCxnSpPr>
            <a:cxnSpLocks noChangeShapeType="1"/>
            <a:stCxn id="91152" idx="2"/>
            <a:endCxn id="91154" idx="1"/>
          </p:cNvCxnSpPr>
          <p:nvPr/>
        </p:nvCxnSpPr>
        <p:spPr bwMode="auto">
          <a:xfrm rot="16200000" flipH="1">
            <a:off x="1303077" y="3965439"/>
            <a:ext cx="853034" cy="64425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1174" name="AutoShape 38"/>
          <p:cNvCxnSpPr>
            <a:cxnSpLocks noChangeShapeType="1"/>
            <a:endCxn id="91155" idx="1"/>
          </p:cNvCxnSpPr>
          <p:nvPr/>
        </p:nvCxnSpPr>
        <p:spPr bwMode="auto">
          <a:xfrm rot="16200000" flipH="1">
            <a:off x="499863" y="4118175"/>
            <a:ext cx="1525963" cy="10016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1175" name="Freeform 39"/>
          <p:cNvSpPr>
            <a:spLocks/>
          </p:cNvSpPr>
          <p:nvPr/>
        </p:nvSpPr>
        <p:spPr bwMode="auto">
          <a:xfrm>
            <a:off x="2590800" y="4800600"/>
            <a:ext cx="469900" cy="609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" y="144"/>
              </a:cxn>
              <a:cxn ang="0">
                <a:pos x="48" y="384"/>
              </a:cxn>
            </a:cxnLst>
            <a:rect l="0" t="0" r="r" b="b"/>
            <a:pathLst>
              <a:path w="296" h="384">
                <a:moveTo>
                  <a:pt x="0" y="0"/>
                </a:moveTo>
                <a:cubicBezTo>
                  <a:pt x="140" y="40"/>
                  <a:pt x="280" y="80"/>
                  <a:pt x="288" y="144"/>
                </a:cubicBezTo>
                <a:cubicBezTo>
                  <a:pt x="296" y="208"/>
                  <a:pt x="88" y="344"/>
                  <a:pt x="48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sp>
        <p:nvSpPr>
          <p:cNvPr id="91176" name="Line 40"/>
          <p:cNvSpPr>
            <a:spLocks noChangeShapeType="1"/>
          </p:cNvSpPr>
          <p:nvPr/>
        </p:nvSpPr>
        <p:spPr bwMode="auto">
          <a:xfrm>
            <a:off x="4572000" y="5029200"/>
            <a:ext cx="228600" cy="0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sp>
        <p:nvSpPr>
          <p:cNvPr id="91177" name="Text Box 41"/>
          <p:cNvSpPr txBox="1">
            <a:spLocks noChangeArrowheads="1"/>
          </p:cNvSpPr>
          <p:nvPr/>
        </p:nvSpPr>
        <p:spPr bwMode="auto">
          <a:xfrm>
            <a:off x="8589059" y="1700808"/>
            <a:ext cx="351035" cy="6480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square" lIns="90000" tIns="46800" rIns="90000" bIns="46800"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altLang="zh-CN" sz="11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LED</a:t>
            </a:r>
            <a:endParaRPr lang="zh-CN" altLang="en-US" sz="1100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  <p:cxnSp>
        <p:nvCxnSpPr>
          <p:cNvPr id="91178" name="AutoShape 42"/>
          <p:cNvCxnSpPr>
            <a:cxnSpLocks noChangeShapeType="1"/>
            <a:endCxn id="91158" idx="1"/>
          </p:cNvCxnSpPr>
          <p:nvPr/>
        </p:nvCxnSpPr>
        <p:spPr bwMode="auto">
          <a:xfrm flipV="1">
            <a:off x="6096000" y="1452563"/>
            <a:ext cx="838200" cy="536575"/>
          </a:xfrm>
          <a:prstGeom prst="bentConnector3">
            <a:avLst>
              <a:gd name="adj1" fmla="val 3598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1179" name="AutoShape 43"/>
          <p:cNvCxnSpPr>
            <a:cxnSpLocks noChangeShapeType="1"/>
            <a:endCxn id="91160" idx="1"/>
          </p:cNvCxnSpPr>
          <p:nvPr/>
        </p:nvCxnSpPr>
        <p:spPr bwMode="auto">
          <a:xfrm>
            <a:off x="6096000" y="2365375"/>
            <a:ext cx="838200" cy="777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1180" name="AutoShape 44"/>
          <p:cNvCxnSpPr>
            <a:cxnSpLocks noChangeShapeType="1"/>
            <a:stCxn id="91141" idx="3"/>
            <a:endCxn id="91159" idx="1"/>
          </p:cNvCxnSpPr>
          <p:nvPr/>
        </p:nvCxnSpPr>
        <p:spPr bwMode="auto">
          <a:xfrm flipV="1">
            <a:off x="6096000" y="1985963"/>
            <a:ext cx="838200" cy="160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1181" name="AutoShape 45"/>
          <p:cNvCxnSpPr>
            <a:cxnSpLocks noChangeShapeType="1"/>
            <a:stCxn id="91139" idx="3"/>
            <a:endCxn id="91141" idx="0"/>
          </p:cNvCxnSpPr>
          <p:nvPr/>
        </p:nvCxnSpPr>
        <p:spPr bwMode="auto">
          <a:xfrm>
            <a:off x="2743200" y="1267599"/>
            <a:ext cx="2628900" cy="56120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1182" name="AutoShape 46"/>
          <p:cNvSpPr>
            <a:spLocks noChangeArrowheads="1"/>
          </p:cNvSpPr>
          <p:nvPr/>
        </p:nvSpPr>
        <p:spPr bwMode="auto">
          <a:xfrm>
            <a:off x="2667000" y="2362200"/>
            <a:ext cx="152400" cy="1524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83" name="Text Box 47"/>
          <p:cNvSpPr txBox="1">
            <a:spLocks noChangeArrowheads="1"/>
          </p:cNvSpPr>
          <p:nvPr/>
        </p:nvSpPr>
        <p:spPr bwMode="auto">
          <a:xfrm>
            <a:off x="5943600" y="4419600"/>
            <a:ext cx="1066800" cy="263791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100" dirty="0" smtClean="0">
                <a:ea typeface="宋体" charset="-122"/>
              </a:rPr>
              <a:t>Digital motor</a:t>
            </a:r>
            <a:endParaRPr lang="zh-CN" altLang="en-US" sz="1100" dirty="0">
              <a:ea typeface="宋体" charset="-122"/>
            </a:endParaRPr>
          </a:p>
        </p:txBody>
      </p:sp>
      <p:sp>
        <p:nvSpPr>
          <p:cNvPr id="91184" name="Line 48"/>
          <p:cNvSpPr>
            <a:spLocks noChangeShapeType="1"/>
          </p:cNvSpPr>
          <p:nvPr/>
        </p:nvSpPr>
        <p:spPr bwMode="auto">
          <a:xfrm>
            <a:off x="38862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sp>
        <p:nvSpPr>
          <p:cNvPr id="91186" name="AutoShape 50"/>
          <p:cNvSpPr>
            <a:spLocks noChangeArrowheads="1"/>
          </p:cNvSpPr>
          <p:nvPr/>
        </p:nvSpPr>
        <p:spPr bwMode="auto">
          <a:xfrm>
            <a:off x="5715000" y="2438400"/>
            <a:ext cx="76200" cy="2209800"/>
          </a:xfrm>
          <a:prstGeom prst="downArrow">
            <a:avLst>
              <a:gd name="adj1" fmla="val 50000"/>
              <a:gd name="adj2" fmla="val 72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91187" name="Text Box 51"/>
          <p:cNvSpPr txBox="1">
            <a:spLocks noChangeArrowheads="1"/>
          </p:cNvSpPr>
          <p:nvPr/>
        </p:nvSpPr>
        <p:spPr bwMode="auto">
          <a:xfrm>
            <a:off x="4208512" y="4127154"/>
            <a:ext cx="1371600" cy="3099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zh-CN" altLang="en-US" sz="1400" dirty="0">
                <a:ea typeface="宋体" charset="-122"/>
              </a:rPr>
              <a:t> </a:t>
            </a:r>
            <a:r>
              <a:rPr lang="en-US" altLang="zh-CN" sz="1400" dirty="0" smtClean="0">
                <a:ea typeface="宋体" charset="-122"/>
              </a:rPr>
              <a:t>fan in/out</a:t>
            </a:r>
            <a:endParaRPr lang="zh-CN" altLang="en-US" sz="1400" dirty="0">
              <a:ea typeface="宋体" charset="-122"/>
            </a:endParaRPr>
          </a:p>
        </p:txBody>
      </p:sp>
      <p:sp>
        <p:nvSpPr>
          <p:cNvPr id="91188" name="Line 52"/>
          <p:cNvSpPr>
            <a:spLocks noChangeShapeType="1"/>
          </p:cNvSpPr>
          <p:nvPr/>
        </p:nvSpPr>
        <p:spPr bwMode="auto">
          <a:xfrm flipV="1">
            <a:off x="48768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cxnSp>
        <p:nvCxnSpPr>
          <p:cNvPr id="91190" name="AutoShape 54"/>
          <p:cNvCxnSpPr>
            <a:cxnSpLocks noChangeShapeType="1"/>
          </p:cNvCxnSpPr>
          <p:nvPr/>
        </p:nvCxnSpPr>
        <p:spPr bwMode="auto">
          <a:xfrm rot="5400000" flipH="1">
            <a:off x="3061494" y="2653506"/>
            <a:ext cx="1295400" cy="1627188"/>
          </a:xfrm>
          <a:prstGeom prst="bentConnector3">
            <a:avLst>
              <a:gd name="adj1" fmla="val 6960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1192" name="AutoShape 56"/>
          <p:cNvCxnSpPr>
            <a:cxnSpLocks noChangeShapeType="1"/>
          </p:cNvCxnSpPr>
          <p:nvPr/>
        </p:nvCxnSpPr>
        <p:spPr bwMode="auto">
          <a:xfrm rot="16200000" flipH="1">
            <a:off x="2234407" y="2082006"/>
            <a:ext cx="1295400" cy="2770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FF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91195" name="AutoShape 59"/>
          <p:cNvCxnSpPr>
            <a:cxnSpLocks noChangeShapeType="1"/>
            <a:stCxn id="91139" idx="1"/>
          </p:cNvCxnSpPr>
          <p:nvPr/>
        </p:nvCxnSpPr>
        <p:spPr bwMode="auto">
          <a:xfrm rot="10800000" flipV="1">
            <a:off x="251520" y="1267599"/>
            <a:ext cx="1272480" cy="1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1196" name="AutoShape 60"/>
          <p:cNvCxnSpPr>
            <a:cxnSpLocks noChangeShapeType="1"/>
          </p:cNvCxnSpPr>
          <p:nvPr/>
        </p:nvCxnSpPr>
        <p:spPr bwMode="auto">
          <a:xfrm rot="16200000" flipH="1">
            <a:off x="-817661" y="2337941"/>
            <a:ext cx="2519363" cy="3810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1197" name="Text Box 61"/>
          <p:cNvSpPr txBox="1">
            <a:spLocks noChangeArrowheads="1"/>
          </p:cNvSpPr>
          <p:nvPr/>
        </p:nvSpPr>
        <p:spPr bwMode="auto">
          <a:xfrm>
            <a:off x="5364088" y="4991250"/>
            <a:ext cx="1244352" cy="309958"/>
          </a:xfrm>
          <a:prstGeom prst="rect">
            <a:avLst/>
          </a:prstGeom>
          <a:solidFill>
            <a:srgbClr val="82EEE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altLang="zh-CN" sz="1400" dirty="0" smtClean="0">
                <a:ea typeface="宋体" charset="-122"/>
              </a:rPr>
              <a:t>15 </a:t>
            </a:r>
            <a:r>
              <a:rPr lang="en-US" altLang="zh-CN" sz="1400" dirty="0">
                <a:ea typeface="宋体" charset="-122"/>
              </a:rPr>
              <a:t>PMTs</a:t>
            </a:r>
          </a:p>
        </p:txBody>
      </p:sp>
      <p:sp>
        <p:nvSpPr>
          <p:cNvPr id="91198" name="Text Box 62"/>
          <p:cNvSpPr txBox="1">
            <a:spLocks noChangeArrowheads="1"/>
          </p:cNvSpPr>
          <p:nvPr/>
        </p:nvSpPr>
        <p:spPr bwMode="auto">
          <a:xfrm>
            <a:off x="7162800" y="2590800"/>
            <a:ext cx="914400" cy="304800"/>
          </a:xfrm>
          <a:prstGeom prst="rect">
            <a:avLst/>
          </a:prstGeom>
          <a:solidFill>
            <a:srgbClr val="99CC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15 PMTs</a:t>
            </a:r>
          </a:p>
        </p:txBody>
      </p:sp>
      <p:sp>
        <p:nvSpPr>
          <p:cNvPr id="91199" name="Text Box 63"/>
          <p:cNvSpPr txBox="1">
            <a:spLocks noChangeArrowheads="1"/>
          </p:cNvSpPr>
          <p:nvPr/>
        </p:nvSpPr>
        <p:spPr bwMode="auto">
          <a:xfrm>
            <a:off x="2057400" y="4953000"/>
            <a:ext cx="533400" cy="2841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defTabSz="1019175">
              <a:spcBef>
                <a:spcPct val="50000"/>
              </a:spcBef>
            </a:pPr>
            <a:r>
              <a:rPr lang="en-US" altLang="zh-CN" sz="1200" dirty="0" smtClean="0">
                <a:ea typeface="宋体" charset="-122"/>
              </a:rPr>
              <a:t>LED2</a:t>
            </a:r>
            <a:endParaRPr lang="en-US" altLang="zh-CN" sz="1200" dirty="0">
              <a:ea typeface="宋体" charset="-122"/>
            </a:endParaRPr>
          </a:p>
        </p:txBody>
      </p:sp>
      <p:cxnSp>
        <p:nvCxnSpPr>
          <p:cNvPr id="91200" name="AutoShape 64"/>
          <p:cNvCxnSpPr>
            <a:cxnSpLocks noChangeShapeType="1"/>
            <a:endCxn id="91199" idx="1"/>
          </p:cNvCxnSpPr>
          <p:nvPr/>
        </p:nvCxnSpPr>
        <p:spPr bwMode="auto">
          <a:xfrm rot="16200000" flipH="1">
            <a:off x="957262" y="3995738"/>
            <a:ext cx="1209675" cy="990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1201" name="Line 65"/>
          <p:cNvSpPr>
            <a:spLocks noChangeShapeType="1"/>
          </p:cNvSpPr>
          <p:nvPr/>
        </p:nvSpPr>
        <p:spPr bwMode="auto">
          <a:xfrm>
            <a:off x="25908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cxnSp>
        <p:nvCxnSpPr>
          <p:cNvPr id="68" name="直接箭头连接符 67"/>
          <p:cNvCxnSpPr>
            <a:endCxn id="91158" idx="3"/>
          </p:cNvCxnSpPr>
          <p:nvPr/>
        </p:nvCxnSpPr>
        <p:spPr>
          <a:xfrm rot="16200000" flipV="1">
            <a:off x="8294998" y="1463366"/>
            <a:ext cx="320253" cy="298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>
            <a:stCxn id="91177" idx="1"/>
            <a:endCxn id="91159" idx="3"/>
          </p:cNvCxnSpPr>
          <p:nvPr/>
        </p:nvCxnSpPr>
        <p:spPr>
          <a:xfrm rot="10800000">
            <a:off x="8305801" y="1985964"/>
            <a:ext cx="283259" cy="388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>
            <a:endCxn id="91160" idx="3"/>
          </p:cNvCxnSpPr>
          <p:nvPr/>
        </p:nvCxnSpPr>
        <p:spPr>
          <a:xfrm rot="10800000" flipV="1">
            <a:off x="8305800" y="2204863"/>
            <a:ext cx="298648" cy="238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>
            <a:stCxn id="91153" idx="3"/>
          </p:cNvCxnSpPr>
          <p:nvPr/>
        </p:nvCxnSpPr>
        <p:spPr>
          <a:xfrm flipV="1">
            <a:off x="4572000" y="4941168"/>
            <a:ext cx="216024" cy="92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>
            <a:stCxn id="91153" idx="3"/>
            <a:endCxn id="91142" idx="1"/>
          </p:cNvCxnSpPr>
          <p:nvPr/>
        </p:nvCxnSpPr>
        <p:spPr>
          <a:xfrm>
            <a:off x="4572000" y="5033963"/>
            <a:ext cx="228600" cy="182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肘形连接符 82"/>
          <p:cNvCxnSpPr>
            <a:stCxn id="91139" idx="3"/>
          </p:cNvCxnSpPr>
          <p:nvPr/>
        </p:nvCxnSpPr>
        <p:spPr>
          <a:xfrm>
            <a:off x="2743200" y="1267599"/>
            <a:ext cx="3484984" cy="172935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rot="5400000">
            <a:off x="5544902" y="368023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>
            <a:stCxn id="91144" idx="0"/>
          </p:cNvCxnSpPr>
          <p:nvPr/>
        </p:nvCxnSpPr>
        <p:spPr>
          <a:xfrm rot="16200000" flipV="1">
            <a:off x="4908984" y="4604184"/>
            <a:ext cx="363488" cy="29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>
            <a:stCxn id="91145" idx="0"/>
          </p:cNvCxnSpPr>
          <p:nvPr/>
        </p:nvCxnSpPr>
        <p:spPr>
          <a:xfrm rot="16200000" flipV="1">
            <a:off x="5095292" y="4561892"/>
            <a:ext cx="435496" cy="41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圆角矩形 89"/>
          <p:cNvSpPr/>
          <p:nvPr/>
        </p:nvSpPr>
        <p:spPr>
          <a:xfrm>
            <a:off x="7020272" y="3501008"/>
            <a:ext cx="1512168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任意多边形 90"/>
          <p:cNvSpPr/>
          <p:nvPr/>
        </p:nvSpPr>
        <p:spPr>
          <a:xfrm>
            <a:off x="7315200" y="3644721"/>
            <a:ext cx="772732" cy="339144"/>
          </a:xfrm>
          <a:custGeom>
            <a:avLst/>
            <a:gdLst>
              <a:gd name="connsiteX0" fmla="*/ 0 w 772732"/>
              <a:gd name="connsiteY0" fmla="*/ 231820 h 339144"/>
              <a:gd name="connsiteX1" fmla="*/ 141668 w 772732"/>
              <a:gd name="connsiteY1" fmla="*/ 12879 h 339144"/>
              <a:gd name="connsiteX2" fmla="*/ 360608 w 772732"/>
              <a:gd name="connsiteY2" fmla="*/ 309093 h 339144"/>
              <a:gd name="connsiteX3" fmla="*/ 579549 w 772732"/>
              <a:gd name="connsiteY3" fmla="*/ 193183 h 339144"/>
              <a:gd name="connsiteX4" fmla="*/ 772732 w 772732"/>
              <a:gd name="connsiteY4" fmla="*/ 231820 h 339144"/>
              <a:gd name="connsiteX5" fmla="*/ 772732 w 772732"/>
              <a:gd name="connsiteY5" fmla="*/ 231820 h 339144"/>
              <a:gd name="connsiteX6" fmla="*/ 759854 w 772732"/>
              <a:gd name="connsiteY6" fmla="*/ 231820 h 339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2732" h="339144">
                <a:moveTo>
                  <a:pt x="0" y="231820"/>
                </a:moveTo>
                <a:cubicBezTo>
                  <a:pt x="40783" y="115910"/>
                  <a:pt x="81567" y="0"/>
                  <a:pt x="141668" y="12879"/>
                </a:cubicBezTo>
                <a:cubicBezTo>
                  <a:pt x="201769" y="25758"/>
                  <a:pt x="287628" y="279042"/>
                  <a:pt x="360608" y="309093"/>
                </a:cubicBezTo>
                <a:cubicBezTo>
                  <a:pt x="433588" y="339144"/>
                  <a:pt x="510862" y="206062"/>
                  <a:pt x="579549" y="193183"/>
                </a:cubicBezTo>
                <a:cubicBezTo>
                  <a:pt x="648236" y="180304"/>
                  <a:pt x="772732" y="231820"/>
                  <a:pt x="772732" y="231820"/>
                </a:cubicBezTo>
                <a:lnTo>
                  <a:pt x="772732" y="231820"/>
                </a:lnTo>
                <a:lnTo>
                  <a:pt x="759854" y="23182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TextBox 91"/>
          <p:cNvSpPr txBox="1"/>
          <p:nvPr/>
        </p:nvSpPr>
        <p:spPr>
          <a:xfrm>
            <a:off x="7308304" y="4149080"/>
            <a:ext cx="108012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 smtClean="0"/>
              <a:t>Oscilloscope </a:t>
            </a:r>
            <a:endParaRPr lang="zh-CN" altLang="en-US" sz="1200" dirty="0"/>
          </a:p>
        </p:txBody>
      </p:sp>
      <p:cxnSp>
        <p:nvCxnSpPr>
          <p:cNvPr id="94" name="肘形连接符 93"/>
          <p:cNvCxnSpPr>
            <a:endCxn id="90" idx="1"/>
          </p:cNvCxnSpPr>
          <p:nvPr/>
        </p:nvCxnSpPr>
        <p:spPr>
          <a:xfrm flipV="1">
            <a:off x="5076056" y="3825044"/>
            <a:ext cx="1944216" cy="252028"/>
          </a:xfrm>
          <a:prstGeom prst="bentConnector3">
            <a:avLst>
              <a:gd name="adj1" fmla="val 3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11560" y="616530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 The whole system is controlled by the central compute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82EEE9">
                  <a:tint val="66000"/>
                  <a:satMod val="160000"/>
                </a:srgbClr>
              </a:gs>
              <a:gs pos="50000">
                <a:srgbClr val="82EEE9">
                  <a:tint val="44500"/>
                  <a:satMod val="160000"/>
                </a:srgbClr>
              </a:gs>
              <a:gs pos="100000">
                <a:srgbClr val="82EEE9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altLang="zh-CN" dirty="0" smtClean="0"/>
              <a:t>Instrument </a:t>
            </a:r>
            <a:endParaRPr lang="zh-CN" altLang="en-US" dirty="0"/>
          </a:p>
        </p:txBody>
      </p:sp>
      <p:pic>
        <p:nvPicPr>
          <p:cNvPr id="10" name="图片 9" descr="SANY000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860032" y="1412776"/>
            <a:ext cx="4083918" cy="5445224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smtClean="0"/>
              <a:t> VME DAQ system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smtClean="0"/>
              <a:t>HV power supply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</a:pPr>
            <a:r>
              <a:rPr lang="en-US" altLang="zh-CN" dirty="0" smtClean="0"/>
              <a:t>SY1527 +70 channel output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smtClean="0"/>
              <a:t>Scanning &amp; testing dark box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smtClean="0"/>
              <a:t>scan 16 PMTs  simultaneously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smtClean="0"/>
              <a:t>Pulse generator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</a:pPr>
            <a:r>
              <a:rPr lang="en-US" altLang="zh-CN" dirty="0" smtClean="0"/>
              <a:t> 8 output channels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smtClean="0"/>
              <a:t>Oscilloscope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</a:pPr>
            <a:r>
              <a:rPr lang="en-US" altLang="zh-CN" dirty="0" smtClean="0"/>
              <a:t> band width: 500MHz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n-US" altLang="zh-CN" b="1" dirty="0" err="1" smtClean="0"/>
              <a:t>Picosecond</a:t>
            </a:r>
            <a:r>
              <a:rPr lang="en-US" altLang="zh-CN" b="1" dirty="0" smtClean="0"/>
              <a:t> pulse laser, LED driver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pic>
        <p:nvPicPr>
          <p:cNvPr id="7" name="Picture 16" descr="DSCN843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4165640" y="1700808"/>
            <a:ext cx="4798848" cy="33123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2564904"/>
            <a:ext cx="4724400" cy="33099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4" descr="SANY002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4091" y="3195463"/>
            <a:ext cx="4824413" cy="361791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82EEE9">
                  <a:tint val="66000"/>
                  <a:satMod val="160000"/>
                </a:srgbClr>
              </a:gs>
              <a:gs pos="50000">
                <a:srgbClr val="82EEE9">
                  <a:tint val="44500"/>
                  <a:satMod val="160000"/>
                </a:srgbClr>
              </a:gs>
              <a:gs pos="100000">
                <a:srgbClr val="82EEE9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altLang="zh-CN" dirty="0" smtClean="0"/>
              <a:t>Control panel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en-US" altLang="zh-CN" dirty="0" smtClean="0"/>
              <a:t>Developed with </a:t>
            </a:r>
            <a:r>
              <a:rPr lang="en-US" altLang="zh-CN" dirty="0" err="1" smtClean="0"/>
              <a:t>LabView</a:t>
            </a:r>
            <a:endParaRPr lang="en-US" altLang="zh-CN" dirty="0" smtClean="0"/>
          </a:p>
          <a:p>
            <a:pPr>
              <a:buBlip>
                <a:blip r:embed="rId2"/>
              </a:buBlip>
            </a:pPr>
            <a:r>
              <a:rPr lang="en-US" altLang="zh-CN" dirty="0" smtClean="0"/>
              <a:t>Main panel       </a:t>
            </a:r>
          </a:p>
          <a:p>
            <a:pPr>
              <a:buBlip>
                <a:blip r:embed="rId2"/>
              </a:buBlip>
            </a:pPr>
            <a:r>
              <a:rPr lang="en-US" altLang="zh-CN" dirty="0" smtClean="0"/>
              <a:t>Function panel</a:t>
            </a:r>
          </a:p>
          <a:p>
            <a:pPr lvl="1">
              <a:buBlip>
                <a:blip r:embed="rId2"/>
              </a:buBlip>
            </a:pPr>
            <a:r>
              <a:rPr lang="en-US" altLang="zh-CN" dirty="0" smtClean="0"/>
              <a:t> DAQ(VME control)</a:t>
            </a:r>
          </a:p>
          <a:p>
            <a:pPr lvl="1">
              <a:buBlip>
                <a:blip r:embed="rId2"/>
              </a:buBlip>
            </a:pPr>
            <a:r>
              <a:rPr lang="en-US" altLang="zh-CN" dirty="0" smtClean="0"/>
              <a:t> Pulse generator </a:t>
            </a:r>
          </a:p>
          <a:p>
            <a:pPr lvl="1">
              <a:buBlip>
                <a:blip r:embed="rId2"/>
              </a:buBlip>
            </a:pPr>
            <a:r>
              <a:rPr lang="en-US" altLang="zh-CN" dirty="0" smtClean="0"/>
              <a:t> HV power supply</a:t>
            </a:r>
          </a:p>
          <a:p>
            <a:pPr lvl="1">
              <a:buBlip>
                <a:blip r:embed="rId2"/>
              </a:buBlip>
            </a:pPr>
            <a:r>
              <a:rPr lang="en-US" altLang="zh-CN" dirty="0" smtClean="0"/>
              <a:t>Scan motor</a:t>
            </a:r>
          </a:p>
          <a:p>
            <a:pPr lvl="1">
              <a:buBlip>
                <a:blip r:embed="rId2"/>
              </a:buBlip>
            </a:pPr>
            <a:r>
              <a:rPr lang="en-US" altLang="zh-CN" dirty="0" smtClean="0"/>
              <a:t>Oscilloscope</a:t>
            </a:r>
          </a:p>
          <a:p>
            <a:pPr lvl="1">
              <a:buBlip>
                <a:blip r:embed="rId2"/>
              </a:buBlip>
            </a:pP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pic>
        <p:nvPicPr>
          <p:cNvPr id="8" name="图片 7" descr="main.bmp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3968" y="1484784"/>
            <a:ext cx="6084168" cy="3802605"/>
          </a:xfrm>
          <a:prstGeom prst="rect">
            <a:avLst/>
          </a:prstGeom>
        </p:spPr>
      </p:pic>
      <p:pic>
        <p:nvPicPr>
          <p:cNvPr id="1026" name="Picture 2" descr="E:\cosmic\PMT\licj\前面板图片\前面板图片\数据采集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1700808"/>
            <a:ext cx="6553200" cy="3343275"/>
          </a:xfrm>
          <a:prstGeom prst="rect">
            <a:avLst/>
          </a:prstGeom>
          <a:noFill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3366279" y="3140968"/>
            <a:ext cx="5777721" cy="3547566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82EEE9"/>
          </a:solidFill>
        </p:spPr>
        <p:txBody>
          <a:bodyPr/>
          <a:lstStyle/>
          <a:p>
            <a:r>
              <a:rPr lang="en-US" altLang="zh-CN" dirty="0" smtClean="0"/>
              <a:t>Linearity measurement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6851104" cy="3268959"/>
          </a:xfrm>
          <a:ln>
            <a:solidFill>
              <a:srgbClr val="00B050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altLang="zh-CN" dirty="0" smtClean="0"/>
              <a:t>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Two LEDs used: LED1, LED2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</a:pP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LED driver amplitude: 0~20V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</a:pP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LED driver width: 20ns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</a:pP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LED driver triggered by pulse generator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LED1 and 2 light alternately and together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linearity=[I</a:t>
            </a:r>
            <a:r>
              <a:rPr lang="en-US" altLang="zh-CN" baseline="-25000" dirty="0" smtClean="0">
                <a:latin typeface="Times New Roman" pitchFamily="18" charset="0"/>
                <a:cs typeface="Times New Roman" pitchFamily="18" charset="0"/>
              </a:rPr>
              <a:t>led1+led2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-(I</a:t>
            </a:r>
            <a:r>
              <a:rPr lang="en-US" altLang="zh-CN" baseline="-25000" dirty="0" smtClean="0">
                <a:latin typeface="Times New Roman" pitchFamily="18" charset="0"/>
                <a:cs typeface="Times New Roman" pitchFamily="18" charset="0"/>
              </a:rPr>
              <a:t>led1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+I</a:t>
            </a:r>
            <a:r>
              <a:rPr lang="en-US" altLang="zh-CN" baseline="-25000" dirty="0" smtClean="0">
                <a:latin typeface="Times New Roman" pitchFamily="18" charset="0"/>
                <a:cs typeface="Times New Roman" pitchFamily="18" charset="0"/>
              </a:rPr>
              <a:t>led2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)]/I</a:t>
            </a:r>
            <a:r>
              <a:rPr lang="en-US" altLang="zh-CN" baseline="-25000" dirty="0" smtClean="0">
                <a:latin typeface="Times New Roman" pitchFamily="18" charset="0"/>
                <a:cs typeface="Times New Roman" pitchFamily="18" charset="0"/>
              </a:rPr>
              <a:t>led1+led2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*100%</a:t>
            </a:r>
            <a:endParaRPr lang="zh-CN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2011/2/18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pic>
        <p:nvPicPr>
          <p:cNvPr id="7" name="Picture 4" descr="n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484" y="3717032"/>
            <a:ext cx="8065020" cy="27678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82EEE9"/>
          </a:solidFill>
        </p:spPr>
        <p:txBody>
          <a:bodyPr/>
          <a:lstStyle/>
          <a:p>
            <a:r>
              <a:rPr lang="en-US" altLang="zh-CN" dirty="0" smtClean="0"/>
              <a:t>Uniformity measurement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6131024" cy="34129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altLang="zh-CN" dirty="0" smtClean="0"/>
              <a:t> </a:t>
            </a:r>
            <a:r>
              <a:rPr lang="en-US" altLang="zh-CN" sz="2800" dirty="0" smtClean="0"/>
              <a:t>Optical fiber scan the PMT window in 2D.</a:t>
            </a:r>
          </a:p>
          <a:p>
            <a:pPr lvl="1">
              <a:lnSpc>
                <a:spcPct val="150000"/>
              </a:lnSpc>
            </a:pPr>
            <a:r>
              <a:rPr lang="en-US" altLang="zh-CN" sz="2400" dirty="0" smtClean="0"/>
              <a:t>Step pace:1mm</a:t>
            </a:r>
          </a:p>
          <a:p>
            <a:pPr lvl="1">
              <a:lnSpc>
                <a:spcPct val="150000"/>
              </a:lnSpc>
            </a:pPr>
            <a:r>
              <a:rPr lang="en-US" altLang="zh-CN" sz="2400" dirty="0" smtClean="0"/>
              <a:t>Control by digital motor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altLang="zh-CN" sz="2800" dirty="0" smtClean="0"/>
              <a:t> Central computer </a:t>
            </a:r>
            <a:r>
              <a:rPr lang="en-US" altLang="zh-CN" sz="2800" dirty="0" smtClean="0"/>
              <a:t>communicate </a:t>
            </a:r>
            <a:r>
              <a:rPr lang="en-US" altLang="zh-CN" sz="2800" dirty="0" smtClean="0"/>
              <a:t>with digital motor, LED driver and DAQ system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2011/2/18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pic>
        <p:nvPicPr>
          <p:cNvPr id="7" name="Picture 4" descr="15_36_14不均匀性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337159"/>
            <a:ext cx="4788024" cy="45208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82EEE9"/>
          </a:solidFill>
        </p:spPr>
        <p:txBody>
          <a:bodyPr/>
          <a:lstStyle/>
          <a:p>
            <a:r>
              <a:rPr lang="en-US" altLang="zh-CN" dirty="0" smtClean="0"/>
              <a:t>Rise time, TTS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Light source : </a:t>
            </a:r>
            <a:r>
              <a:rPr lang="en-US" altLang="zh-CN" dirty="0" err="1" smtClean="0"/>
              <a:t>picosecond</a:t>
            </a:r>
            <a:r>
              <a:rPr lang="en-US" altLang="zh-CN" dirty="0" smtClean="0"/>
              <a:t> pulsed light (laser diode)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 trigger by the generator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Width: ~100ps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Oscilloscope used to measure  the rise time, TTS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The measurement results are read to central PC with </a:t>
            </a:r>
            <a:r>
              <a:rPr lang="en-US" altLang="zh-CN" dirty="0" err="1" smtClean="0"/>
              <a:t>ethernet</a:t>
            </a:r>
            <a:r>
              <a:rPr lang="en-US" altLang="zh-CN" dirty="0" smtClean="0"/>
              <a:t> .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One channel input the trigger .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3 channels for PMTs signal.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 rise time read from oscilloscope directly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 TTS(transit time spread):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Read the PMT signal and laser trigger signal wave shape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en-US" altLang="zh-CN" dirty="0" smtClean="0"/>
              <a:t>Transit time=</a:t>
            </a:r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signal-</a:t>
            </a:r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trigger</a:t>
            </a:r>
            <a:r>
              <a:rPr lang="en-US" altLang="zh-CN" dirty="0" err="1" smtClean="0"/>
              <a:t>-T</a:t>
            </a:r>
            <a:r>
              <a:rPr lang="en-US" altLang="zh-CN" baseline="-25000" dirty="0" err="1" smtClean="0"/>
              <a:t>delay</a:t>
            </a:r>
            <a:endParaRPr lang="en-US" altLang="zh-CN" baseline="-25000" dirty="0" smtClean="0"/>
          </a:p>
          <a:p>
            <a:pPr lvl="1">
              <a:lnSpc>
                <a:spcPct val="170000"/>
              </a:lnSpc>
              <a:buNone/>
            </a:pPr>
            <a:endParaRPr lang="en-US" altLang="zh-CN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2011/2/18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The 2nd workshop of air shower detection at high altitudes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 dirty="0"/>
          </a:p>
        </p:txBody>
      </p:sp>
      <p:pic>
        <p:nvPicPr>
          <p:cNvPr id="8" name="Picture 4" descr="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04245" y="1484784"/>
            <a:ext cx="5739755" cy="36302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4742</TotalTime>
  <Words>604</Words>
  <Application>Microsoft Office PowerPoint</Application>
  <PresentationFormat>全屏显示(4:3)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KM2A PMT testing platform</vt:lpstr>
      <vt:lpstr>Outline </vt:lpstr>
      <vt:lpstr>LHAASO KM2A PMT</vt:lpstr>
      <vt:lpstr>Schematic diagram of the testing system</vt:lpstr>
      <vt:lpstr>Instrument </vt:lpstr>
      <vt:lpstr>Control panel</vt:lpstr>
      <vt:lpstr>Linearity measurement</vt:lpstr>
      <vt:lpstr>Uniformity measurement </vt:lpstr>
      <vt:lpstr>Rise time, TTS</vt:lpstr>
      <vt:lpstr>Gain &amp; Single photoelectron peak </vt:lpstr>
      <vt:lpstr>Summary 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CF</cp:lastModifiedBy>
  <cp:revision>156</cp:revision>
  <dcterms:created xsi:type="dcterms:W3CDTF">2011-02-08T13:23:43Z</dcterms:created>
  <dcterms:modified xsi:type="dcterms:W3CDTF">2011-02-17T09:54:43Z</dcterms:modified>
</cp:coreProperties>
</file>